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278" r:id="rId3"/>
    <p:sldId id="277" r:id="rId4"/>
    <p:sldId id="295" r:id="rId5"/>
    <p:sldId id="302" r:id="rId6"/>
    <p:sldId id="297" r:id="rId7"/>
    <p:sldId id="298" r:id="rId8"/>
    <p:sldId id="300" r:id="rId9"/>
    <p:sldId id="301" r:id="rId10"/>
    <p:sldId id="276" r:id="rId11"/>
    <p:sldId id="303" r:id="rId12"/>
    <p:sldId id="262" r:id="rId13"/>
    <p:sldId id="261" r:id="rId14"/>
    <p:sldId id="263" r:id="rId15"/>
    <p:sldId id="287" r:id="rId16"/>
    <p:sldId id="266" r:id="rId17"/>
    <p:sldId id="267" r:id="rId18"/>
    <p:sldId id="268" r:id="rId19"/>
    <p:sldId id="264" r:id="rId20"/>
    <p:sldId id="265" r:id="rId21"/>
    <p:sldId id="269" r:id="rId22"/>
    <p:sldId id="270" r:id="rId23"/>
    <p:sldId id="271" r:id="rId24"/>
    <p:sldId id="272" r:id="rId25"/>
    <p:sldId id="273" r:id="rId26"/>
    <p:sldId id="274" r:id="rId27"/>
    <p:sldId id="283" r:id="rId28"/>
    <p:sldId id="275" r:id="rId29"/>
    <p:sldId id="285" r:id="rId30"/>
    <p:sldId id="279" r:id="rId31"/>
    <p:sldId id="280" r:id="rId32"/>
    <p:sldId id="286" r:id="rId33"/>
    <p:sldId id="284" r:id="rId34"/>
    <p:sldId id="281" r:id="rId35"/>
    <p:sldId id="282" r:id="rId36"/>
    <p:sldId id="288" r:id="rId37"/>
    <p:sldId id="289" r:id="rId38"/>
    <p:sldId id="290" r:id="rId39"/>
    <p:sldId id="291" r:id="rId40"/>
    <p:sldId id="292" r:id="rId41"/>
    <p:sldId id="293" r:id="rId42"/>
    <p:sldId id="259" r:id="rId43"/>
    <p:sldId id="294" r:id="rId44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646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96712" y="103667"/>
            <a:ext cx="6478475" cy="318953"/>
          </a:xfrm>
          <a:prstGeom prst="rect">
            <a:avLst/>
          </a:prstGeom>
        </p:spPr>
        <p:txBody>
          <a:bodyPr vert="horz" lIns="108014" tIns="54008" rIns="108014" bIns="54008" rtlCol="0"/>
          <a:lstStyle>
            <a:lvl1pPr algn="ctr">
              <a:defRPr sz="1400"/>
            </a:lvl1pPr>
          </a:lstStyle>
          <a:p>
            <a:pPr>
              <a:defRPr/>
            </a:pPr>
            <a:r>
              <a:rPr lang="pt-BR" sz="1200" dirty="0"/>
              <a:t>CRC SP - Material exclusivo para uso nas atividades promovidas por este Regional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013380" y="9355844"/>
            <a:ext cx="1667511" cy="513319"/>
          </a:xfrm>
          <a:prstGeom prst="rect">
            <a:avLst/>
          </a:prstGeom>
        </p:spPr>
        <p:txBody>
          <a:bodyPr vert="horz" lIns="108014" tIns="54008" rIns="108014" bIns="54008" rtlCol="0" anchor="b"/>
          <a:lstStyle>
            <a:lvl1pPr algn="r">
              <a:defRPr sz="1500"/>
            </a:lvl1pPr>
          </a:lstStyle>
          <a:p>
            <a:pPr>
              <a:defRPr/>
            </a:pPr>
            <a:fld id="{B3CCE901-404C-411F-8FBC-AAB6DE5FAF46}" type="slidenum">
              <a:rPr lang="pt-BR" sz="1200"/>
              <a:pPr>
                <a:defRPr/>
              </a:pPr>
              <a:t>‹nº›</a:t>
            </a:fld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5973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D8-ED95-4F4C-B205-2E993CE050F4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0089-2FDC-454C-AEF9-D49353D6C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44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33D8-ED95-4F4C-B205-2E993CE050F4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0089-2FDC-454C-AEF9-D49353D6CB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96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35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33D8-ED95-4F4C-B205-2E993CE050F4}" type="datetimeFigureOut">
              <a:rPr lang="pt-BR" smtClean="0"/>
              <a:t>13/07/2016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0089-2FDC-454C-AEF9-D49353D6CB6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legislacao/91735/c&#243;digo-processo-civil-lei-5869-73" TargetMode="External"/><Relationship Id="rId2" Type="http://schemas.openxmlformats.org/officeDocument/2006/relationships/hyperlink" Target="http://www.jusbrasil.com.br/topicos/10694616/artigo-422-da-lei-n-5869-de-11-de-janeiro-de-1973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5222334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dirty="0"/>
              <a:t>Em 16 de março de 2015 foi sancionado o </a:t>
            </a:r>
            <a:r>
              <a:rPr lang="pt-BR" sz="4800" u="sng" dirty="0"/>
              <a:t>novo Código de Processo Civil</a:t>
            </a:r>
            <a:r>
              <a:rPr lang="pt-BR" sz="4800" dirty="0"/>
              <a:t> (Lei nº 13.105), que passou a vigorar em</a:t>
            </a:r>
          </a:p>
          <a:p>
            <a:pPr algn="ctr"/>
            <a:r>
              <a:rPr lang="pt-BR" sz="4800" u="sng" dirty="0"/>
              <a:t>18 de março de 2016</a:t>
            </a: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39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3745007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Mudanças advindas com o </a:t>
            </a:r>
          </a:p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Código de Processo Civil para o Perito e para </a:t>
            </a:r>
            <a:r>
              <a:rPr lang="pt-BR" sz="4800" b="1" dirty="0"/>
              <a:t>a 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Pericial</a:t>
            </a:r>
          </a:p>
        </p:txBody>
      </p:sp>
    </p:spTree>
    <p:extLst>
      <p:ext uri="{BB962C8B-B14F-4D97-AF65-F5344CB8AC3E}">
        <p14:creationId xmlns:p14="http://schemas.microsoft.com/office/powerpoint/2010/main" val="152896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4976113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742950" lvl="0" indent="-742950" algn="ctr">
              <a:buAutoNum type="arabicParenR"/>
            </a:pPr>
            <a:r>
              <a:rPr lang="pt-BR" sz="4000" b="1" u="sng" dirty="0"/>
              <a:t>Órgãos Técnicos ou científicos também poderão ser nomeados</a:t>
            </a:r>
            <a:r>
              <a:rPr lang="pt-BR" sz="4000" dirty="0"/>
              <a:t>: </a:t>
            </a:r>
          </a:p>
          <a:p>
            <a:pPr lvl="0" algn="ctr"/>
            <a:r>
              <a:rPr lang="pt-BR" sz="4000" i="1" dirty="0"/>
              <a:t>Os peritos serão nomeados entre os profissionais legalmente habilitados e os </a:t>
            </a:r>
            <a:r>
              <a:rPr lang="pt-BR" sz="4000" i="1" u="sng" dirty="0"/>
              <a:t>órgãos técnicos ou científicos</a:t>
            </a:r>
            <a:r>
              <a:rPr lang="pt-BR" sz="4000" i="1" dirty="0"/>
              <a:t> devidamente inscritos em cadastro mantido pelo tribunal ao qual o juiz está vinculado</a:t>
            </a:r>
            <a:r>
              <a:rPr lang="pt-BR" sz="4000" dirty="0"/>
              <a:t> (§ 1 do art. 156 do NCPC);</a:t>
            </a:r>
          </a:p>
        </p:txBody>
      </p:sp>
    </p:spTree>
    <p:extLst>
      <p:ext uri="{BB962C8B-B14F-4D97-AF65-F5344CB8AC3E}">
        <p14:creationId xmlns:p14="http://schemas.microsoft.com/office/powerpoint/2010/main" val="152510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980728"/>
            <a:ext cx="8784976" cy="4976113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4000" b="1" u="sng" dirty="0"/>
              <a:t>2) Formação do cadastro</a:t>
            </a:r>
            <a:r>
              <a:rPr lang="pt-BR" sz="4000" dirty="0"/>
              <a:t>: </a:t>
            </a:r>
          </a:p>
          <a:p>
            <a:pPr lvl="0" algn="ctr"/>
            <a:r>
              <a:rPr lang="pt-BR" sz="3500" i="1" dirty="0"/>
              <a:t>os tribunais farão consulta pública, por meio de divulgação na rede mundial de computadores ou em jornais de grande circulação, além de consulta direta a universidades, a </a:t>
            </a:r>
            <a:r>
              <a:rPr lang="pt-BR" sz="3500" i="1" u="sng" dirty="0"/>
              <a:t>conselhos de classe</a:t>
            </a:r>
            <a:r>
              <a:rPr lang="pt-BR" sz="3500" i="1" dirty="0"/>
              <a:t>, ao Ministério Público, à Defensoria Pública e à Ordem dos Advogados do Brasil, para a </a:t>
            </a:r>
            <a:r>
              <a:rPr lang="pt-BR" sz="3500" i="1" u="sng" dirty="0"/>
              <a:t>indicação de profissionais ou órgão técnicos interessados</a:t>
            </a:r>
            <a:r>
              <a:rPr lang="pt-BR" sz="3500" dirty="0"/>
              <a:t> (§ 2 do art. 156 do NCPC);</a:t>
            </a:r>
          </a:p>
        </p:txBody>
      </p:sp>
    </p:spTree>
    <p:extLst>
      <p:ext uri="{BB962C8B-B14F-4D97-AF65-F5344CB8AC3E}">
        <p14:creationId xmlns:p14="http://schemas.microsoft.com/office/powerpoint/2010/main" val="828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472989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800" b="1" u="sng" dirty="0"/>
              <a:t>3) Educação Continuada e aprimoramento técnico obrigatório</a:t>
            </a:r>
            <a:r>
              <a:rPr lang="pt-BR" sz="3800" dirty="0"/>
              <a:t>: </a:t>
            </a:r>
          </a:p>
          <a:p>
            <a:pPr lvl="0" algn="ctr"/>
            <a:r>
              <a:rPr lang="pt-BR" sz="3800" i="1" dirty="0"/>
              <a:t>Os tribunais realizarão avaliações e reavaliações periódicas para manutenção do cadastro, considerando a formação profissional, a atualização do conhecimento e a experiência dos peritos interessados</a:t>
            </a:r>
            <a:r>
              <a:rPr lang="pt-BR" sz="3800" dirty="0"/>
              <a:t> (§ 3 do art. 156 do NCPC);</a:t>
            </a:r>
          </a:p>
        </p:txBody>
      </p:sp>
    </p:spTree>
    <p:extLst>
      <p:ext uri="{BB962C8B-B14F-4D97-AF65-F5344CB8AC3E}">
        <p14:creationId xmlns:p14="http://schemas.microsoft.com/office/powerpoint/2010/main" val="195320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03766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800" b="1" u="sng" dirty="0"/>
              <a:t>4) Distribuição Equitativa de Nomeações</a:t>
            </a:r>
            <a:r>
              <a:rPr lang="pt-BR" sz="3800" dirty="0"/>
              <a:t>: </a:t>
            </a:r>
          </a:p>
          <a:p>
            <a:pPr lvl="0" algn="ctr"/>
            <a:r>
              <a:rPr lang="pt-BR" sz="3500" i="1" dirty="0">
                <a:solidFill>
                  <a:prstClr val="black"/>
                </a:solidFill>
              </a:rPr>
              <a:t>Será organizada lista de peritos na vara ou na secretaria, com disponibilização dos documentos exigidos para habilitação à consulta de interessados, para que a </a:t>
            </a:r>
            <a:r>
              <a:rPr lang="pt-BR" sz="3500" b="1" i="1" u="sng" dirty="0">
                <a:solidFill>
                  <a:prstClr val="black"/>
                </a:solidFill>
              </a:rPr>
              <a:t>nomeação seja distribuída de modo equitativo</a:t>
            </a:r>
            <a:r>
              <a:rPr lang="pt-BR" sz="3500" i="1" dirty="0">
                <a:solidFill>
                  <a:prstClr val="black"/>
                </a:solidFill>
              </a:rPr>
              <a:t>, </a:t>
            </a:r>
            <a:r>
              <a:rPr lang="pt-BR" sz="3500" i="1" u="sng" dirty="0">
                <a:solidFill>
                  <a:prstClr val="black"/>
                </a:solidFill>
              </a:rPr>
              <a:t>observadas a capacidade técnica e a área de conhecimento</a:t>
            </a:r>
            <a:r>
              <a:rPr lang="pt-BR" sz="2800" dirty="0">
                <a:solidFill>
                  <a:prstClr val="black"/>
                </a:solidFill>
              </a:rPr>
              <a:t>.</a:t>
            </a:r>
            <a:r>
              <a:rPr lang="pt-BR" sz="3800" dirty="0"/>
              <a:t> (§ 2 do art. 157 do NCPC);</a:t>
            </a:r>
          </a:p>
        </p:txBody>
      </p:sp>
    </p:spTree>
    <p:extLst>
      <p:ext uri="{BB962C8B-B14F-4D97-AF65-F5344CB8AC3E}">
        <p14:creationId xmlns:p14="http://schemas.microsoft.com/office/powerpoint/2010/main" val="265489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130001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4500" b="1" u="sng" dirty="0"/>
              <a:t>5) Profissional especializado no objeto da perícia</a:t>
            </a:r>
            <a:r>
              <a:rPr lang="pt-BR" sz="4500" dirty="0"/>
              <a:t>: </a:t>
            </a:r>
          </a:p>
          <a:p>
            <a:pPr lvl="0" algn="ctr"/>
            <a:endParaRPr lang="pt-BR" sz="2000" dirty="0"/>
          </a:p>
          <a:p>
            <a:pPr lvl="0" algn="ctr"/>
            <a:r>
              <a:rPr lang="pt-BR" sz="4500" i="1" dirty="0"/>
              <a:t>O juiz nomeará </a:t>
            </a:r>
            <a:r>
              <a:rPr lang="pt-BR" sz="4500" i="1" u="sng" dirty="0"/>
              <a:t>perito especializado no objeto da perícia </a:t>
            </a:r>
            <a:r>
              <a:rPr lang="pt-BR" sz="4500" i="1" dirty="0"/>
              <a:t>e fixará de imediato o prazo para a entrega do laudo</a:t>
            </a:r>
            <a:r>
              <a:rPr lang="pt-BR" sz="4500" dirty="0"/>
              <a:t>. (art. 465 do NCPC);</a:t>
            </a:r>
          </a:p>
          <a:p>
            <a:pPr algn="ctr"/>
            <a:r>
              <a:rPr lang="pt-BR" sz="4000" dirty="0"/>
              <a:t> 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17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03766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800" b="1" u="sng" dirty="0"/>
              <a:t>6) Apresentação do currículo do perito</a:t>
            </a:r>
            <a:r>
              <a:rPr lang="pt-BR" sz="3800" dirty="0"/>
              <a:t>: </a:t>
            </a:r>
          </a:p>
          <a:p>
            <a:pPr lvl="0" algn="ctr"/>
            <a:endParaRPr lang="pt-BR" sz="2000" i="1" dirty="0"/>
          </a:p>
          <a:p>
            <a:pPr lvl="0" algn="ctr"/>
            <a:r>
              <a:rPr lang="pt-BR" sz="3800" i="1" dirty="0"/>
              <a:t>Ciente da nomeação, o </a:t>
            </a:r>
            <a:r>
              <a:rPr lang="pt-BR" sz="3800" b="1" i="1" dirty="0"/>
              <a:t>perito apresentará </a:t>
            </a:r>
            <a:r>
              <a:rPr lang="pt-BR" sz="3800" i="1" dirty="0"/>
              <a:t>em 5 (cinco) dias: proposta de honorários; </a:t>
            </a:r>
            <a:r>
              <a:rPr lang="pt-BR" sz="3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currículo</a:t>
            </a:r>
            <a:r>
              <a:rPr lang="pt-BR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3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comprovação de especialização </a:t>
            </a:r>
            <a:r>
              <a:rPr lang="pt-BR" sz="3800" i="1" dirty="0"/>
              <a:t>e contatos profissionais, em especial o endereço eletrônico, para onde serão dirigidas as intimações pessoais</a:t>
            </a:r>
            <a:r>
              <a:rPr lang="pt-BR" sz="3800" dirty="0"/>
              <a:t>. (§ 2 do art. 465 do NCPC);</a:t>
            </a:r>
          </a:p>
        </p:txBody>
      </p:sp>
    </p:spTree>
    <p:extLst>
      <p:ext uri="{BB962C8B-B14F-4D97-AF65-F5344CB8AC3E}">
        <p14:creationId xmlns:p14="http://schemas.microsoft.com/office/powerpoint/2010/main" val="117757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43777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500" b="1" dirty="0"/>
              <a:t>7) </a:t>
            </a:r>
            <a:r>
              <a:rPr lang="pt-BR" sz="3500" b="1" u="sng" dirty="0"/>
              <a:t>Possibilidade do Juiz autorizar o pagamento de até 50% dos honorários</a:t>
            </a:r>
            <a:r>
              <a:rPr lang="pt-BR" sz="3500" dirty="0"/>
              <a:t>:</a:t>
            </a:r>
          </a:p>
          <a:p>
            <a:pPr lvl="0" algn="ctr"/>
            <a:r>
              <a:rPr lang="pt-BR" sz="3500" i="1" dirty="0"/>
              <a:t>O juiz poderá autorizar o pagamento de até </a:t>
            </a:r>
            <a:r>
              <a:rPr lang="pt-BR" sz="3500" i="1" u="sng" dirty="0"/>
              <a:t>cinquenta por cento dos honorários arbitrados a favor do perito no início dos trabalhos</a:t>
            </a:r>
            <a:r>
              <a:rPr lang="pt-BR" sz="3500" i="1" dirty="0"/>
              <a:t>, devendo o remanescente ser pago apenas ao final, depois de entregue o laudo e prestados todos os esclarecimentos necessários</a:t>
            </a:r>
            <a:r>
              <a:rPr lang="pt-BR" sz="3500" dirty="0"/>
              <a:t>. (§ 4 do art. 465 do NCPC); </a:t>
            </a:r>
          </a:p>
          <a:p>
            <a:pPr algn="ctr"/>
            <a:r>
              <a:rPr lang="pt-BR" sz="3500" b="1" dirty="0"/>
              <a:t> 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05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472989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800" b="1" dirty="0"/>
              <a:t>8) </a:t>
            </a:r>
            <a:r>
              <a:rPr lang="pt-BR" sz="3800" b="1" u="sng" dirty="0"/>
              <a:t>Redução de Honorários:</a:t>
            </a:r>
            <a:r>
              <a:rPr lang="pt-BR" sz="3800" i="1" dirty="0"/>
              <a:t> </a:t>
            </a:r>
          </a:p>
          <a:p>
            <a:pPr lvl="0" algn="ctr"/>
            <a:r>
              <a:rPr lang="pt-BR" sz="3800" i="1" dirty="0"/>
              <a:t>Quando a perícia for inconclusiva ou deficiente, o juiz poderá reduzir a remuneração inicialmente arbitrada para o trabalho podendo o juiz reduzir os honorários do perito quando a perícia for considerada inconclusiva ou deficiente</a:t>
            </a:r>
            <a:r>
              <a:rPr lang="pt-BR" sz="3800" dirty="0"/>
              <a:t> (§ 5 do art. 465 do NCPC);</a:t>
            </a:r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16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3745007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Histórico da evolução da Prova Pericial no Código de Processo Civil</a:t>
            </a: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39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622444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800" b="1" dirty="0"/>
              <a:t>9) </a:t>
            </a:r>
            <a:r>
              <a:rPr lang="pt-BR" sz="3800" b="1" u="sng" dirty="0"/>
              <a:t>Da Gratuidade da Justiça:</a:t>
            </a:r>
            <a:r>
              <a:rPr lang="pt-BR" sz="3800" b="1" dirty="0"/>
              <a:t> </a:t>
            </a:r>
          </a:p>
          <a:p>
            <a:pPr lvl="0" algn="ctr"/>
            <a:endParaRPr lang="pt-BR" sz="2000" b="1" dirty="0"/>
          </a:p>
          <a:p>
            <a:pPr lvl="0" algn="ctr"/>
            <a:r>
              <a:rPr lang="pt-BR" sz="3800" i="1" dirty="0"/>
              <a:t>A pessoa natural ou</a:t>
            </a:r>
            <a:r>
              <a:rPr lang="pt-BR" sz="3800" i="1" u="sng" dirty="0"/>
              <a:t> jurídica</a:t>
            </a:r>
            <a:r>
              <a:rPr lang="pt-BR" sz="3800" i="1" dirty="0"/>
              <a:t>, </a:t>
            </a:r>
            <a:r>
              <a:rPr lang="pt-BR" sz="3800" i="1" u="sng" dirty="0"/>
              <a:t>brasileira ou estrangeira</a:t>
            </a:r>
            <a:r>
              <a:rPr lang="pt-BR" sz="3800" i="1" dirty="0"/>
              <a:t>, com insuficiência de recursos para pagar as custas, as despesas processuais e os honorários advocatícios têm direito à gratuidade da justiça, na forma da lei</a:t>
            </a:r>
            <a:r>
              <a:rPr lang="pt-BR" sz="3800" dirty="0"/>
              <a:t>. (Art. 98.  do NCPC);</a:t>
            </a:r>
          </a:p>
          <a:p>
            <a:pPr algn="ctr"/>
            <a:endParaRPr lang="pt-BR" sz="3800" b="1" dirty="0"/>
          </a:p>
          <a:p>
            <a:pPr algn="ctr"/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646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6545773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800" b="1" dirty="0"/>
              <a:t>10) </a:t>
            </a:r>
            <a:r>
              <a:rPr lang="pt-BR" sz="4000" b="1" u="sng" dirty="0"/>
              <a:t>Publicidade das diligências do perito:</a:t>
            </a:r>
            <a:r>
              <a:rPr lang="pt-BR" sz="4000" dirty="0"/>
              <a:t> </a:t>
            </a:r>
          </a:p>
          <a:p>
            <a:pPr lvl="0" algn="ctr"/>
            <a:r>
              <a:rPr lang="pt-BR" sz="3800" i="1" dirty="0"/>
              <a:t>O perito deve assegurar aos assistentes das partes o acesso e o acompanhamento das diligências e dos exames que realizar, com prévia comunicação, comprovada nos autos, com antecedência mínima de 5 (cinco) dias.</a:t>
            </a:r>
            <a:r>
              <a:rPr lang="pt-BR" sz="3800" dirty="0"/>
              <a:t> (§ 2º do art. 466 do NCPC);</a:t>
            </a:r>
          </a:p>
          <a:p>
            <a:pPr lvl="0" algn="ctr"/>
            <a:endParaRPr lang="pt-BR" sz="3800" dirty="0"/>
          </a:p>
          <a:p>
            <a:pPr algn="ctr"/>
            <a:endParaRPr lang="pt-BR" sz="3800" b="1" dirty="0"/>
          </a:p>
          <a:p>
            <a:pPr algn="ctr"/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140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669966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500" b="1" dirty="0"/>
              <a:t>11) </a:t>
            </a:r>
            <a:r>
              <a:rPr lang="pt-BR" sz="3500" b="1" u="sng" dirty="0"/>
              <a:t>Regras para a elaboração do Laudo Pericial</a:t>
            </a:r>
            <a:r>
              <a:rPr lang="pt-BR" sz="3500" dirty="0"/>
              <a:t>: </a:t>
            </a:r>
          </a:p>
          <a:p>
            <a:pPr lvl="0" algn="ctr"/>
            <a:r>
              <a:rPr lang="pt-BR" sz="3200" i="1" dirty="0"/>
              <a:t>O laudo pericial deve conter a exposição do objeto da perícia; a análise técnica ou científica realizada pelo perito e a </a:t>
            </a:r>
            <a:r>
              <a:rPr lang="pt-BR" sz="3200" i="1" u="sng" dirty="0"/>
              <a:t>indicação do método utilizado.</a:t>
            </a:r>
            <a:r>
              <a:rPr lang="pt-BR" sz="3200" i="1" dirty="0"/>
              <a:t> É regra também que o laudo pericial apresente a resposta conclusiva a todos os quesitos apresentados pelo juiz, pelas partes e pelo órgão do Ministério Público</a:t>
            </a:r>
            <a:r>
              <a:rPr lang="pt-BR" sz="3200" dirty="0"/>
              <a:t>. (incisos I a IV do art. 473 do NCPC);</a:t>
            </a:r>
          </a:p>
          <a:p>
            <a:pPr lvl="0" algn="ctr"/>
            <a:endParaRPr lang="pt-BR" sz="3000" dirty="0"/>
          </a:p>
          <a:p>
            <a:pPr algn="ctr"/>
            <a:endParaRPr lang="pt-BR" sz="3800" b="1" dirty="0"/>
          </a:p>
          <a:p>
            <a:pPr algn="ctr"/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83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6391885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400" b="1" dirty="0"/>
              <a:t>12) </a:t>
            </a:r>
            <a:r>
              <a:rPr lang="pt-BR" sz="3400" b="1" u="sng" dirty="0"/>
              <a:t>Linguagem simples e concisa</a:t>
            </a:r>
            <a:r>
              <a:rPr lang="pt-BR" sz="3400" i="1" dirty="0"/>
              <a:t>: </a:t>
            </a:r>
          </a:p>
          <a:p>
            <a:pPr lvl="0" algn="ctr"/>
            <a:r>
              <a:rPr lang="pt-BR" sz="3400" i="1" dirty="0"/>
              <a:t>No laudo, o perito deve apresentar sua fundamentação em linguagem simples e com coerência lógica, indicando como alcançou suas conclusões. </a:t>
            </a:r>
            <a:r>
              <a:rPr lang="pt-BR" sz="3400"/>
              <a:t>(§ 1º </a:t>
            </a:r>
            <a:r>
              <a:rPr lang="pt-BR" sz="3400" dirty="0"/>
              <a:t>do art. 473 do NCPC); </a:t>
            </a:r>
            <a:r>
              <a:rPr lang="pt-BR" sz="3400" i="1" dirty="0"/>
              <a:t>É vedado ao perito ultrapassar os limites de sua designação, bem como emitir opiniões pessoais que excedam o exame técnico ou científico do objeto da perícia</a:t>
            </a:r>
            <a:r>
              <a:rPr lang="pt-BR" sz="3400" dirty="0"/>
              <a:t> (§ 2º do art. 473 do NCPC);</a:t>
            </a:r>
          </a:p>
          <a:p>
            <a:pPr lvl="0" algn="ctr"/>
            <a:endParaRPr lang="pt-BR" sz="3000" dirty="0"/>
          </a:p>
          <a:p>
            <a:pPr algn="ctr"/>
            <a:endParaRPr lang="pt-BR" sz="3800" b="1" dirty="0"/>
          </a:p>
          <a:p>
            <a:pPr algn="ctr"/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07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96099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200" b="1" dirty="0"/>
              <a:t>13) </a:t>
            </a:r>
            <a:r>
              <a:rPr lang="pt-BR" sz="3200" b="1" u="sng" dirty="0"/>
              <a:t>Prova Simplificada</a:t>
            </a:r>
            <a:r>
              <a:rPr lang="pt-BR" sz="3200" dirty="0"/>
              <a:t>: </a:t>
            </a:r>
          </a:p>
          <a:p>
            <a:pPr lvl="0" algn="ctr"/>
            <a:r>
              <a:rPr lang="pt-BR" sz="3200" i="1" dirty="0"/>
              <a:t>[...] quando o ponto controvertido for de menor complexidade. A prova técnica simplificada consistirá apenas na inquirição, pelo juiz, de especialista na área objeto de seu depoimento, que poderá valer-se de qualquer recurso tecnológico de transmissão de sons e imagens com o fim de esclarecer os pontos controvertidos da causa</a:t>
            </a:r>
            <a:r>
              <a:rPr lang="pt-BR" sz="3200" dirty="0"/>
              <a:t>. (§ 2º, § 3º e § 4º do art. 464 do NCPC);</a:t>
            </a:r>
          </a:p>
          <a:p>
            <a:pPr lvl="0" algn="ctr"/>
            <a:endParaRPr lang="pt-BR" sz="3200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12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6237997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400" b="1" dirty="0"/>
              <a:t>14) </a:t>
            </a:r>
            <a:r>
              <a:rPr lang="pt-BR" sz="3400" b="1" u="sng" dirty="0"/>
              <a:t>Perícia Consensual:</a:t>
            </a:r>
            <a:r>
              <a:rPr lang="pt-BR" sz="3400" b="1" dirty="0"/>
              <a:t> </a:t>
            </a:r>
          </a:p>
          <a:p>
            <a:pPr lvl="0" algn="ctr"/>
            <a:r>
              <a:rPr lang="pt-BR" sz="3400" i="1" dirty="0"/>
              <a:t>As partes podem, de comum acordo, escolher o perito, indicando-o mediante requerimento, desde que: sejam plenamente capazes e a causa possa ser resolvida por </a:t>
            </a:r>
            <a:r>
              <a:rPr lang="pt-BR" sz="3400" i="1" dirty="0" err="1"/>
              <a:t>autocomposição</a:t>
            </a:r>
            <a:r>
              <a:rPr lang="pt-BR" sz="3400" i="1" dirty="0"/>
              <a:t>. A perícia consensual substitui, para todos os efeitos, a que seria realizada por perito nomeado pelo juiz. </a:t>
            </a:r>
            <a:r>
              <a:rPr lang="pt-BR" sz="3400" dirty="0"/>
              <a:t>(art. 471 do NCPC e § 3º do art. 471 do NCPC);</a:t>
            </a:r>
          </a:p>
          <a:p>
            <a:pPr lvl="0" algn="ctr"/>
            <a:endParaRPr lang="pt-BR" sz="3200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21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7068994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400" b="1" dirty="0"/>
              <a:t>15) </a:t>
            </a:r>
            <a:r>
              <a:rPr lang="pt-BR" sz="3600" b="1" u="sng" dirty="0"/>
              <a:t>Apresentação de esclarecimentos por escrito</a:t>
            </a:r>
            <a:r>
              <a:rPr lang="pt-BR" sz="3600" dirty="0"/>
              <a:t>: </a:t>
            </a:r>
          </a:p>
          <a:p>
            <a:pPr lvl="0" algn="ctr"/>
            <a:r>
              <a:rPr lang="pt-BR" sz="3400" i="1" dirty="0"/>
              <a:t>O perito do juízo tem o dever de, no prazo de 15 (quinze) dias, esclarecer ponto: </a:t>
            </a:r>
          </a:p>
          <a:p>
            <a:pPr lvl="0" algn="ctr"/>
            <a:r>
              <a:rPr lang="pt-BR" sz="3400" i="1" dirty="0"/>
              <a:t>I: sobre o qual exista divergência ou dúvida de qualquer das partes, do juiz ou do órgão do Ministério Público; </a:t>
            </a:r>
          </a:p>
          <a:p>
            <a:pPr lvl="0" algn="ctr"/>
            <a:r>
              <a:rPr lang="pt-BR" sz="3400" i="1" dirty="0"/>
              <a:t>II: divergente apresentado no parecer do assistente técnico da parte</a:t>
            </a:r>
            <a:r>
              <a:rPr lang="pt-BR" sz="3400" dirty="0"/>
              <a:t>. (§ 2º do art. 477 do NCPC).</a:t>
            </a:r>
          </a:p>
          <a:p>
            <a:pPr lvl="0" algn="ctr"/>
            <a:endParaRPr lang="pt-BR" sz="3200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438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577633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400" b="1" dirty="0"/>
              <a:t>16) </a:t>
            </a:r>
            <a:r>
              <a:rPr lang="pt-BR" sz="3600" b="1" u="sng" dirty="0"/>
              <a:t>Valoração da Prova Pericial:</a:t>
            </a:r>
            <a:endParaRPr lang="pt-BR" sz="3600" dirty="0"/>
          </a:p>
          <a:p>
            <a:pPr lvl="0" algn="ctr"/>
            <a:endParaRPr lang="pt-BR" sz="2000" dirty="0"/>
          </a:p>
          <a:p>
            <a:pPr lvl="0" algn="ctr"/>
            <a:r>
              <a:rPr lang="pt-BR" sz="3600" dirty="0"/>
              <a:t>Segundo o art. 479:</a:t>
            </a:r>
          </a:p>
          <a:p>
            <a:pPr algn="ctr"/>
            <a:r>
              <a:rPr lang="pt-BR" sz="3600" dirty="0"/>
              <a:t>“</a:t>
            </a:r>
            <a:r>
              <a:rPr lang="pt-BR" sz="3600" i="1" dirty="0"/>
              <a:t>O juiz apreciará a prova pericial de acordo com o disposto no art. 371, </a:t>
            </a:r>
            <a:r>
              <a:rPr lang="pt-BR" sz="3600" i="1" u="sng" dirty="0"/>
              <a:t>indicando na sentença os motivos</a:t>
            </a:r>
            <a:r>
              <a:rPr lang="pt-BR" sz="3600" i="1" dirty="0"/>
              <a:t> que </a:t>
            </a:r>
            <a:r>
              <a:rPr lang="pt-BR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levaram a considerar ou a deixar de considerar as conclusões do laudo</a:t>
            </a:r>
            <a:r>
              <a:rPr lang="pt-BR" sz="3600" i="1" dirty="0"/>
              <a:t>, levando em conta o método utilizado pelo perito</a:t>
            </a:r>
            <a:r>
              <a:rPr lang="pt-BR" sz="3600" dirty="0"/>
              <a:t>.”  </a:t>
            </a:r>
            <a:r>
              <a:rPr lang="pt-BR" sz="3600" i="1" u="sng" dirty="0" err="1"/>
              <a:t>g.n</a:t>
            </a:r>
            <a:r>
              <a:rPr lang="pt-BR" sz="3600" i="1" u="sng" dirty="0"/>
              <a:t>.</a:t>
            </a:r>
            <a:endParaRPr lang="pt-BR" sz="3200" i="1" u="sng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52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491455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3400" b="1" dirty="0"/>
              <a:t>16) </a:t>
            </a:r>
            <a:r>
              <a:rPr lang="pt-BR" sz="3600" b="1" u="sng" dirty="0"/>
              <a:t>Valoração da Prova Pericial (cont.)</a:t>
            </a:r>
            <a:r>
              <a:rPr lang="pt-BR" sz="3600" dirty="0"/>
              <a:t>: </a:t>
            </a:r>
          </a:p>
          <a:p>
            <a:pPr lvl="0" algn="ctr"/>
            <a:endParaRPr lang="pt-BR" sz="3600" dirty="0"/>
          </a:p>
          <a:p>
            <a:pPr lvl="0" algn="ctr"/>
            <a:r>
              <a:rPr lang="pt-BR" sz="3600" dirty="0"/>
              <a:t>Art. 371:</a:t>
            </a:r>
          </a:p>
          <a:p>
            <a:pPr lvl="0" algn="ctr"/>
            <a:r>
              <a:rPr lang="pt-BR" sz="3600" dirty="0"/>
              <a:t>“</a:t>
            </a:r>
            <a:r>
              <a:rPr lang="pt-BR" sz="3600" i="1" dirty="0"/>
              <a:t>O juiz apreciará a prova constante dos autos, independentemente do sujeito que a tiver promovido, e indicará na decisão as razões da formação de seu convencimento</a:t>
            </a:r>
            <a:r>
              <a:rPr lang="pt-BR" sz="3600" dirty="0"/>
              <a:t>.”</a:t>
            </a:r>
            <a:endParaRPr lang="pt-BR" sz="3200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83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5422389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3500" dirty="0"/>
              <a:t>Modificações trazidas com os art. 371 e 479 trazem o reconhecimento do laudo pericial – valorização da prova pericial:</a:t>
            </a:r>
          </a:p>
          <a:p>
            <a:pPr algn="ctr"/>
            <a:endParaRPr lang="pt-BR" sz="2000" dirty="0"/>
          </a:p>
          <a:p>
            <a:pPr algn="ctr"/>
            <a:r>
              <a:rPr lang="pt-BR" sz="3200" dirty="0"/>
              <a:t>“A nova legislação vai exigir que o juiz aprecie o resultado da prova pericial, observando o método utilizado e indicando na sentença as razões que o levaram a considerar ou não as conclusões do laudo”, destacou Paschoal </a:t>
            </a:r>
            <a:r>
              <a:rPr lang="pt-BR" sz="3200" dirty="0" err="1"/>
              <a:t>Rizzi</a:t>
            </a:r>
            <a:r>
              <a:rPr lang="pt-BR" sz="3200" dirty="0"/>
              <a:t> </a:t>
            </a:r>
            <a:r>
              <a:rPr lang="pt-BR" sz="3200" dirty="0" err="1"/>
              <a:t>Nadeo</a:t>
            </a:r>
            <a:r>
              <a:rPr lang="pt-BR" sz="3200" dirty="0"/>
              <a:t> </a:t>
            </a:r>
          </a:p>
          <a:p>
            <a:pPr algn="ctr"/>
            <a:r>
              <a:rPr lang="pt-BR" sz="3200" dirty="0"/>
              <a:t>Revista CRC SP – Dezembro de 2015. </a:t>
            </a:r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91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6053331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Processo Civil de 1939: </a:t>
            </a:r>
            <a:r>
              <a:rPr lang="pt-BR" sz="3600" dirty="0"/>
              <a:t>nomeação de um perito de livre escolha do juiz, permitindo a indicação pelas partes de assistentes técnicos, que poderiam acompanhar os trabalhos do perito e impugnar as conclusões trazidas em seu laudo</a:t>
            </a:r>
            <a:endParaRPr lang="pt-BR" sz="3000" dirty="0"/>
          </a:p>
          <a:p>
            <a:pPr marL="685800" indent="-685800" algn="ctr">
              <a:buFontTx/>
              <a:buChar char="-"/>
            </a:pPr>
            <a:endParaRPr lang="pt-BR" sz="3000" dirty="0"/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75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424936" cy="4452893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5000" b="1" dirty="0"/>
              <a:t>De forma geral, as mudanças trouxeram benefícios ou desvantagens para a prática da atividade pericial? Quais são elas?</a:t>
            </a:r>
            <a:endParaRPr lang="pt-BR" sz="5000" dirty="0"/>
          </a:p>
          <a:p>
            <a:r>
              <a:rPr lang="pt-B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025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485300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4000" dirty="0"/>
              <a:t>De modo geral, as alterações introduzidas pelos </a:t>
            </a:r>
            <a:r>
              <a:rPr lang="pt-BR" sz="4000" u="sng" dirty="0"/>
              <a:t>§ 3º do art. 156, § 2º do art. 157, art. 371, § 2º do art. 465, 473, § 2º do art. 477 e art. 479 </a:t>
            </a:r>
            <a:r>
              <a:rPr lang="pt-BR" sz="4000" dirty="0"/>
              <a:t>constituem benefícios a prática da atividade pericial</a:t>
            </a:r>
            <a:r>
              <a:rPr lang="pt-BR" sz="4500" dirty="0"/>
              <a:t>:</a:t>
            </a:r>
          </a:p>
          <a:p>
            <a:pPr algn="ctr"/>
            <a:endParaRPr lang="pt-BR" sz="3500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084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582249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endParaRPr lang="pt-BR" sz="1400" b="1" dirty="0"/>
          </a:p>
          <a:p>
            <a:pPr algn="ctr"/>
            <a:endParaRPr lang="pt-BR" sz="1400" b="1" dirty="0"/>
          </a:p>
          <a:p>
            <a:pPr algn="ctr"/>
            <a:r>
              <a:rPr lang="pt-BR" sz="4000" b="1" dirty="0"/>
              <a:t>- PRIVILEGIAM O CONHECIMENTO</a:t>
            </a:r>
          </a:p>
          <a:p>
            <a:pPr algn="ctr"/>
            <a:r>
              <a:rPr lang="pt-BR" sz="4000" b="1" dirty="0"/>
              <a:t>- EXIGEM CAPACITAÇÃO TÉCNICA,</a:t>
            </a:r>
          </a:p>
          <a:p>
            <a:pPr algn="ctr"/>
            <a:r>
              <a:rPr lang="pt-BR" sz="4000" b="1" dirty="0"/>
              <a:t>- FORMAÇÃO PROFISSIONAL CONTINUADA,</a:t>
            </a:r>
          </a:p>
          <a:p>
            <a:pPr marL="571500" indent="-571500" algn="ctr">
              <a:buFontTx/>
              <a:buChar char="-"/>
            </a:pPr>
            <a:r>
              <a:rPr lang="pt-BR" sz="4000" b="1" dirty="0"/>
              <a:t>ESPECIALIZAÇÃO</a:t>
            </a:r>
          </a:p>
          <a:p>
            <a:pPr marL="571500" indent="-571500" algn="ctr">
              <a:buFontTx/>
              <a:buChar char="-"/>
            </a:pPr>
            <a:r>
              <a:rPr lang="pt-BR" sz="4000" b="1" dirty="0"/>
              <a:t>EXPERIÊNCIA</a:t>
            </a:r>
          </a:p>
          <a:p>
            <a:pPr algn="ctr"/>
            <a:r>
              <a:rPr lang="pt-BR" sz="4000" b="1" dirty="0"/>
              <a:t>- VALORIZAÇÃO DA PROVA PERICIAL</a:t>
            </a:r>
          </a:p>
          <a:p>
            <a:pPr algn="ctr"/>
            <a:endParaRPr lang="pt-BR" sz="3500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83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5837887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4000" dirty="0"/>
              <a:t>Enquanto as regras contidas nos artigos 98, § 4 e § 5 do Art. 465, em princípio, representam desvantagens por estender a gratuidade da Justiça para pessoas jurídicas (pacificação), impor limitação, restrições e postergação do recebimento dos honorários periciais.</a:t>
            </a:r>
          </a:p>
          <a:p>
            <a:pPr lvl="0" algn="ctr"/>
            <a:endParaRPr lang="pt-BR" sz="3200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316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2914010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lvl="0" algn="ctr"/>
            <a:r>
              <a:rPr lang="pt-BR" sz="5000" b="1" dirty="0"/>
              <a:t>Como os peritos devem se preparar para manterem-se atualizados?</a:t>
            </a:r>
            <a:endParaRPr lang="pt-BR" sz="5000" dirty="0"/>
          </a:p>
          <a:p>
            <a:r>
              <a:rPr lang="pt-BR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7637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3129454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4000" dirty="0"/>
              <a:t>Considerando que os tribunais realizarão avaliações e reavaliações periódicas para manutenção do cadastro, a educação continuada e o aprimoramento técnico serão obrigatórios.</a:t>
            </a:r>
          </a:p>
        </p:txBody>
      </p:sp>
    </p:spTree>
    <p:extLst>
      <p:ext uri="{BB962C8B-B14F-4D97-AF65-F5344CB8AC3E}">
        <p14:creationId xmlns:p14="http://schemas.microsoft.com/office/powerpoint/2010/main" val="2021282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568952" cy="753065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3600" dirty="0"/>
              <a:t>EDUCAÇÃO CONTINUADA E APRIMORAMENTO TÉCNICO OBRIGATÓRIO</a:t>
            </a:r>
          </a:p>
          <a:p>
            <a:pPr algn="ctr"/>
            <a:endParaRPr lang="pt-BR" sz="1200" dirty="0"/>
          </a:p>
          <a:p>
            <a:pPr algn="ctr"/>
            <a:r>
              <a:rPr lang="pt-BR" sz="3600" dirty="0"/>
              <a:t>Em prol da preservação da atividade profissional, o Conselho Federal auxiliando na defesa das prerrogativas do contador legalmente habilitado, irá regulamentar o Programa de Educação Continuada para os Peritos no decorrer de 2016</a:t>
            </a:r>
          </a:p>
          <a:p>
            <a:pPr algn="ctr"/>
            <a:endParaRPr lang="pt-BR" sz="1600" b="1" dirty="0"/>
          </a:p>
          <a:p>
            <a:pPr algn="ctr"/>
            <a:r>
              <a:rPr lang="pt-BR" sz="1500" b="1" dirty="0"/>
              <a:t>Fundamentação Legal: alínea “f” do art. 6º do Decreto-Lei 9295/1946, com alteração dada pela Lei 12.249/2010</a:t>
            </a:r>
          </a:p>
          <a:p>
            <a:r>
              <a:rPr lang="pt-BR" sz="3600" dirty="0"/>
              <a:t> </a:t>
            </a:r>
          </a:p>
          <a:p>
            <a:pPr lvl="0" algn="ctr"/>
            <a:endParaRPr lang="pt-BR" sz="3200" dirty="0"/>
          </a:p>
          <a:p>
            <a:pPr algn="ctr"/>
            <a:endParaRPr lang="pt-BR" sz="3200" b="1" dirty="0"/>
          </a:p>
          <a:p>
            <a:pPr algn="ctr"/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78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640960" cy="6915105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3000" b="1" dirty="0"/>
              <a:t>Norma Brasileira de Contabilidade - NBC PG 12 (R1) – EDUCAÇÃO PROFISSIONAL CONTINUADA</a:t>
            </a:r>
          </a:p>
          <a:p>
            <a:pPr algn="ctr"/>
            <a:r>
              <a:rPr lang="pt-BR" sz="1500" dirty="0"/>
              <a:t>[...]</a:t>
            </a:r>
          </a:p>
          <a:p>
            <a:pPr algn="ctr"/>
            <a:r>
              <a:rPr lang="pt-BR" sz="3000" dirty="0"/>
              <a:t>1. Educação Profissional Continuada (EPC) é a atividade formal e reconhecida pelo Conselho Federal de Contabilidade (CFC), que </a:t>
            </a:r>
            <a:r>
              <a:rPr lang="pt-BR" sz="3000" b="1" dirty="0"/>
              <a:t>visa manter, atualizar e expandir os conhecimentos e competências técnicas e profissionais</a:t>
            </a:r>
            <a:r>
              <a:rPr lang="pt-BR" sz="3000" dirty="0"/>
              <a:t>, </a:t>
            </a:r>
            <a:r>
              <a:rPr lang="pt-BR" sz="2600" dirty="0"/>
              <a:t>as habilidades multidisciplinares e a elevação do comportamento social, moral e ético dos profissionais da contabilidade como características indispensáveis à qualidade dos serviços prestados e ao pleno atendimento das normas que regem o exercício da profissão contábil. </a:t>
            </a:r>
            <a:endParaRPr lang="pt-BR" sz="2600" b="1" dirty="0"/>
          </a:p>
          <a:p>
            <a:r>
              <a:rPr lang="pt-BR" sz="3000" dirty="0"/>
              <a:t> </a:t>
            </a:r>
          </a:p>
          <a:p>
            <a:pPr lvl="0" algn="ctr"/>
            <a:endParaRPr lang="pt-BR" sz="3000" dirty="0"/>
          </a:p>
          <a:p>
            <a:pPr algn="ctr"/>
            <a:endParaRPr lang="pt-BR" sz="3000" b="1" dirty="0"/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417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908720"/>
            <a:ext cx="8856984" cy="7330604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2500" b="1" dirty="0"/>
              <a:t>NBC PG 12 (R1) – EDUCAÇÃO PROFISSIONAL CONTINUADA</a:t>
            </a:r>
          </a:p>
          <a:p>
            <a:pPr algn="ctr"/>
            <a:r>
              <a:rPr lang="pt-BR" sz="2500" b="1" dirty="0"/>
              <a:t>Como funciona para os inscritos no Cadastro Nacional dos Auditores Independentes (CNAI):</a:t>
            </a:r>
          </a:p>
          <a:p>
            <a:pPr algn="ctr"/>
            <a:r>
              <a:rPr lang="pt-BR" sz="1300" b="1" dirty="0"/>
              <a:t>[...]</a:t>
            </a:r>
          </a:p>
          <a:p>
            <a:pPr algn="ctr"/>
            <a:r>
              <a:rPr lang="pt-BR" sz="2500" b="1" dirty="0"/>
              <a:t>7. Os profissionais referidos no item 4 devem cumprir, no mínimo, 40 (quarenta) pontos de Educação Profissional Continuada por ano-calendário, conforme Tabelas de Pontuação constantes no Anexo II desta Norma.  </a:t>
            </a:r>
          </a:p>
          <a:p>
            <a:pPr algn="ctr"/>
            <a:r>
              <a:rPr lang="pt-BR" sz="2500" b="1" dirty="0"/>
              <a:t>8. No cumprimento da pontuação da Educação Profissional Continuada, o profissional deve observar a diversificação e a adequação das atividades ao seu nível de experiência e atuação profissional.  </a:t>
            </a:r>
          </a:p>
          <a:p>
            <a:pPr algn="ctr"/>
            <a:r>
              <a:rPr lang="pt-BR" sz="2500" b="1" dirty="0"/>
              <a:t>9.  Da pontuação anual exigida no item 7, no mínimo 8 (oito) pontos devem ser cumpridos com atividades de aquisição de conhecimento, constantes da Tabela I, do Anexo II. </a:t>
            </a:r>
          </a:p>
          <a:p>
            <a:r>
              <a:rPr lang="pt-BR" sz="2500" dirty="0"/>
              <a:t> </a:t>
            </a:r>
          </a:p>
          <a:p>
            <a:pPr lvl="0" algn="ctr"/>
            <a:endParaRPr lang="pt-BR" sz="2500" dirty="0"/>
          </a:p>
          <a:p>
            <a:pPr algn="ctr"/>
            <a:endParaRPr lang="pt-BR" sz="3000" b="1" dirty="0"/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868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640960" cy="648421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2800" b="1" dirty="0"/>
              <a:t>COMO JÁ FUNCIONA PARA CUMPRIR ESTES 40 PONTOS?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ALCANÇADOS POR MEIO DE PARTICIPAÇÃO:</a:t>
            </a:r>
          </a:p>
          <a:p>
            <a:pPr algn="ctr"/>
            <a:r>
              <a:rPr lang="pt-BR" sz="2800" b="1" dirty="0"/>
              <a:t>Palestras, Seminários</a:t>
            </a:r>
          </a:p>
          <a:p>
            <a:pPr algn="ctr"/>
            <a:r>
              <a:rPr lang="pt-BR" sz="2800" b="1" dirty="0"/>
              <a:t>Cursos e Treinamentos Internos</a:t>
            </a:r>
          </a:p>
          <a:p>
            <a:pPr algn="ctr"/>
            <a:r>
              <a:rPr lang="pt-BR" sz="2800" b="1" dirty="0"/>
              <a:t>Eventos (Convenções, Congressos, Fóruns...)</a:t>
            </a:r>
          </a:p>
          <a:p>
            <a:pPr algn="ctr"/>
            <a:r>
              <a:rPr lang="pt-BR" sz="2800" b="1" dirty="0"/>
              <a:t>Cursos de Pós-Graduação (oferecidos por IES – Instituição de Ensino Superior registrada no MEC)</a:t>
            </a:r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REALIZADOS POR EMPRESAS CAPACITADORAS, INSTITUIÇÕES CREDENCIADAS PELO SISTEMA CFC/</a:t>
            </a:r>
            <a:r>
              <a:rPr lang="pt-BR" sz="2800" b="1" dirty="0" err="1"/>
              <a:t>CRCs</a:t>
            </a:r>
            <a:endParaRPr lang="pt-BR" sz="2800" b="1" dirty="0"/>
          </a:p>
          <a:p>
            <a:r>
              <a:rPr lang="pt-BR" sz="2500" dirty="0"/>
              <a:t> </a:t>
            </a:r>
          </a:p>
          <a:p>
            <a:pPr lvl="0" algn="ctr"/>
            <a:endParaRPr lang="pt-BR" sz="2500" dirty="0"/>
          </a:p>
          <a:p>
            <a:pPr algn="ctr"/>
            <a:endParaRPr lang="pt-BR" sz="3000" b="1" dirty="0"/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16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577633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Decreto-Lei 4565/1942: </a:t>
            </a:r>
            <a:r>
              <a:rPr lang="pt-BR" dirty="0"/>
              <a:t>alterou o art. 129 do CPC/1939, trazendo a seguinte redação: “</a:t>
            </a:r>
            <a:r>
              <a:rPr lang="pt-BR" i="1" dirty="0"/>
              <a:t>exames periciais serão feitos por um perito, sempre que possível técnico, de escolha do juiz, salvo se as partes concordarem num mesmo nome e o indicarem. Se a indicação for anterior ao despacho do juiz, este nomeará o perito indicado. Não havendo indicação, a escolha do juiz prevalecerá se as partes não indicarem outro perito dentro de 48 horas após o despacho de escolha</a:t>
            </a:r>
            <a:r>
              <a:rPr lang="pt-BR" dirty="0"/>
              <a:t>”.</a:t>
            </a:r>
          </a:p>
          <a:p>
            <a:pPr marL="685800" indent="-685800" algn="ctr">
              <a:buFontTx/>
              <a:buChar char="-"/>
            </a:pPr>
            <a:endParaRPr lang="pt-BR" sz="3000" dirty="0"/>
          </a:p>
          <a:p>
            <a:pPr marL="685800" indent="-685800" algn="ctr">
              <a:buFontTx/>
              <a:buChar char="-"/>
            </a:pPr>
            <a:r>
              <a:rPr lang="pt-BR" sz="3000" dirty="0"/>
              <a:t>Passou a determinar que o juiz nomeasse o perito somente na hipótese das partes não chegarem a um consenso sobre a escolha de um nome comum</a:t>
            </a: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448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196752"/>
            <a:ext cx="8640960" cy="5899443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4500" dirty="0"/>
              <a:t>O Programa de Educação Continuada garantirá a atualização dos profissionais da contabilidade que atuam em perícia e servirá para valorizar a profissão e aprimorar a qualidade dos serviços prestados.</a:t>
            </a:r>
          </a:p>
          <a:p>
            <a:r>
              <a:rPr lang="pt-BR" sz="2500" dirty="0"/>
              <a:t> </a:t>
            </a:r>
          </a:p>
          <a:p>
            <a:pPr lvl="0" algn="ctr"/>
            <a:endParaRPr lang="pt-BR" sz="2500" dirty="0"/>
          </a:p>
          <a:p>
            <a:pPr algn="ctr"/>
            <a:endParaRPr lang="pt-BR" sz="3000" b="1" dirty="0"/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189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124744"/>
            <a:ext cx="8064896" cy="5991776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3000" b="1" dirty="0"/>
              <a:t>“</a:t>
            </a:r>
            <a:r>
              <a:rPr lang="pt-BR" sz="3800" i="1" dirty="0"/>
              <a:t>Perícia é uma especialização que requer um universo diversificado de conhecimentos, não bastando, apenas, a contabilidade acadêmica, porque, na Perícia, </a:t>
            </a:r>
            <a:r>
              <a:rPr lang="pt-BR" sz="3800" i="1" u="sng" dirty="0"/>
              <a:t>o Perito precisa enxergar onde não há luz, ler o que não está escrito e encontrar o que parece não existir</a:t>
            </a:r>
            <a:r>
              <a:rPr lang="pt-BR" sz="3000" b="1" dirty="0"/>
              <a:t>.”</a:t>
            </a:r>
          </a:p>
          <a:p>
            <a:pPr algn="ctr"/>
            <a:endParaRPr lang="pt-BR" sz="3000" b="1" dirty="0"/>
          </a:p>
          <a:p>
            <a:pPr algn="ctr"/>
            <a:r>
              <a:rPr lang="pt-BR" sz="2800" b="1" dirty="0"/>
              <a:t>Manual Prático – Perícias Contábeis – Prof. Alcides Vaz</a:t>
            </a:r>
          </a:p>
          <a:p>
            <a:pPr algn="ctr"/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898303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628800"/>
            <a:ext cx="7848872" cy="425283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4500" b="1" dirty="0"/>
              <a:t>BIBLIOGRAFIA: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pt-BR" sz="3500" dirty="0"/>
              <a:t>Diversas publicações sobre perícia – histórico da evolução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pt-BR" sz="3500" dirty="0"/>
              <a:t>Novo Código de Processo Civil: Lei n.º 13.105/2015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pt-BR" sz="3500" dirty="0"/>
              <a:t>NBC PG 12 (R1) – Educação Profissional Continuada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89499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1124744"/>
            <a:ext cx="8064896" cy="3283342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endParaRPr lang="pt-BR" sz="4500" b="1" dirty="0"/>
          </a:p>
          <a:p>
            <a:pPr algn="ctr"/>
            <a:r>
              <a:rPr lang="pt-BR" sz="4500" b="1" dirty="0"/>
              <a:t>Muito Obrigada</a:t>
            </a:r>
          </a:p>
          <a:p>
            <a:pPr algn="ctr"/>
            <a:endParaRPr lang="pt-BR" sz="4500" b="1" dirty="0"/>
          </a:p>
          <a:p>
            <a:pPr algn="ctr"/>
            <a:r>
              <a:rPr lang="pt-BR" sz="4500" b="1" dirty="0"/>
              <a:t>Suely </a:t>
            </a:r>
            <a:r>
              <a:rPr lang="pt-BR" sz="4500" b="1" dirty="0" err="1"/>
              <a:t>Gualano</a:t>
            </a:r>
            <a:r>
              <a:rPr lang="pt-BR" sz="4500" b="1" dirty="0"/>
              <a:t> Bossa </a:t>
            </a:r>
            <a:r>
              <a:rPr lang="pt-BR" sz="4500" b="1" dirty="0" err="1"/>
              <a:t>Serrati</a:t>
            </a:r>
            <a:endParaRPr lang="pt-BR" sz="4500" b="1" dirty="0"/>
          </a:p>
          <a:p>
            <a:pPr algn="ctr"/>
            <a:r>
              <a:rPr lang="pt-BR" sz="3000" b="1" dirty="0"/>
              <a:t>Conselheira CRC/SP</a:t>
            </a:r>
          </a:p>
        </p:txBody>
      </p:sp>
    </p:spTree>
    <p:extLst>
      <p:ext uri="{BB962C8B-B14F-4D97-AF65-F5344CB8AC3E}">
        <p14:creationId xmlns:p14="http://schemas.microsoft.com/office/powerpoint/2010/main" val="295047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08520" y="764704"/>
            <a:ext cx="8928992" cy="5560888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Decreto-Lei 8570/1946:</a:t>
            </a:r>
            <a:r>
              <a:rPr lang="pt-BR" sz="3000" dirty="0"/>
              <a:t> possibilitando às partes indicarem perito único (comum), ou, havendo discordância, cada qual indicava o seu. Se necessário, o magistrado nomeava perito de sua confiança para o desempate. </a:t>
            </a:r>
            <a:r>
              <a:rPr 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 o perito desempatador</a:t>
            </a:r>
            <a:r>
              <a:rPr lang="pt-BR" sz="3000" dirty="0"/>
              <a:t> </a:t>
            </a:r>
          </a:p>
          <a:p>
            <a:pPr marL="685800" indent="-685800" algn="ctr">
              <a:buFontTx/>
              <a:buChar char="-"/>
            </a:pPr>
            <a:r>
              <a:rPr lang="pt-BR" sz="3000" u="sng" dirty="0"/>
              <a:t>Descontentamento</a:t>
            </a:r>
            <a:r>
              <a:rPr lang="pt-BR" sz="3000" dirty="0"/>
              <a:t>: as partes nunca concordavam com a indicação do perito “comum” ou laudos divergentes eram quase sempre apresentados acarretando sempre (ou quase sempre) a presença do “perito desempatador”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92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764705"/>
            <a:ext cx="8568952" cy="4683725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Processo Civil de 1973: </a:t>
            </a:r>
          </a:p>
          <a:p>
            <a:pPr marL="685800" indent="-685800" algn="ctr">
              <a:buFontTx/>
              <a:buChar char="-"/>
            </a:pPr>
            <a:endParaRPr lang="pt-B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pt-BR" sz="3000" dirty="0"/>
              <a:t>A figura do Assistente Técnico, anteriormente prevista no CPC de 1939, ressurgiu no CPC de 1973, mas não era mais um Auxiliar da Parte, mas, antes de tudo, Auxiliares do Juiz e compromissados com a imparcialidade da mesma forma que o Perito Nomeado</a:t>
            </a:r>
          </a:p>
        </p:txBody>
      </p:sp>
    </p:spTree>
    <p:extLst>
      <p:ext uri="{BB962C8B-B14F-4D97-AF65-F5344CB8AC3E}">
        <p14:creationId xmlns:p14="http://schemas.microsoft.com/office/powerpoint/2010/main" val="321851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5714777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8.455/1992: </a:t>
            </a:r>
            <a:r>
              <a:rPr lang="pt-BR" sz="3200" dirty="0"/>
              <a:t>o assistente técnico, na prática, nunca funcionou com imparcialidade, assim com o advento dessa lei o assistente técnico passou a desempenhar seu verdadeiro papel,  de auxiliar da parte, que irá concordar, criticar ou complementar o laudo do perito judicial</a:t>
            </a: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14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560840" cy="5222334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algn="ctr"/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8.455/1992: </a:t>
            </a:r>
          </a:p>
          <a:p>
            <a:pPr algn="ctr"/>
            <a:r>
              <a:rPr lang="pt-BR" sz="3200" i="1" dirty="0"/>
              <a:t>O assistente técnico é um auxiliar da parte e não, do juízo, razão pela qual, para não mais se exigir que preste compromisso, e para ser o excluído do rol de sujeitos submetidos às hipóteses de impedimento e suspeição (art. </a:t>
            </a:r>
            <a:r>
              <a:rPr lang="pt-BR" sz="3200" i="1" dirty="0">
                <a:hlinkClick r:id="rId2"/>
              </a:rPr>
              <a:t>422</a:t>
            </a:r>
            <a:r>
              <a:rPr lang="pt-BR" sz="3200" dirty="0"/>
              <a:t>, </a:t>
            </a:r>
            <a:r>
              <a:rPr lang="pt-BR" sz="3200" dirty="0">
                <a:hlinkClick r:id="rId3"/>
              </a:rPr>
              <a:t>CPC</a:t>
            </a:r>
            <a:r>
              <a:rPr lang="pt-BR" sz="3200" dirty="0"/>
              <a:t>).</a:t>
            </a: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36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920880" cy="5314667"/>
          </a:xfrm>
          <a:prstGeom prst="rect">
            <a:avLst/>
          </a:prstGeom>
          <a:noFill/>
        </p:spPr>
        <p:txBody>
          <a:bodyPr wrap="square" lIns="51188" tIns="25594" rIns="51188" bIns="25594" rtlCol="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13.105/2015: </a:t>
            </a:r>
          </a:p>
          <a:p>
            <a:pPr marL="685800" indent="-685800" algn="ctr">
              <a:buFontTx/>
              <a:buChar char="-"/>
            </a:pP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600" dirty="0"/>
              <a:t>O Novo Código de Processo Civil reconhece a importância da perícia, prestigia o perito, exige maior transparência para a sua indicação e reforça a necessidade do conhecimento técnico especializado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938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2175</Words>
  <Application>Microsoft Office PowerPoint</Application>
  <PresentationFormat>Apresentação na tela (4:3)</PresentationFormat>
  <Paragraphs>140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 - Eduardo J. da C. Teixeira Filho</dc:creator>
  <cp:lastModifiedBy>Suely Gualano Bossa Serrati</cp:lastModifiedBy>
  <cp:revision>38</cp:revision>
  <cp:lastPrinted>2016-07-12T00:03:45Z</cp:lastPrinted>
  <dcterms:created xsi:type="dcterms:W3CDTF">2016-06-02T14:46:16Z</dcterms:created>
  <dcterms:modified xsi:type="dcterms:W3CDTF">2016-07-13T13:47:55Z</dcterms:modified>
</cp:coreProperties>
</file>