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74" r:id="rId3"/>
    <p:sldId id="284" r:id="rId4"/>
    <p:sldId id="285" r:id="rId5"/>
    <p:sldId id="294" r:id="rId6"/>
    <p:sldId id="286" r:id="rId7"/>
    <p:sldId id="295" r:id="rId8"/>
    <p:sldId id="299" r:id="rId9"/>
    <p:sldId id="297" r:id="rId10"/>
    <p:sldId id="296" r:id="rId11"/>
    <p:sldId id="288" r:id="rId12"/>
    <p:sldId id="276" r:id="rId13"/>
    <p:sldId id="277" r:id="rId14"/>
    <p:sldId id="293" r:id="rId15"/>
    <p:sldId id="289" r:id="rId16"/>
    <p:sldId id="292" r:id="rId17"/>
    <p:sldId id="290" r:id="rId18"/>
    <p:sldId id="291" r:id="rId19"/>
    <p:sldId id="282" r:id="rId20"/>
    <p:sldId id="278" r:id="rId21"/>
    <p:sldId id="283" r:id="rId22"/>
    <p:sldId id="280" r:id="rId23"/>
    <p:sldId id="298" r:id="rId24"/>
    <p:sldId id="281" r:id="rId2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E7CBA-48B9-4AD3-B5BD-D7AB3816F70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E8A1A31-208C-4249-97E4-1805ECB90F0E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pt-BR" sz="2800" b="1" dirty="0">
            <a:latin typeface="Arial" pitchFamily="34" charset="0"/>
            <a:cs typeface="Arial" pitchFamily="34" charset="0"/>
          </a:endParaRPr>
        </a:p>
      </dgm:t>
    </dgm:pt>
    <dgm:pt modelId="{B9180C4E-2A00-4464-B77E-733C48040C1B}" type="sibTrans" cxnId="{A03E9BA2-6B76-4048-9D7C-317135E4A97C}">
      <dgm:prSet/>
      <dgm:spPr/>
      <dgm:t>
        <a:bodyPr/>
        <a:lstStyle/>
        <a:p>
          <a:endParaRPr lang="pt-BR" sz="2000"/>
        </a:p>
      </dgm:t>
    </dgm:pt>
    <dgm:pt modelId="{B905BD03-AE36-4510-A6D8-1F793036C4BB}" type="parTrans" cxnId="{A03E9BA2-6B76-4048-9D7C-317135E4A97C}">
      <dgm:prSet/>
      <dgm:spPr/>
      <dgm:t>
        <a:bodyPr/>
        <a:lstStyle/>
        <a:p>
          <a:endParaRPr lang="pt-BR" sz="2000"/>
        </a:p>
      </dgm:t>
    </dgm:pt>
    <dgm:pt modelId="{23109D9B-BED7-4DD0-A0CA-E6B8353C909C}">
      <dgm:prSet custT="1"/>
      <dgm:spPr/>
      <dgm:t>
        <a:bodyPr/>
        <a:lstStyle/>
        <a:p>
          <a:r>
            <a:rPr lang="pt-BR" sz="2800" b="1" dirty="0" smtClean="0">
              <a:latin typeface="+mn-lt"/>
            </a:rPr>
            <a:t>Apoio dos Reguladores e Fiscalizadores</a:t>
          </a:r>
          <a:endParaRPr lang="pt-BR" sz="2800" dirty="0"/>
        </a:p>
      </dgm:t>
    </dgm:pt>
    <dgm:pt modelId="{3B67DA24-5C5D-41A2-A4D8-A470C4757AC0}" type="parTrans" cxnId="{5226193D-CADF-4A32-8AEF-F593B0DD5566}">
      <dgm:prSet/>
      <dgm:spPr/>
      <dgm:t>
        <a:bodyPr/>
        <a:lstStyle/>
        <a:p>
          <a:endParaRPr lang="pt-BR" sz="2000"/>
        </a:p>
      </dgm:t>
    </dgm:pt>
    <dgm:pt modelId="{B9441F72-46FC-4314-8FD9-D4F90CE5F921}" type="sibTrans" cxnId="{5226193D-CADF-4A32-8AEF-F593B0DD5566}">
      <dgm:prSet/>
      <dgm:spPr/>
      <dgm:t>
        <a:bodyPr/>
        <a:lstStyle/>
        <a:p>
          <a:endParaRPr lang="pt-BR" sz="2000"/>
        </a:p>
      </dgm:t>
    </dgm:pt>
    <dgm:pt modelId="{CF030186-3E28-46E7-9567-C568EED20421}">
      <dgm:prSet custT="1"/>
      <dgm:spPr/>
      <dgm:t>
        <a:bodyPr/>
        <a:lstStyle/>
        <a:p>
          <a:r>
            <a:rPr lang="pt-BR" sz="2800" b="1" dirty="0" smtClean="0">
              <a:latin typeface="+mn-lt"/>
            </a:rPr>
            <a:t>Diferenças entre os níveis de Governo</a:t>
          </a:r>
          <a:endParaRPr lang="pt-BR" sz="2800" dirty="0"/>
        </a:p>
      </dgm:t>
    </dgm:pt>
    <dgm:pt modelId="{0A6764D9-0F0D-4815-BE18-7CB270DE1F9E}" type="parTrans" cxnId="{B1BC97E2-387C-49CF-96E9-D9793998DF7B}">
      <dgm:prSet/>
      <dgm:spPr/>
      <dgm:t>
        <a:bodyPr/>
        <a:lstStyle/>
        <a:p>
          <a:endParaRPr lang="pt-BR" sz="2000"/>
        </a:p>
      </dgm:t>
    </dgm:pt>
    <dgm:pt modelId="{A3404016-E7A6-46E0-9571-7B4AE5D3426C}" type="sibTrans" cxnId="{B1BC97E2-387C-49CF-96E9-D9793998DF7B}">
      <dgm:prSet/>
      <dgm:spPr/>
      <dgm:t>
        <a:bodyPr/>
        <a:lstStyle/>
        <a:p>
          <a:endParaRPr lang="pt-BR" sz="2000"/>
        </a:p>
      </dgm:t>
    </dgm:pt>
    <dgm:pt modelId="{21687A0A-E7B3-4BC2-B8EB-6FE995FC4833}">
      <dgm:prSet custT="1"/>
      <dgm:spPr/>
      <dgm:t>
        <a:bodyPr anchor="b"/>
        <a:lstStyle/>
        <a:p>
          <a:r>
            <a:rPr lang="pt-BR" sz="2800" b="1" dirty="0" smtClean="0">
              <a:latin typeface="+mn-lt"/>
            </a:rPr>
            <a:t>Receptividade dos entes federativos</a:t>
          </a:r>
          <a:endParaRPr lang="pt-BR" sz="2800" dirty="0"/>
        </a:p>
      </dgm:t>
    </dgm:pt>
    <dgm:pt modelId="{475E93D2-5468-4276-8503-B7A6967F4BDC}" type="parTrans" cxnId="{C7EBBB72-5998-4A4F-83CF-304BCB75606D}">
      <dgm:prSet/>
      <dgm:spPr/>
      <dgm:t>
        <a:bodyPr/>
        <a:lstStyle/>
        <a:p>
          <a:endParaRPr lang="pt-BR" sz="2000"/>
        </a:p>
      </dgm:t>
    </dgm:pt>
    <dgm:pt modelId="{7C095235-C024-4A71-ADFE-CB6DE7AF132D}" type="sibTrans" cxnId="{C7EBBB72-5998-4A4F-83CF-304BCB75606D}">
      <dgm:prSet/>
      <dgm:spPr/>
      <dgm:t>
        <a:bodyPr/>
        <a:lstStyle/>
        <a:p>
          <a:endParaRPr lang="pt-BR" sz="2000"/>
        </a:p>
      </dgm:t>
    </dgm:pt>
    <dgm:pt modelId="{0071BFD1-68D1-4A41-A1A4-5CC58BBE9C20}">
      <dgm:prSet custT="1"/>
      <dgm:spPr/>
      <dgm:t>
        <a:bodyPr anchor="b"/>
        <a:lstStyle/>
        <a:p>
          <a:r>
            <a:rPr lang="pt-BR" sz="2800" b="1" dirty="0" smtClean="0">
              <a:latin typeface="+mn-lt"/>
            </a:rPr>
            <a:t>Treinamento dos Profissionais</a:t>
          </a:r>
          <a:endParaRPr lang="pt-BR" sz="2800" dirty="0"/>
        </a:p>
      </dgm:t>
    </dgm:pt>
    <dgm:pt modelId="{390188F5-D30E-4C18-B812-DB7A87ABF6D6}" type="parTrans" cxnId="{5E9EDF2B-C7BF-4DA6-8507-A9E2B8A4475D}">
      <dgm:prSet/>
      <dgm:spPr/>
      <dgm:t>
        <a:bodyPr/>
        <a:lstStyle/>
        <a:p>
          <a:endParaRPr lang="pt-BR" sz="2000"/>
        </a:p>
      </dgm:t>
    </dgm:pt>
    <dgm:pt modelId="{40169CD1-EC39-4919-88CB-1381F2DCA945}" type="sibTrans" cxnId="{5E9EDF2B-C7BF-4DA6-8507-A9E2B8A4475D}">
      <dgm:prSet/>
      <dgm:spPr/>
      <dgm:t>
        <a:bodyPr/>
        <a:lstStyle/>
        <a:p>
          <a:endParaRPr lang="pt-BR" sz="2000"/>
        </a:p>
      </dgm:t>
    </dgm:pt>
    <dgm:pt modelId="{FF812FA3-4644-4DE8-BC5D-290726FB2CE4}" type="pres">
      <dgm:prSet presAssocID="{3C7E7CBA-48B9-4AD3-B5BD-D7AB3816F70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194BA89-7126-4B75-B7A0-126AE2051FD3}" type="pres">
      <dgm:prSet presAssocID="{3C7E7CBA-48B9-4AD3-B5BD-D7AB3816F702}" presName="matrix" presStyleCnt="0"/>
      <dgm:spPr/>
    </dgm:pt>
    <dgm:pt modelId="{1A03FF80-4AAF-4400-8229-054E91AB26ED}" type="pres">
      <dgm:prSet presAssocID="{3C7E7CBA-48B9-4AD3-B5BD-D7AB3816F702}" presName="tile1" presStyleLbl="node1" presStyleIdx="0" presStyleCnt="4" custScaleY="83800" custLinFactNeighborX="1923" custLinFactNeighborY="6333"/>
      <dgm:spPr/>
      <dgm:t>
        <a:bodyPr/>
        <a:lstStyle/>
        <a:p>
          <a:endParaRPr lang="pt-BR"/>
        </a:p>
      </dgm:t>
    </dgm:pt>
    <dgm:pt modelId="{5C3CE14F-F1C3-435A-88FC-5874D87F6597}" type="pres">
      <dgm:prSet presAssocID="{3C7E7CBA-48B9-4AD3-B5BD-D7AB3816F70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0E321B-AEC2-4268-AF97-3B4C0DE4A610}" type="pres">
      <dgm:prSet presAssocID="{3C7E7CBA-48B9-4AD3-B5BD-D7AB3816F702}" presName="tile2" presStyleLbl="node1" presStyleIdx="1" presStyleCnt="4" custScaleX="99221" custScaleY="79474" custLinFactNeighborX="389" custLinFactNeighborY="4170"/>
      <dgm:spPr/>
      <dgm:t>
        <a:bodyPr/>
        <a:lstStyle/>
        <a:p>
          <a:endParaRPr lang="pt-BR"/>
        </a:p>
      </dgm:t>
    </dgm:pt>
    <dgm:pt modelId="{5D2A18B7-25A7-4C63-88F6-36FC889D578D}" type="pres">
      <dgm:prSet presAssocID="{3C7E7CBA-48B9-4AD3-B5BD-D7AB3816F70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0C3E8C-6BA2-46D6-BBF1-A0D3AD214618}" type="pres">
      <dgm:prSet presAssocID="{3C7E7CBA-48B9-4AD3-B5BD-D7AB3816F702}" presName="tile3" presStyleLbl="node1" presStyleIdx="2" presStyleCnt="4" custScaleY="83503" custLinFactNeighborX="1923" custLinFactNeighborY="-24066"/>
      <dgm:spPr/>
      <dgm:t>
        <a:bodyPr/>
        <a:lstStyle/>
        <a:p>
          <a:endParaRPr lang="pt-BR"/>
        </a:p>
      </dgm:t>
    </dgm:pt>
    <dgm:pt modelId="{05B763EA-7363-4425-A763-F965E0EF1B15}" type="pres">
      <dgm:prSet presAssocID="{3C7E7CBA-48B9-4AD3-B5BD-D7AB3816F70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477AF0-9CF3-4DEB-BD77-B909E976BF1A}" type="pres">
      <dgm:prSet presAssocID="{3C7E7CBA-48B9-4AD3-B5BD-D7AB3816F702}" presName="tile4" presStyleLbl="node1" presStyleIdx="3" presStyleCnt="4" custScaleY="83833" custLinFactNeighborY="-24066"/>
      <dgm:spPr/>
      <dgm:t>
        <a:bodyPr/>
        <a:lstStyle/>
        <a:p>
          <a:endParaRPr lang="pt-BR"/>
        </a:p>
      </dgm:t>
    </dgm:pt>
    <dgm:pt modelId="{88B1B674-C5C0-4C52-9A1D-3DD10CA3EE8B}" type="pres">
      <dgm:prSet presAssocID="{3C7E7CBA-48B9-4AD3-B5BD-D7AB3816F70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9A5AB8-E122-4753-9182-7E0997434537}" type="pres">
      <dgm:prSet presAssocID="{3C7E7CBA-48B9-4AD3-B5BD-D7AB3816F702}" presName="centerTile" presStyleLbl="fgShp" presStyleIdx="0" presStyleCnt="1" custFlipVert="1" custScaleX="57692" custScaleY="127613" custLinFactNeighborX="-3205" custLinFactNeighborY="-22986">
        <dgm:presLayoutVars>
          <dgm:chMax val="0"/>
          <dgm:chPref val="0"/>
        </dgm:presLayoutVars>
      </dgm:prSet>
      <dgm:spPr>
        <a:solidFill>
          <a:schemeClr val="bg1"/>
        </a:solidFill>
      </dgm:spPr>
      <dgm:t>
        <a:bodyPr/>
        <a:lstStyle/>
        <a:p>
          <a:endParaRPr lang="pt-BR"/>
        </a:p>
      </dgm:t>
    </dgm:pt>
  </dgm:ptLst>
  <dgm:cxnLst>
    <dgm:cxn modelId="{EF64DC30-040C-42EB-B6ED-605359E8A2E6}" type="presOf" srcId="{23109D9B-BED7-4DD0-A0CA-E6B8353C909C}" destId="{1A03FF80-4AAF-4400-8229-054E91AB26ED}" srcOrd="0" destOrd="0" presId="urn:microsoft.com/office/officeart/2005/8/layout/matrix1"/>
    <dgm:cxn modelId="{A321147D-2FC2-45D8-B211-4EFDBA639AAA}" type="presOf" srcId="{21687A0A-E7B3-4BC2-B8EB-6FE995FC4833}" destId="{05B763EA-7363-4425-A763-F965E0EF1B15}" srcOrd="1" destOrd="0" presId="urn:microsoft.com/office/officeart/2005/8/layout/matrix1"/>
    <dgm:cxn modelId="{247EDF37-00BA-42E1-B4CC-8885F6519D8E}" type="presOf" srcId="{0071BFD1-68D1-4A41-A1A4-5CC58BBE9C20}" destId="{0E477AF0-9CF3-4DEB-BD77-B909E976BF1A}" srcOrd="0" destOrd="0" presId="urn:microsoft.com/office/officeart/2005/8/layout/matrix1"/>
    <dgm:cxn modelId="{80462FA6-899F-4449-9398-722FEDA26549}" type="presOf" srcId="{CF030186-3E28-46E7-9567-C568EED20421}" destId="{5D2A18B7-25A7-4C63-88F6-36FC889D578D}" srcOrd="1" destOrd="0" presId="urn:microsoft.com/office/officeart/2005/8/layout/matrix1"/>
    <dgm:cxn modelId="{C7EBBB72-5998-4A4F-83CF-304BCB75606D}" srcId="{1E8A1A31-208C-4249-97E4-1805ECB90F0E}" destId="{21687A0A-E7B3-4BC2-B8EB-6FE995FC4833}" srcOrd="2" destOrd="0" parTransId="{475E93D2-5468-4276-8503-B7A6967F4BDC}" sibTransId="{7C095235-C024-4A71-ADFE-CB6DE7AF132D}"/>
    <dgm:cxn modelId="{5226193D-CADF-4A32-8AEF-F593B0DD5566}" srcId="{1E8A1A31-208C-4249-97E4-1805ECB90F0E}" destId="{23109D9B-BED7-4DD0-A0CA-E6B8353C909C}" srcOrd="0" destOrd="0" parTransId="{3B67DA24-5C5D-41A2-A4D8-A470C4757AC0}" sibTransId="{B9441F72-46FC-4314-8FD9-D4F90CE5F921}"/>
    <dgm:cxn modelId="{1EF7D03B-20D5-4A7F-92F3-E3845652FE5C}" type="presOf" srcId="{23109D9B-BED7-4DD0-A0CA-E6B8353C909C}" destId="{5C3CE14F-F1C3-435A-88FC-5874D87F6597}" srcOrd="1" destOrd="0" presId="urn:microsoft.com/office/officeart/2005/8/layout/matrix1"/>
    <dgm:cxn modelId="{65D3E06E-7897-493F-94EB-94A31ED987AD}" type="presOf" srcId="{21687A0A-E7B3-4BC2-B8EB-6FE995FC4833}" destId="{200C3E8C-6BA2-46D6-BBF1-A0D3AD214618}" srcOrd="0" destOrd="0" presId="urn:microsoft.com/office/officeart/2005/8/layout/matrix1"/>
    <dgm:cxn modelId="{D3F244AC-68C3-46F5-B68F-934B003886F0}" type="presOf" srcId="{1E8A1A31-208C-4249-97E4-1805ECB90F0E}" destId="{579A5AB8-E122-4753-9182-7E0997434537}" srcOrd="0" destOrd="0" presId="urn:microsoft.com/office/officeart/2005/8/layout/matrix1"/>
    <dgm:cxn modelId="{A03E9BA2-6B76-4048-9D7C-317135E4A97C}" srcId="{3C7E7CBA-48B9-4AD3-B5BD-D7AB3816F702}" destId="{1E8A1A31-208C-4249-97E4-1805ECB90F0E}" srcOrd="0" destOrd="0" parTransId="{B905BD03-AE36-4510-A6D8-1F793036C4BB}" sibTransId="{B9180C4E-2A00-4464-B77E-733C48040C1B}"/>
    <dgm:cxn modelId="{ED26B5A9-F757-47BD-8793-646B3E271EE7}" type="presOf" srcId="{CF030186-3E28-46E7-9567-C568EED20421}" destId="{7A0E321B-AEC2-4268-AF97-3B4C0DE4A610}" srcOrd="0" destOrd="0" presId="urn:microsoft.com/office/officeart/2005/8/layout/matrix1"/>
    <dgm:cxn modelId="{5E9EDF2B-C7BF-4DA6-8507-A9E2B8A4475D}" srcId="{1E8A1A31-208C-4249-97E4-1805ECB90F0E}" destId="{0071BFD1-68D1-4A41-A1A4-5CC58BBE9C20}" srcOrd="3" destOrd="0" parTransId="{390188F5-D30E-4C18-B812-DB7A87ABF6D6}" sibTransId="{40169CD1-EC39-4919-88CB-1381F2DCA945}"/>
    <dgm:cxn modelId="{851F458F-E833-4522-9BD4-F877F5664665}" type="presOf" srcId="{3C7E7CBA-48B9-4AD3-B5BD-D7AB3816F702}" destId="{FF812FA3-4644-4DE8-BC5D-290726FB2CE4}" srcOrd="0" destOrd="0" presId="urn:microsoft.com/office/officeart/2005/8/layout/matrix1"/>
    <dgm:cxn modelId="{9B5605B5-5548-4289-A4C7-6A9DB1F12C8E}" type="presOf" srcId="{0071BFD1-68D1-4A41-A1A4-5CC58BBE9C20}" destId="{88B1B674-C5C0-4C52-9A1D-3DD10CA3EE8B}" srcOrd="1" destOrd="0" presId="urn:microsoft.com/office/officeart/2005/8/layout/matrix1"/>
    <dgm:cxn modelId="{B1BC97E2-387C-49CF-96E9-D9793998DF7B}" srcId="{1E8A1A31-208C-4249-97E4-1805ECB90F0E}" destId="{CF030186-3E28-46E7-9567-C568EED20421}" srcOrd="1" destOrd="0" parTransId="{0A6764D9-0F0D-4815-BE18-7CB270DE1F9E}" sibTransId="{A3404016-E7A6-46E0-9571-7B4AE5D3426C}"/>
    <dgm:cxn modelId="{648C032E-EDB2-4A41-973C-F82DF897DCED}" type="presParOf" srcId="{FF812FA3-4644-4DE8-BC5D-290726FB2CE4}" destId="{1194BA89-7126-4B75-B7A0-126AE2051FD3}" srcOrd="0" destOrd="0" presId="urn:microsoft.com/office/officeart/2005/8/layout/matrix1"/>
    <dgm:cxn modelId="{6DA0EEC9-C6DA-4BE2-B2B5-516060A2F537}" type="presParOf" srcId="{1194BA89-7126-4B75-B7A0-126AE2051FD3}" destId="{1A03FF80-4AAF-4400-8229-054E91AB26ED}" srcOrd="0" destOrd="0" presId="urn:microsoft.com/office/officeart/2005/8/layout/matrix1"/>
    <dgm:cxn modelId="{B6B0DB15-B67F-497D-8A61-F39F03A0D126}" type="presParOf" srcId="{1194BA89-7126-4B75-B7A0-126AE2051FD3}" destId="{5C3CE14F-F1C3-435A-88FC-5874D87F6597}" srcOrd="1" destOrd="0" presId="urn:microsoft.com/office/officeart/2005/8/layout/matrix1"/>
    <dgm:cxn modelId="{AD232C69-05E3-4C8B-B7BB-3EE17C3A3B08}" type="presParOf" srcId="{1194BA89-7126-4B75-B7A0-126AE2051FD3}" destId="{7A0E321B-AEC2-4268-AF97-3B4C0DE4A610}" srcOrd="2" destOrd="0" presId="urn:microsoft.com/office/officeart/2005/8/layout/matrix1"/>
    <dgm:cxn modelId="{DDC78BA3-248F-434B-A17E-9E357298E4B3}" type="presParOf" srcId="{1194BA89-7126-4B75-B7A0-126AE2051FD3}" destId="{5D2A18B7-25A7-4C63-88F6-36FC889D578D}" srcOrd="3" destOrd="0" presId="urn:microsoft.com/office/officeart/2005/8/layout/matrix1"/>
    <dgm:cxn modelId="{C5591EDD-367E-4878-B5B3-78D1D2964904}" type="presParOf" srcId="{1194BA89-7126-4B75-B7A0-126AE2051FD3}" destId="{200C3E8C-6BA2-46D6-BBF1-A0D3AD214618}" srcOrd="4" destOrd="0" presId="urn:microsoft.com/office/officeart/2005/8/layout/matrix1"/>
    <dgm:cxn modelId="{CC60D3E9-6543-4CDD-9B90-23B67C190038}" type="presParOf" srcId="{1194BA89-7126-4B75-B7A0-126AE2051FD3}" destId="{05B763EA-7363-4425-A763-F965E0EF1B15}" srcOrd="5" destOrd="0" presId="urn:microsoft.com/office/officeart/2005/8/layout/matrix1"/>
    <dgm:cxn modelId="{570EFA34-E3D9-4BF0-A222-EB00712529CF}" type="presParOf" srcId="{1194BA89-7126-4B75-B7A0-126AE2051FD3}" destId="{0E477AF0-9CF3-4DEB-BD77-B909E976BF1A}" srcOrd="6" destOrd="0" presId="urn:microsoft.com/office/officeart/2005/8/layout/matrix1"/>
    <dgm:cxn modelId="{88B14ED9-B109-4DD1-8B30-BF72BAD1B45B}" type="presParOf" srcId="{1194BA89-7126-4B75-B7A0-126AE2051FD3}" destId="{88B1B674-C5C0-4C52-9A1D-3DD10CA3EE8B}" srcOrd="7" destOrd="0" presId="urn:microsoft.com/office/officeart/2005/8/layout/matrix1"/>
    <dgm:cxn modelId="{FFF58464-7CFF-4F15-BE9D-ED2F74841969}" type="presParOf" srcId="{FF812FA3-4644-4DE8-BC5D-290726FB2CE4}" destId="{579A5AB8-E122-4753-9182-7E099743453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03FF80-4AAF-4400-8229-054E91AB26ED}">
      <dsp:nvSpPr>
        <dsp:cNvPr id="0" name=""/>
        <dsp:cNvSpPr/>
      </dsp:nvSpPr>
      <dsp:spPr>
        <a:xfrm rot="16200000">
          <a:off x="1144672" y="-797412"/>
          <a:ext cx="1599081" cy="37444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+mn-lt"/>
            </a:rPr>
            <a:t>Apoio dos Reguladores e Fiscalizadores</a:t>
          </a:r>
          <a:endParaRPr lang="pt-BR" sz="2800" kern="1200" dirty="0"/>
        </a:p>
      </dsp:txBody>
      <dsp:txXfrm rot="16200000">
        <a:off x="1344557" y="-997297"/>
        <a:ext cx="1199311" cy="3744416"/>
      </dsp:txXfrm>
    </dsp:sp>
    <dsp:sp modelId="{7A0E321B-AEC2-4268-AF97-3B4C0DE4A610}">
      <dsp:nvSpPr>
        <dsp:cNvPr id="0" name=""/>
        <dsp:cNvSpPr/>
      </dsp:nvSpPr>
      <dsp:spPr>
        <a:xfrm>
          <a:off x="3773566" y="275254"/>
          <a:ext cx="3715246" cy="1516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+mn-lt"/>
            </a:rPr>
            <a:t>Diferenças entre os níveis de Governo</a:t>
          </a:r>
          <a:endParaRPr lang="pt-BR" sz="2800" kern="1200" dirty="0"/>
        </a:p>
      </dsp:txBody>
      <dsp:txXfrm>
        <a:off x="3773566" y="275254"/>
        <a:ext cx="3715246" cy="1137399"/>
      </dsp:txXfrm>
    </dsp:sp>
    <dsp:sp modelId="{200C3E8C-6BA2-46D6-BBF1-A0D3AD214618}">
      <dsp:nvSpPr>
        <dsp:cNvPr id="0" name=""/>
        <dsp:cNvSpPr/>
      </dsp:nvSpPr>
      <dsp:spPr>
        <a:xfrm rot="10800000">
          <a:off x="72005" y="1606223"/>
          <a:ext cx="3744416" cy="159341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+mn-lt"/>
            </a:rPr>
            <a:t>Receptividade dos entes federativos</a:t>
          </a:r>
          <a:endParaRPr lang="pt-BR" sz="2800" kern="1200" dirty="0"/>
        </a:p>
      </dsp:txBody>
      <dsp:txXfrm rot="10800000">
        <a:off x="72005" y="2004576"/>
        <a:ext cx="3744416" cy="1195060"/>
      </dsp:txXfrm>
    </dsp:sp>
    <dsp:sp modelId="{0E477AF0-9CF3-4DEB-BD77-B909E976BF1A}">
      <dsp:nvSpPr>
        <dsp:cNvPr id="0" name=""/>
        <dsp:cNvSpPr/>
      </dsp:nvSpPr>
      <dsp:spPr>
        <a:xfrm rot="5400000">
          <a:off x="4816768" y="530722"/>
          <a:ext cx="1599711" cy="37444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latin typeface="+mn-lt"/>
            </a:rPr>
            <a:t>Treinamento dos Profissionais</a:t>
          </a:r>
          <a:endParaRPr lang="pt-BR" sz="2800" kern="1200" dirty="0"/>
        </a:p>
      </dsp:txBody>
      <dsp:txXfrm rot="5400000">
        <a:off x="5016732" y="730686"/>
        <a:ext cx="1199783" cy="3744416"/>
      </dsp:txXfrm>
    </dsp:sp>
    <dsp:sp modelId="{579A5AB8-E122-4753-9182-7E0997434537}">
      <dsp:nvSpPr>
        <dsp:cNvPr id="0" name=""/>
        <dsp:cNvSpPr/>
      </dsp:nvSpPr>
      <dsp:spPr>
        <a:xfrm flipV="1">
          <a:off x="3024342" y="1080119"/>
          <a:ext cx="1296137" cy="1217563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2800" b="1" kern="1200" dirty="0">
            <a:latin typeface="Arial" pitchFamily="34" charset="0"/>
            <a:cs typeface="Arial" pitchFamily="34" charset="0"/>
          </a:endParaRPr>
        </a:p>
      </dsp:txBody>
      <dsp:txXfrm flipV="1">
        <a:off x="3024342" y="1080119"/>
        <a:ext cx="1296137" cy="1217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6D941-EB73-40BB-9E36-DC1DAEB1CC94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59760-9E68-4913-9BF1-A3E0EDD8798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34553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76980-E320-4565-A78D-0C8A1746DD72}" type="datetimeFigureOut">
              <a:rPr lang="pt-BR" smtClean="0"/>
              <a:pPr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A18D-AC3E-4933-AC42-506F7DC8B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tecnica@cfc.org.b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SLID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67544" y="4941168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dirty="0" smtClean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4077072"/>
            <a:ext cx="856895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Seminário Brasileiro de Contabilidade de Custos Aplicados ao Setor Público</a:t>
            </a:r>
          </a:p>
          <a:p>
            <a:pPr algn="ctr"/>
            <a:endPara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Brasileiras de Contabilidade Aplicadas ao Setor Público</a:t>
            </a:r>
          </a:p>
          <a:p>
            <a:pPr algn="ctr"/>
            <a:endPara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de outubro de 2016</a:t>
            </a:r>
          </a:p>
          <a:p>
            <a:pPr algn="ctr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 - DF</a:t>
            </a:r>
          </a:p>
          <a:p>
            <a:pPr algn="ctr"/>
            <a:endParaRPr lang="pt-B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196752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STN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582241"/>
            <a:ext cx="1475656" cy="153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2348880"/>
            <a:ext cx="8784976" cy="193899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Objetivos:  </a:t>
            </a:r>
          </a:p>
          <a:p>
            <a:pPr algn="just"/>
            <a:endParaRPr lang="pt-BR" sz="1200" b="1" dirty="0" smtClean="0"/>
          </a:p>
          <a:p>
            <a:pPr algn="just"/>
            <a:r>
              <a:rPr lang="pt-BR" sz="3600" b="1" dirty="0" smtClean="0"/>
              <a:t>Apoiar os entes federativos na implantação das NBCASP, por meio do MCASP.</a:t>
            </a:r>
          </a:p>
        </p:txBody>
      </p:sp>
    </p:spTree>
    <p:extLst>
      <p:ext uri="{BB962C8B-B14F-4D97-AF65-F5344CB8AC3E}">
        <p14:creationId xmlns:p14="http://schemas.microsoft.com/office/powerpoint/2010/main" xmlns="" val="32813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6512" y="1005691"/>
            <a:ext cx="9144000" cy="5447645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r>
              <a:rPr lang="pt-B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Membros do Grupo Assessor, de acordo com a Portaria CFC 131/16: </a:t>
            </a:r>
            <a:endParaRPr lang="pt-BR" sz="1600" b="1" dirty="0"/>
          </a:p>
          <a:p>
            <a:pPr algn="just"/>
            <a:endParaRPr lang="pt-BR" sz="1300" dirty="0" smtClean="0"/>
          </a:p>
          <a:p>
            <a:pPr lvl="1" algn="just">
              <a:buFont typeface="Arial" pitchFamily="34" charset="0"/>
              <a:buChar char="•"/>
            </a:pPr>
            <a:r>
              <a:rPr lang="pt-BR" sz="2000" dirty="0" smtClean="0"/>
              <a:t> </a:t>
            </a:r>
            <a:r>
              <a:rPr lang="pt-BR" b="1" dirty="0" smtClean="0"/>
              <a:t>Zulmir </a:t>
            </a:r>
            <a:r>
              <a:rPr lang="pt-BR" b="1" dirty="0" err="1" smtClean="0"/>
              <a:t>Ivânio</a:t>
            </a:r>
            <a:r>
              <a:rPr lang="pt-BR" b="1" dirty="0" smtClean="0"/>
              <a:t> Breda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Gildenora Batista Dantas </a:t>
            </a:r>
            <a:r>
              <a:rPr lang="pt-BR" b="1" dirty="0" err="1" smtClean="0"/>
              <a:t>Milhomem</a:t>
            </a:r>
            <a:r>
              <a:rPr lang="pt-BR" b="1" dirty="0" smtClean="0"/>
              <a:t>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Leonardo Silveira do Nascimento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Joaquim Osório </a:t>
            </a:r>
            <a:r>
              <a:rPr lang="pt-BR" b="1" dirty="0" err="1" smtClean="0"/>
              <a:t>Liberalquino</a:t>
            </a:r>
            <a:r>
              <a:rPr lang="pt-BR" b="1" dirty="0" smtClean="0"/>
              <a:t> Ferreira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Renato Pontes Dias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Rosilene Oliveira de Souza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Luiz Genédio Mendes Jorge 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Diego Bruno </a:t>
            </a:r>
            <a:r>
              <a:rPr lang="pt-BR" b="1" dirty="0" err="1" smtClean="0"/>
              <a:t>Boente</a:t>
            </a:r>
            <a:endParaRPr lang="pt-BR" b="1" dirty="0" smtClean="0"/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Bruno Ramos </a:t>
            </a:r>
            <a:r>
              <a:rPr lang="pt-BR" b="1" dirty="0" err="1" smtClean="0"/>
              <a:t>Mangualde</a:t>
            </a:r>
            <a:endParaRPr lang="pt-BR" b="1" dirty="0" smtClean="0"/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É</a:t>
            </a:r>
            <a:r>
              <a:rPr lang="pt-BR" b="1" dirty="0" smtClean="0"/>
              <a:t>der Sousa Vogado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Janílson </a:t>
            </a:r>
            <a:r>
              <a:rPr lang="pt-BR" b="1" dirty="0" err="1" smtClean="0"/>
              <a:t>Antonio</a:t>
            </a:r>
            <a:r>
              <a:rPr lang="pt-BR" b="1" dirty="0" smtClean="0"/>
              <a:t> da Silva </a:t>
            </a:r>
            <a:r>
              <a:rPr lang="pt-BR" b="1" dirty="0" err="1" smtClean="0"/>
              <a:t>Suzart</a:t>
            </a:r>
            <a:endParaRPr lang="pt-BR" b="1" dirty="0" smtClean="0"/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err="1" smtClean="0"/>
              <a:t>Heriberto</a:t>
            </a:r>
            <a:r>
              <a:rPr lang="pt-BR" b="1" dirty="0" smtClean="0"/>
              <a:t> Henrique Vilela do Nascimento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Patrícia Varela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/>
              <a:t> Flávio George Rocha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Felipe Severo Bittencourt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b="1" dirty="0"/>
              <a:t> </a:t>
            </a:r>
            <a:r>
              <a:rPr lang="pt-BR" b="1" dirty="0" smtClean="0"/>
              <a:t>Bruno Pires Dias</a:t>
            </a:r>
            <a:endParaRPr lang="pt-BR" b="1" dirty="0"/>
          </a:p>
          <a:p>
            <a:pPr lvl="1" algn="just">
              <a:buFont typeface="Arial" pitchFamily="34" charset="0"/>
              <a:buChar char="•"/>
            </a:pPr>
            <a:endParaRPr lang="pt-BR" sz="2000" dirty="0" smtClean="0"/>
          </a:p>
        </p:txBody>
      </p:sp>
      <p:pic>
        <p:nvPicPr>
          <p:cNvPr id="4" name="Picture 9" descr="http://adcon.rn.gov.br/ACERVO/cefope/IMG/IMG0000000000086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348880"/>
            <a:ext cx="2139666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69255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124744"/>
            <a:ext cx="86409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 da Convergência</a:t>
            </a:r>
          </a:p>
          <a:p>
            <a:pPr algn="just"/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Tx/>
              <a:buChar char="-"/>
            </a:pP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Tx/>
              <a:buChar char="-"/>
            </a:pP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827584" y="1988840"/>
          <a:ext cx="748883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8" descr="http://thumbs.dreamstime.com/z/homem-de-neg%C3%B3cio-3d-ponto-de-interroga%C3%A7%C3%A3o-verde-17814384.jpg"/>
          <p:cNvPicPr>
            <a:picLocks noChangeAspect="1" noChangeArrowheads="1"/>
          </p:cNvPicPr>
          <p:nvPr/>
        </p:nvPicPr>
        <p:blipFill>
          <a:blip r:embed="rId7" cstate="print"/>
          <a:srcRect l="10573" t="7413" r="18057" b="13531"/>
          <a:stretch>
            <a:fillRect/>
          </a:stretch>
        </p:blipFill>
        <p:spPr bwMode="auto">
          <a:xfrm>
            <a:off x="3924101" y="3140000"/>
            <a:ext cx="122396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124744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 – Estratégia</a:t>
            </a:r>
            <a:endParaRPr lang="pt-B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1300" b="1" dirty="0">
              <a:solidFill>
                <a:srgbClr val="FF0000"/>
              </a:solidFill>
            </a:endParaRPr>
          </a:p>
          <a:p>
            <a:pPr algn="ctr"/>
            <a:r>
              <a:rPr lang="pt-BR" sz="3200" b="1" dirty="0" smtClean="0"/>
              <a:t>Criação de Subgrupos:</a:t>
            </a:r>
          </a:p>
          <a:p>
            <a:pPr algn="ctr"/>
            <a:endParaRPr lang="pt-BR" sz="1300" b="1" dirty="0" smtClean="0"/>
          </a:p>
          <a:p>
            <a:pPr algn="ctr">
              <a:buFontTx/>
              <a:buChar char="-"/>
            </a:pPr>
            <a:endParaRPr lang="pt-BR" sz="3200" b="1" dirty="0" smtClean="0">
              <a:solidFill>
                <a:schemeClr val="accent4"/>
              </a:solidFill>
            </a:endParaRPr>
          </a:p>
          <a:p>
            <a:pPr algn="ctr">
              <a:buFontTx/>
              <a:buChar char="-"/>
            </a:pPr>
            <a:endParaRPr lang="pt-BR" sz="3200" b="1" dirty="0" smtClean="0">
              <a:solidFill>
                <a:schemeClr val="accent4"/>
              </a:solidFill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</a:endParaRPr>
          </a:p>
          <a:p>
            <a:pPr algn="just"/>
            <a:endParaRPr lang="pt-BR" sz="3200" b="1" dirty="0" smtClean="0">
              <a:solidFill>
                <a:srgbClr val="FF0000"/>
              </a:solidFill>
            </a:endParaRPr>
          </a:p>
          <a:p>
            <a:pPr algn="just"/>
            <a:endParaRPr lang="pt-BR" sz="1600" dirty="0" smtClean="0"/>
          </a:p>
          <a:p>
            <a:pPr algn="just"/>
            <a:endParaRPr lang="pt-BR" sz="3200" dirty="0"/>
          </a:p>
        </p:txBody>
      </p:sp>
      <p:grpSp>
        <p:nvGrpSpPr>
          <p:cNvPr id="16" name="Grupo 15"/>
          <p:cNvGrpSpPr/>
          <p:nvPr/>
        </p:nvGrpSpPr>
        <p:grpSpPr>
          <a:xfrm>
            <a:off x="199403" y="1739523"/>
            <a:ext cx="8856984" cy="4133055"/>
            <a:chOff x="179512" y="2082553"/>
            <a:chExt cx="8856984" cy="4133055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179512" y="2082553"/>
              <a:ext cx="2088232" cy="105841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accent4"/>
                  </a:solidFill>
                </a:rPr>
                <a:t>Governança e Articulação Institucional</a:t>
              </a:r>
            </a:p>
          </p:txBody>
        </p:sp>
        <p:sp>
          <p:nvSpPr>
            <p:cNvPr id="13" name="Retângulo de cantos arredondados 12"/>
            <p:cNvSpPr/>
            <p:nvPr/>
          </p:nvSpPr>
          <p:spPr>
            <a:xfrm>
              <a:off x="1907704" y="2924944"/>
              <a:ext cx="2088232" cy="105841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Disseminação</a:t>
              </a:r>
              <a:endParaRPr lang="pt-BR" sz="2400" dirty="0"/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3635896" y="3717032"/>
              <a:ext cx="2088232" cy="105841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accent2"/>
                  </a:solidFill>
                </a:rPr>
                <a:t>Convergência</a:t>
              </a:r>
              <a:endParaRPr lang="pt-BR" sz="2400" dirty="0"/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5364088" y="4437112"/>
              <a:ext cx="2088232" cy="105841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rgbClr val="FF0000"/>
                  </a:solidFill>
                </a:rPr>
                <a:t>Custos</a:t>
              </a:r>
              <a:endParaRPr lang="pt-BR" sz="2400" dirty="0"/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6948264" y="5157192"/>
              <a:ext cx="2088232" cy="105841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rgbClr val="00B050"/>
                  </a:solidFill>
                </a:rPr>
                <a:t>Práticas</a:t>
              </a:r>
              <a:endParaRPr lang="pt-BR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124744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</a:t>
            </a:r>
          </a:p>
          <a:p>
            <a:pPr algn="ctr"/>
            <a:endParaRPr lang="pt-BR" sz="3600" dirty="0"/>
          </a:p>
        </p:txBody>
      </p:sp>
      <p:sp>
        <p:nvSpPr>
          <p:cNvPr id="5" name="Retângulo 4"/>
          <p:cNvSpPr/>
          <p:nvPr/>
        </p:nvSpPr>
        <p:spPr>
          <a:xfrm>
            <a:off x="251520" y="2060848"/>
            <a:ext cx="8568952" cy="3046988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Subgrupo de Governança e Articulação Institucional </a:t>
            </a:r>
          </a:p>
          <a:p>
            <a:pPr algn="ctr"/>
            <a:endParaRPr lang="pt-BR" sz="1200" u="sng" dirty="0"/>
          </a:p>
          <a:p>
            <a:pPr marL="571500" indent="-571500" algn="just">
              <a:buFontTx/>
              <a:buChar char="-"/>
            </a:pPr>
            <a:r>
              <a:rPr lang="pt-BR" sz="3600" dirty="0" smtClean="0"/>
              <a:t>Foco na articulação com os órgãos de controle e outras entidades.</a:t>
            </a:r>
          </a:p>
          <a:p>
            <a:pPr marL="571500" indent="-571500" algn="just">
              <a:buFontTx/>
              <a:buChar char="-"/>
            </a:pPr>
            <a:r>
              <a:rPr lang="pt-BR" sz="3600" dirty="0" smtClean="0"/>
              <a:t>Governança do próprio GA.</a:t>
            </a:r>
          </a:p>
        </p:txBody>
      </p:sp>
      <p:pic>
        <p:nvPicPr>
          <p:cNvPr id="4" name="Picture 30" descr="http://1.bp.blogspot.com/-r6RnsMcRZNE/UXrPB-ziE7I/AAAAAAAAACE/l21pCaak5nA/s1600/objetiv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252338"/>
            <a:ext cx="1667519" cy="198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038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118354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 </a:t>
            </a:r>
          </a:p>
          <a:p>
            <a:pPr algn="just"/>
            <a:endParaRPr lang="pt-BR" sz="4400" dirty="0"/>
          </a:p>
        </p:txBody>
      </p:sp>
      <p:pic>
        <p:nvPicPr>
          <p:cNvPr id="4" name="Picture 30" descr="http://1.bp.blogspot.com/-r6RnsMcRZNE/UXrPB-ziE7I/AAAAAAAAACE/l21pCaak5nA/s1600/objetiv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334006"/>
            <a:ext cx="1512168" cy="180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23528" y="2132856"/>
            <a:ext cx="8568952" cy="193899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dirty="0" smtClean="0"/>
              <a:t> 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Subgrupo de Convergência</a:t>
            </a:r>
          </a:p>
          <a:p>
            <a:pPr algn="ctr"/>
            <a:endParaRPr lang="pt-BR" sz="1200" b="1" u="sng" dirty="0" smtClean="0"/>
          </a:p>
          <a:p>
            <a:pPr algn="just"/>
            <a:r>
              <a:rPr lang="pt-BR" sz="3600" dirty="0" smtClean="0"/>
              <a:t>Foco na convergência de seis normas em 2016.</a:t>
            </a:r>
          </a:p>
        </p:txBody>
      </p:sp>
    </p:spTree>
    <p:extLst>
      <p:ext uri="{BB962C8B-B14F-4D97-AF65-F5344CB8AC3E}">
        <p14:creationId xmlns:p14="http://schemas.microsoft.com/office/powerpoint/2010/main" xmlns="" val="331159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12474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</a:t>
            </a:r>
          </a:p>
          <a:p>
            <a:pPr algn="ctr"/>
            <a:endParaRPr lang="pt-BR" sz="4400" dirty="0"/>
          </a:p>
        </p:txBody>
      </p:sp>
      <p:sp>
        <p:nvSpPr>
          <p:cNvPr id="5" name="Retângulo 4"/>
          <p:cNvSpPr/>
          <p:nvPr/>
        </p:nvSpPr>
        <p:spPr>
          <a:xfrm>
            <a:off x="107504" y="2053878"/>
            <a:ext cx="8928992" cy="3046988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/>
              <a:t>	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Subgrupo de Disseminação 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1200" u="sng" dirty="0"/>
          </a:p>
          <a:p>
            <a:pPr algn="just"/>
            <a:r>
              <a:rPr lang="pt-BR" sz="3600" dirty="0" smtClean="0"/>
              <a:t>Foco na disseminação das temáticas de contabilidade e custos no setor público e das novas normas, promovendo eventos com base no ACT. (III SBCASP – 05 à 07 out)</a:t>
            </a:r>
          </a:p>
        </p:txBody>
      </p:sp>
      <p:pic>
        <p:nvPicPr>
          <p:cNvPr id="4" name="Picture 30" descr="http://1.bp.blogspot.com/-r6RnsMcRZNE/UXrPB-ziE7I/AAAAAAAAACE/l21pCaak5nA/s1600/objetiv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608697"/>
            <a:ext cx="1368152" cy="1628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57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201976"/>
            <a:ext cx="85689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</a:t>
            </a:r>
            <a:endParaRPr lang="pt-BR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2000" dirty="0"/>
          </a:p>
          <a:p>
            <a:pPr algn="just"/>
            <a:endParaRPr lang="pt-BR" sz="4000" dirty="0"/>
          </a:p>
        </p:txBody>
      </p:sp>
      <p:sp>
        <p:nvSpPr>
          <p:cNvPr id="5" name="Retângulo 4"/>
          <p:cNvSpPr/>
          <p:nvPr/>
        </p:nvSpPr>
        <p:spPr>
          <a:xfrm>
            <a:off x="107504" y="2138080"/>
            <a:ext cx="8928992" cy="249299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Subgrupo de custos</a:t>
            </a:r>
          </a:p>
          <a:p>
            <a:pPr algn="ctr"/>
            <a:endParaRPr lang="pt-BR" sz="1200" u="sng" dirty="0" smtClean="0"/>
          </a:p>
          <a:p>
            <a:pPr algn="just"/>
            <a:r>
              <a:rPr lang="pt-BR" sz="3600" dirty="0" smtClean="0"/>
              <a:t> Foco no fomento ao uso da informação de custos no setor público (inclusão do tema no PL 295/16) e na revisão da NBC TSP 16.11 .</a:t>
            </a:r>
          </a:p>
        </p:txBody>
      </p:sp>
      <p:pic>
        <p:nvPicPr>
          <p:cNvPr id="4" name="Picture 30" descr="http://1.bp.blogspot.com/-r6RnsMcRZNE/UXrPB-ziE7I/AAAAAAAAACE/l21pCaak5nA/s1600/objetiv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334006"/>
            <a:ext cx="1512168" cy="180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509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313473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Trabalho 2016</a:t>
            </a:r>
            <a:endParaRPr lang="pt-BR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3600" dirty="0"/>
          </a:p>
        </p:txBody>
      </p:sp>
      <p:pic>
        <p:nvPicPr>
          <p:cNvPr id="4" name="Picture 30" descr="http://1.bp.blogspot.com/-r6RnsMcRZNE/UXrPB-ziE7I/AAAAAAAAACE/l21pCaak5nA/s1600/objetiv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608697"/>
            <a:ext cx="1368152" cy="1628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07504" y="2276872"/>
            <a:ext cx="8928992" cy="193899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Subgrupo de Práticas</a:t>
            </a:r>
          </a:p>
          <a:p>
            <a:pPr algn="ctr"/>
            <a:endParaRPr lang="pt-BR" sz="1200" u="sng" dirty="0"/>
          </a:p>
          <a:p>
            <a:pPr algn="just"/>
            <a:r>
              <a:rPr lang="pt-BR" sz="3600" dirty="0" smtClean="0"/>
              <a:t>Foco nas estratégias de implantação das normas.</a:t>
            </a:r>
          </a:p>
        </p:txBody>
      </p:sp>
    </p:spTree>
    <p:extLst>
      <p:ext uri="{BB962C8B-B14F-4D97-AF65-F5344CB8AC3E}">
        <p14:creationId xmlns:p14="http://schemas.microsoft.com/office/powerpoint/2010/main" xmlns="" val="303562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070154"/>
            <a:ext cx="86409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de convergências das IPSAS </a:t>
            </a:r>
          </a:p>
          <a:p>
            <a:pPr algn="just"/>
            <a:endParaRPr lang="pt-BR" sz="1100" dirty="0" smtClean="0"/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pt-BR" sz="11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pt-BR" sz="1100" b="1" dirty="0" smtClean="0"/>
          </a:p>
          <a:p>
            <a:pPr algn="just"/>
            <a:endParaRPr lang="pt-BR" sz="2000" b="1" u="sng" dirty="0" smtClean="0">
              <a:solidFill>
                <a:srgbClr val="C00000"/>
              </a:solidFill>
            </a:endParaRPr>
          </a:p>
          <a:p>
            <a:pPr algn="just"/>
            <a:endParaRPr lang="pt-BR" sz="1100" b="1" u="sng" dirty="0" smtClean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56999" cy="115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51520" y="1712997"/>
            <a:ext cx="8568951" cy="452431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Seguirá a lógica do Plano de Implantação (Portaria STN nº 548/2015).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sz="2400" b="1" dirty="0" smtClean="0"/>
              <a:t>Em 2016 serão convergidas a Estrutura Conceitual das IPSAS (conceptual framework) além de mais 5 normas:</a:t>
            </a:r>
          </a:p>
          <a:p>
            <a:pPr algn="just"/>
            <a:endParaRPr lang="pt-BR" sz="3600" b="1" dirty="0" smtClean="0"/>
          </a:p>
          <a:p>
            <a:pPr algn="just"/>
            <a:endParaRPr lang="pt-BR" sz="2400" b="1" dirty="0" smtClean="0"/>
          </a:p>
          <a:p>
            <a:pPr algn="just"/>
            <a:endParaRPr lang="pt-BR" sz="2400" b="1" dirty="0" smtClean="0"/>
          </a:p>
          <a:p>
            <a:pPr algn="just"/>
            <a:endParaRPr lang="pt-BR" sz="2400" b="1" dirty="0" smtClean="0"/>
          </a:p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Essas normas serão referenciadas na 7ª edição do MCASP (o qual terá vigência nos exercícios  de 2017 e 2018).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19672" y="3585205"/>
            <a:ext cx="5976664" cy="163121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 anchorCtr="1">
            <a:spAutoFit/>
          </a:bodyPr>
          <a:lstStyle/>
          <a:p>
            <a:pPr marL="342900" indent="-342900" algn="ctr"/>
            <a:r>
              <a:rPr lang="pt-BR" sz="2000" b="1" dirty="0" smtClean="0">
                <a:solidFill>
                  <a:schemeClr val="tx1"/>
                </a:solidFill>
              </a:rPr>
              <a:t>9 (receita de transações com contraprestação); </a:t>
            </a:r>
          </a:p>
          <a:p>
            <a:pPr marL="342900" indent="-342900" algn="ctr"/>
            <a:r>
              <a:rPr lang="pt-BR" sz="2000" b="1" dirty="0" smtClean="0">
                <a:solidFill>
                  <a:schemeClr val="tx1"/>
                </a:solidFill>
              </a:rPr>
              <a:t>23 (receita de transações sem contraprestação); </a:t>
            </a:r>
          </a:p>
          <a:p>
            <a:pPr marL="342900" indent="-342900" algn="ctr"/>
            <a:r>
              <a:rPr lang="pt-BR" sz="2000" b="1" dirty="0" smtClean="0">
                <a:solidFill>
                  <a:schemeClr val="tx1"/>
                </a:solidFill>
              </a:rPr>
              <a:t>12 (estoques); </a:t>
            </a:r>
          </a:p>
          <a:p>
            <a:pPr marL="342900" indent="-342900" algn="ctr"/>
            <a:r>
              <a:rPr lang="pt-BR" sz="2000" b="1" dirty="0" smtClean="0">
                <a:solidFill>
                  <a:schemeClr val="tx1"/>
                </a:solidFill>
              </a:rPr>
              <a:t>19 (provisões, passivos e ativos contingentes); </a:t>
            </a:r>
          </a:p>
          <a:p>
            <a:pPr marL="342900" indent="-342900" algn="ctr"/>
            <a:r>
              <a:rPr lang="pt-BR" sz="2000" b="1" dirty="0" smtClean="0">
                <a:solidFill>
                  <a:schemeClr val="tx1"/>
                </a:solidFill>
              </a:rPr>
              <a:t>32 (concessões e PPP)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7" grpId="0" build="allAtOnce" animBg="1"/>
      <p:bldP spid="6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713308"/>
            <a:ext cx="828092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100" dirty="0" smtClean="0"/>
          </a:p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IFAC</a:t>
            </a:r>
          </a:p>
          <a:p>
            <a:pPr algn="just"/>
            <a:endParaRPr lang="pt-BR" sz="1100" dirty="0"/>
          </a:p>
          <a:p>
            <a:pPr algn="just"/>
            <a:endParaRPr lang="pt-BR" sz="21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013176"/>
            <a:ext cx="1152128" cy="119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23528" y="2204864"/>
            <a:ext cx="8568951" cy="273921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de março de 2015:  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sz="3200" dirty="0"/>
              <a:t>R</a:t>
            </a:r>
            <a:r>
              <a:rPr lang="pt-BR" sz="3200" dirty="0" smtClean="0"/>
              <a:t>enovado o Termo de Cooperação Técnica entre o Conselho Federal de Contabilidade e a Federação Internacional de Contadores – IFAC,  responsável pela edição das IPSAS.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994077"/>
            <a:ext cx="86409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de convergências das IPSAS </a:t>
            </a:r>
          </a:p>
          <a:p>
            <a:pPr algn="just"/>
            <a:endParaRPr lang="pt-BR" sz="1300" b="1" dirty="0"/>
          </a:p>
          <a:p>
            <a:pPr algn="just"/>
            <a:endParaRPr lang="pt-BR" sz="3200" u="sng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56999" cy="115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1520" y="1642149"/>
            <a:ext cx="8568951" cy="495520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Até o final do primeiro semestre de 2018, serão convergidas mais 14 normas: </a:t>
            </a:r>
          </a:p>
          <a:p>
            <a:pPr algn="just"/>
            <a:endParaRPr lang="pt-BR" sz="1400" dirty="0" smtClean="0"/>
          </a:p>
          <a:p>
            <a:pPr algn="just"/>
            <a:r>
              <a:rPr lang="pt-BR" sz="2400" dirty="0" smtClean="0"/>
              <a:t>IPSAS 5 (custos de empréstimos); 11 (contratos de construção); 13 (</a:t>
            </a:r>
            <a:r>
              <a:rPr lang="pt-BR" sz="2400" i="1" dirty="0" smtClean="0"/>
              <a:t>leasing</a:t>
            </a:r>
            <a:r>
              <a:rPr lang="pt-BR" sz="2400" dirty="0" smtClean="0"/>
              <a:t>); 16 (propriedades de investimento); 17 (imobilizado); 21 (</a:t>
            </a:r>
            <a:r>
              <a:rPr lang="pt-BR" sz="2400" i="1" dirty="0" err="1" smtClean="0"/>
              <a:t>impairment</a:t>
            </a:r>
            <a:r>
              <a:rPr lang="pt-BR" sz="2400" i="1" dirty="0" smtClean="0"/>
              <a:t> </a:t>
            </a:r>
            <a:r>
              <a:rPr lang="pt-BR" sz="2400" dirty="0" smtClean="0"/>
              <a:t>de ativos não geradores de caixa); 26 (</a:t>
            </a:r>
            <a:r>
              <a:rPr lang="pt-BR" sz="2400" i="1" dirty="0" err="1" smtClean="0"/>
              <a:t>impairment</a:t>
            </a:r>
            <a:r>
              <a:rPr lang="pt-BR" sz="2400" dirty="0" smtClean="0"/>
              <a:t> de ativos geradores de caixa); 31 (ativos intangíveis); 30 (instrumentos financeiros: evidenciação); 35 (demonstrações consolidadas); 36 (investimentos em entidades associadas e negócios conjuntos); 37 (contratos conjuntos); 38 (evidenciação de participações em outras entidades); 25 (benefícios a empregados). </a:t>
            </a:r>
          </a:p>
          <a:p>
            <a:pPr algn="just"/>
            <a:endParaRPr lang="pt-BR" sz="1400" b="1" dirty="0" smtClean="0"/>
          </a:p>
          <a:p>
            <a:pPr algn="just"/>
            <a:r>
              <a:rPr lang="pt-BR" sz="2400" b="1" dirty="0" smtClean="0"/>
              <a:t>Essas normas serão referenciadas na 8ª edição do MCASP (o qual terá vigência nos exercícios  de 2019, 2020 e 2021).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049243"/>
            <a:ext cx="864096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 de convergências das IPSAS </a:t>
            </a:r>
          </a:p>
          <a:p>
            <a:pPr algn="just"/>
            <a:r>
              <a:rPr lang="pt-BR" sz="1200" dirty="0" smtClean="0"/>
              <a:t> </a:t>
            </a:r>
          </a:p>
          <a:p>
            <a:pPr algn="just"/>
            <a:r>
              <a:rPr lang="pt-BR" sz="3600" dirty="0" smtClean="0"/>
              <a:t> </a:t>
            </a:r>
            <a:endParaRPr lang="pt-BR" sz="3200" dirty="0" smtClean="0"/>
          </a:p>
          <a:p>
            <a:pPr algn="just"/>
            <a:endParaRPr lang="pt-BR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56999" cy="115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1520" y="1705883"/>
            <a:ext cx="8568951" cy="450123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Até o final do primeiro semestre de 2021, serão convergidas as 13 IPSAS restantes:</a:t>
            </a:r>
          </a:p>
          <a:p>
            <a:pPr algn="just"/>
            <a:r>
              <a:rPr lang="pt-BR" sz="1400" dirty="0" smtClean="0"/>
              <a:t> </a:t>
            </a:r>
          </a:p>
          <a:p>
            <a:pPr algn="just"/>
            <a:r>
              <a:rPr lang="pt-BR" sz="2400" dirty="0" smtClean="0"/>
              <a:t>IPSAS 1 (apresentação das demonstrações contábeis); 2 (DFC); 3 (políticas contábeis, mudanças em estimativas e erros); 4 (Efeito de mudanças cambiais); 14 (eventos após a data de divulgação das demonstrações); 18 (informação por segmento); 20 (partes relacionadas); 22 (GGS); 24 (informações orçamentárias); 27 (agricultura); 28 e 29 (instrumentos financeiros); 33 (adoção inicial); </a:t>
            </a:r>
          </a:p>
          <a:p>
            <a:pPr algn="just"/>
            <a:r>
              <a:rPr lang="pt-BR" sz="1400" dirty="0" smtClean="0"/>
              <a:t> </a:t>
            </a:r>
          </a:p>
          <a:p>
            <a:pPr algn="just"/>
            <a:r>
              <a:rPr lang="pt-BR" sz="2400" dirty="0" smtClean="0"/>
              <a:t>- A IPSAS 10 (economias hiperinflacionárias) não será convergida.</a:t>
            </a:r>
          </a:p>
          <a:p>
            <a:pPr algn="just"/>
            <a:endParaRPr lang="pt-BR" sz="1050" dirty="0" smtClean="0"/>
          </a:p>
          <a:p>
            <a:pPr algn="ctr"/>
            <a:r>
              <a:rPr lang="pt-BR" sz="3200" b="1" dirty="0" smtClean="0"/>
              <a:t>Ao todo serão convergidas 32 normas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05273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do Processo de Convergência</a:t>
            </a:r>
          </a:p>
          <a:p>
            <a:pPr algn="just"/>
            <a:endParaRPr lang="pt-BR" sz="1200" dirty="0" smtClean="0">
              <a:solidFill>
                <a:srgbClr val="C00000"/>
              </a:solidFill>
            </a:endParaRPr>
          </a:p>
          <a:p>
            <a:pPr algn="just"/>
            <a:endParaRPr lang="pt-BR" sz="1200" dirty="0" smtClean="0"/>
          </a:p>
          <a:p>
            <a:pPr algn="just"/>
            <a:r>
              <a:rPr lang="pt-BR" sz="2000" b="1" dirty="0" smtClean="0">
                <a:solidFill>
                  <a:schemeClr val="accent1"/>
                </a:solidFill>
              </a:rPr>
              <a:t> </a:t>
            </a:r>
            <a:endParaRPr lang="pt-BR" sz="2000" b="1" dirty="0">
              <a:solidFill>
                <a:schemeClr val="accent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71600" y="5445224"/>
            <a:ext cx="7632846" cy="310094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75049" y="2204864"/>
            <a:ext cx="8173415" cy="289310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O GA segue uma estratégia de 5 etapas:</a:t>
            </a:r>
          </a:p>
          <a:p>
            <a:pPr algn="just"/>
            <a:r>
              <a:rPr lang="pt-BR" sz="1400" dirty="0" smtClean="0"/>
              <a:t> </a:t>
            </a:r>
            <a:endParaRPr lang="pt-BR" sz="1200" dirty="0" smtClean="0"/>
          </a:p>
          <a:p>
            <a:pPr algn="just"/>
            <a:r>
              <a:rPr lang="pt-BR" sz="2400" b="1" dirty="0" smtClean="0"/>
              <a:t>Etapa 1- </a:t>
            </a:r>
            <a:r>
              <a:rPr lang="pt-BR" sz="2400" dirty="0" smtClean="0"/>
              <a:t>Apresentação de aspectos gerais acerca das IPSAS;</a:t>
            </a:r>
          </a:p>
          <a:p>
            <a:pPr algn="just"/>
            <a:r>
              <a:rPr lang="pt-BR" sz="2400" b="1" dirty="0" smtClean="0"/>
              <a:t>Etapa 2- </a:t>
            </a:r>
            <a:r>
              <a:rPr lang="pt-BR" sz="2400" dirty="0" smtClean="0"/>
              <a:t>Apresentação de minuta da norma convergida;</a:t>
            </a:r>
          </a:p>
          <a:p>
            <a:pPr algn="just"/>
            <a:r>
              <a:rPr lang="pt-BR" sz="2400" b="1" dirty="0" smtClean="0"/>
              <a:t>Etapa 3- </a:t>
            </a:r>
            <a:r>
              <a:rPr lang="pt-BR" sz="2400" dirty="0" smtClean="0"/>
              <a:t>Revisão final da minuta para consulta pública;</a:t>
            </a:r>
          </a:p>
          <a:p>
            <a:pPr algn="just"/>
            <a:r>
              <a:rPr lang="pt-BR" sz="2400" b="1" dirty="0" smtClean="0"/>
              <a:t>Etapa 4- </a:t>
            </a:r>
            <a:r>
              <a:rPr lang="pt-BR" sz="2400" dirty="0" smtClean="0"/>
              <a:t>Avaliação do resultado da consulta pública;</a:t>
            </a:r>
          </a:p>
          <a:p>
            <a:pPr algn="just"/>
            <a:r>
              <a:rPr lang="pt-BR" sz="2400" b="1" dirty="0" smtClean="0"/>
              <a:t>Etapa 5- </a:t>
            </a:r>
            <a:r>
              <a:rPr lang="pt-BR" sz="2400" dirty="0" smtClean="0"/>
              <a:t>Aprovação final da norma pelo GA e encaminhamento à Câmara Técnica do CFC.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allAtOnce" animBg="1"/>
      <p:bldP spid="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05273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 do Processo de Convergência</a:t>
            </a:r>
          </a:p>
          <a:p>
            <a:pPr algn="just"/>
            <a:endParaRPr lang="pt-BR" sz="1200" dirty="0" smtClean="0">
              <a:solidFill>
                <a:srgbClr val="C00000"/>
              </a:solidFill>
            </a:endParaRPr>
          </a:p>
          <a:p>
            <a:pPr algn="just"/>
            <a:endParaRPr lang="pt-BR" sz="1200" dirty="0" smtClean="0"/>
          </a:p>
          <a:p>
            <a:pPr algn="just"/>
            <a:r>
              <a:rPr lang="pt-BR" sz="2000" b="1" dirty="0" smtClean="0">
                <a:solidFill>
                  <a:schemeClr val="accent1"/>
                </a:solidFill>
              </a:rPr>
              <a:t> </a:t>
            </a:r>
            <a:endParaRPr lang="pt-BR" sz="2000" b="1" dirty="0">
              <a:solidFill>
                <a:schemeClr val="accent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27584" y="5373216"/>
            <a:ext cx="7632846" cy="310094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11560" y="2204864"/>
            <a:ext cx="8136904" cy="255454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u="sng" dirty="0" smtClean="0"/>
              <a:t>Estrutura Conceitual Básica</a:t>
            </a:r>
          </a:p>
          <a:p>
            <a:pPr algn="ctr"/>
            <a:endParaRPr lang="pt-BR" sz="3200" b="1" dirty="0" smtClean="0"/>
          </a:p>
          <a:p>
            <a:pPr algn="ctr"/>
            <a:r>
              <a:rPr lang="pt-BR" sz="3200" b="1" dirty="0" smtClean="0"/>
              <a:t>Aprovada pelo CFC  em 23.09.16 </a:t>
            </a:r>
          </a:p>
          <a:p>
            <a:pPr algn="ctr"/>
            <a:endParaRPr lang="pt-BR" sz="3200" b="1" dirty="0" smtClean="0"/>
          </a:p>
          <a:p>
            <a:pPr algn="ctr"/>
            <a:r>
              <a:rPr lang="pt-BR" sz="3200" b="1" dirty="0" smtClean="0"/>
              <a:t>Publicada no DOU em 04.10.16 </a:t>
            </a:r>
            <a:endParaRPr lang="pt-B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allAtOnce" animBg="1"/>
      <p:bldP spid="7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2060848"/>
            <a:ext cx="79208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 smtClean="0"/>
              <a:t>Obrigado!</a:t>
            </a:r>
            <a:endParaRPr lang="pt-BR" sz="6600" dirty="0" smtClean="0"/>
          </a:p>
          <a:p>
            <a:pPr algn="ctr"/>
            <a:r>
              <a:rPr lang="pt-BR" sz="3600" dirty="0" smtClean="0"/>
              <a:t>Zulmir </a:t>
            </a:r>
            <a:r>
              <a:rPr lang="pt-BR" sz="3600" dirty="0" err="1" smtClean="0"/>
              <a:t>Ivânio</a:t>
            </a:r>
            <a:r>
              <a:rPr lang="pt-BR" sz="3600" dirty="0" smtClean="0"/>
              <a:t> Breda</a:t>
            </a:r>
          </a:p>
          <a:p>
            <a:pPr algn="ctr"/>
            <a:r>
              <a:rPr lang="pt-BR" sz="3600" dirty="0" smtClean="0"/>
              <a:t>Vice-Presidente Técnico</a:t>
            </a:r>
          </a:p>
          <a:p>
            <a:pPr algn="ctr"/>
            <a:r>
              <a:rPr lang="pt-BR" sz="4800" dirty="0" smtClean="0"/>
              <a:t>CFC</a:t>
            </a:r>
          </a:p>
          <a:p>
            <a:pPr algn="ctr"/>
            <a:r>
              <a:rPr lang="pt-BR" dirty="0" smtClean="0">
                <a:hlinkClick r:id="rId2"/>
              </a:rPr>
              <a:t>tecnica@cfc.org.br</a:t>
            </a:r>
            <a:r>
              <a:rPr lang="pt-BR" sz="3600" dirty="0" smtClean="0"/>
              <a:t> 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855583"/>
            <a:ext cx="820891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IFAC</a:t>
            </a:r>
          </a:p>
          <a:p>
            <a:pPr algn="just"/>
            <a:endParaRPr lang="pt-BR" sz="1100" dirty="0" smtClean="0"/>
          </a:p>
        </p:txBody>
      </p:sp>
      <p:sp>
        <p:nvSpPr>
          <p:cNvPr id="6" name="Retângulo 5"/>
          <p:cNvSpPr/>
          <p:nvPr/>
        </p:nvSpPr>
        <p:spPr>
          <a:xfrm>
            <a:off x="323528" y="1916832"/>
            <a:ext cx="8640960" cy="421653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Objeto: 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sz="3200" dirty="0" smtClean="0"/>
              <a:t>Promoção, desenvolvimento e aprimoramento da profissão contábil, buscando a uniformização de padrões e normas internacionais de contabilidade e auditoria, visando o aperfeiçoamento da prestação de serviços contábeis, obedecendo a padrões de alta qualidade em atendimento ao interesse público.</a:t>
            </a:r>
          </a:p>
        </p:txBody>
      </p:sp>
    </p:spTree>
    <p:extLst>
      <p:ext uri="{BB962C8B-B14F-4D97-AF65-F5344CB8AC3E}">
        <p14:creationId xmlns:p14="http://schemas.microsoft.com/office/powerpoint/2010/main" xmlns="" val="53280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980728"/>
            <a:ext cx="82809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IFAC</a:t>
            </a:r>
          </a:p>
          <a:p>
            <a:pPr algn="just"/>
            <a:endParaRPr lang="pt-BR" sz="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138" y="5373216"/>
            <a:ext cx="83034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23528" y="2132856"/>
            <a:ext cx="8712968" cy="3231654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brigações do CFC: 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sz="3200" dirty="0" smtClean="0"/>
              <a:t>“atuar junto às autoridade governamentais, controladores e órgãos que estabelecem as normas de demonstrações financeiras do setor público, para que adotem as Normas Contábeis Internacionais do Setor Público”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425896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124744"/>
            <a:ext cx="835292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IFAC</a:t>
            </a:r>
          </a:p>
          <a:p>
            <a:pPr algn="just"/>
            <a:endParaRPr lang="pt-BR" sz="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0130" y="5301208"/>
            <a:ext cx="83034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1520" y="2420888"/>
            <a:ext cx="8784976" cy="273921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brigações do CFC: 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1200" u="sng" dirty="0" smtClean="0">
              <a:solidFill>
                <a:schemeClr val="tx1"/>
              </a:solidFill>
            </a:endParaRPr>
          </a:p>
          <a:p>
            <a:pPr algn="just"/>
            <a:r>
              <a:rPr lang="pt-BR" sz="3200" dirty="0" smtClean="0">
                <a:solidFill>
                  <a:schemeClr val="tx1"/>
                </a:solidFill>
              </a:rPr>
              <a:t> “Nomear profissionais como membros, de 2015 a 2017, nos Comitês e Diretorias, principalmente na Diretoria de Normas Contábeis Internacionais do Setor Público...”.</a:t>
            </a:r>
            <a:endParaRPr lang="pt-B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7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628800"/>
            <a:ext cx="828092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IFAC</a:t>
            </a:r>
          </a:p>
          <a:p>
            <a:pPr algn="just"/>
            <a:endParaRPr lang="pt-BR" sz="21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869160"/>
            <a:ext cx="1296144" cy="1348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2780928"/>
            <a:ext cx="8784976" cy="1877437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/>
              <a:t>Representante do Brasil no “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IPSAS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</a:t>
            </a:r>
            <a:r>
              <a:rPr lang="pt-BR" sz="3600" b="1" dirty="0" smtClean="0"/>
              <a:t>” </a:t>
            </a:r>
          </a:p>
          <a:p>
            <a:pPr algn="ctr"/>
            <a:endParaRPr lang="pt-BR" sz="2000" b="1" dirty="0" smtClean="0"/>
          </a:p>
          <a:p>
            <a:pPr algn="ctr"/>
            <a:r>
              <a:rPr lang="pt-BR" sz="3600" b="1" dirty="0" smtClean="0"/>
              <a:t>Contador Leonardo Silveira do Nascimento </a:t>
            </a:r>
          </a:p>
          <a:p>
            <a:pPr algn="ctr"/>
            <a:r>
              <a:rPr lang="pt-BR" sz="2400" b="1" dirty="0" smtClean="0"/>
              <a:t>Coordenador-Geral de Normas de Contabilidade da STN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775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268760"/>
            <a:ext cx="828092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 Importante</a:t>
            </a:r>
          </a:p>
          <a:p>
            <a:pPr algn="just"/>
            <a:endParaRPr lang="pt-BR" sz="21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8988" y="5085183"/>
            <a:ext cx="1147468" cy="113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2492896"/>
            <a:ext cx="8784976" cy="2539157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Portaria 184/08 do Ministro da Fazenda</a:t>
            </a:r>
          </a:p>
          <a:p>
            <a:pPr algn="just"/>
            <a:endParaRPr lang="pt-BR" sz="1500" b="1" dirty="0" smtClean="0"/>
          </a:p>
          <a:p>
            <a:pPr algn="just"/>
            <a:r>
              <a:rPr lang="pt-BR" sz="3600" dirty="0"/>
              <a:t>Determina à STN o desenvolvimento de ações no sentido de promover a convergência com as normas da IFAC e do </a:t>
            </a:r>
            <a:r>
              <a:rPr lang="pt-BR" sz="3600" dirty="0" smtClean="0"/>
              <a:t>CFC.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323499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268760"/>
            <a:ext cx="828092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 Importante</a:t>
            </a:r>
          </a:p>
          <a:p>
            <a:pPr algn="just"/>
            <a:endParaRPr lang="pt-BR" sz="21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8988" y="5085183"/>
            <a:ext cx="1147468" cy="113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2492896"/>
            <a:ext cx="8784976" cy="2539157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Aprovação das NBC TSP</a:t>
            </a:r>
          </a:p>
          <a:p>
            <a:pPr algn="ctr"/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2008 e 2011 – Aprovação  de 11 normas especificas pera o setor público</a:t>
            </a:r>
            <a:endParaRPr lang="pt-B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15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23499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t-BR" sz="36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628800"/>
            <a:ext cx="828092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Parceria CFC &amp; STN</a:t>
            </a:r>
          </a:p>
          <a:p>
            <a:pPr algn="just"/>
            <a:endParaRPr lang="pt-BR" sz="21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653136"/>
            <a:ext cx="1512167" cy="1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79512" y="2996952"/>
            <a:ext cx="8784976" cy="646331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3600" b="1" dirty="0" smtClean="0"/>
              <a:t>Acordo de Cooperação Técnica (16/04/15)</a:t>
            </a:r>
          </a:p>
        </p:txBody>
      </p:sp>
    </p:spTree>
    <p:extLst>
      <p:ext uri="{BB962C8B-B14F-4D97-AF65-F5344CB8AC3E}">
        <p14:creationId xmlns:p14="http://schemas.microsoft.com/office/powerpoint/2010/main" xmlns="" val="3555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874</Words>
  <Application>Microsoft Office PowerPoint</Application>
  <PresentationFormat>Apresentação na tela (4:3)</PresentationFormat>
  <Paragraphs>168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jessica.silva</dc:creator>
  <cp:lastModifiedBy>Administrador</cp:lastModifiedBy>
  <cp:revision>273</cp:revision>
  <dcterms:created xsi:type="dcterms:W3CDTF">2016-01-04T15:18:45Z</dcterms:created>
  <dcterms:modified xsi:type="dcterms:W3CDTF">2016-10-05T03:44:04Z</dcterms:modified>
</cp:coreProperties>
</file>