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3" r:id="rId1"/>
    <p:sldMasterId id="2147483660" r:id="rId2"/>
    <p:sldMasterId id="2147483701" r:id="rId3"/>
    <p:sldMasterId id="2147483730" r:id="rId4"/>
  </p:sldMasterIdLst>
  <p:notesMasterIdLst>
    <p:notesMasterId r:id="rId94"/>
  </p:notesMasterIdLst>
  <p:handoutMasterIdLst>
    <p:handoutMasterId r:id="rId95"/>
  </p:handoutMasterIdLst>
  <p:sldIdLst>
    <p:sldId id="575" r:id="rId5"/>
    <p:sldId id="574" r:id="rId6"/>
    <p:sldId id="580" r:id="rId7"/>
    <p:sldId id="576" r:id="rId8"/>
    <p:sldId id="577" r:id="rId9"/>
    <p:sldId id="578" r:id="rId10"/>
    <p:sldId id="579" r:id="rId11"/>
    <p:sldId id="674" r:id="rId12"/>
    <p:sldId id="654" r:id="rId13"/>
    <p:sldId id="655" r:id="rId14"/>
    <p:sldId id="656" r:id="rId15"/>
    <p:sldId id="708" r:id="rId16"/>
    <p:sldId id="709" r:id="rId17"/>
    <p:sldId id="710" r:id="rId18"/>
    <p:sldId id="642" r:id="rId19"/>
    <p:sldId id="643" r:id="rId20"/>
    <p:sldId id="602" r:id="rId21"/>
    <p:sldId id="603" r:id="rId22"/>
    <p:sldId id="604" r:id="rId23"/>
    <p:sldId id="649" r:id="rId24"/>
    <p:sldId id="650" r:id="rId25"/>
    <p:sldId id="651" r:id="rId26"/>
    <p:sldId id="652" r:id="rId27"/>
    <p:sldId id="653" r:id="rId28"/>
    <p:sldId id="644" r:id="rId29"/>
    <p:sldId id="645" r:id="rId30"/>
    <p:sldId id="646" r:id="rId31"/>
    <p:sldId id="647" r:id="rId32"/>
    <p:sldId id="700" r:id="rId33"/>
    <p:sldId id="701" r:id="rId34"/>
    <p:sldId id="702" r:id="rId35"/>
    <p:sldId id="703" r:id="rId36"/>
    <p:sldId id="704" r:id="rId37"/>
    <p:sldId id="705" r:id="rId38"/>
    <p:sldId id="706" r:id="rId39"/>
    <p:sldId id="593" r:id="rId40"/>
    <p:sldId id="707" r:id="rId41"/>
    <p:sldId id="611" r:id="rId42"/>
    <p:sldId id="613" r:id="rId43"/>
    <p:sldId id="668" r:id="rId44"/>
    <p:sldId id="669" r:id="rId45"/>
    <p:sldId id="670" r:id="rId46"/>
    <p:sldId id="671" r:id="rId47"/>
    <p:sldId id="672" r:id="rId48"/>
    <p:sldId id="673" r:id="rId49"/>
    <p:sldId id="588" r:id="rId50"/>
    <p:sldId id="589" r:id="rId51"/>
    <p:sldId id="590" r:id="rId52"/>
    <p:sldId id="657" r:id="rId53"/>
    <p:sldId id="563" r:id="rId54"/>
    <p:sldId id="485" r:id="rId55"/>
    <p:sldId id="658" r:id="rId56"/>
    <p:sldId id="659" r:id="rId57"/>
    <p:sldId id="660" r:id="rId58"/>
    <p:sldId id="661" r:id="rId59"/>
    <p:sldId id="662" r:id="rId60"/>
    <p:sldId id="663" r:id="rId61"/>
    <p:sldId id="664" r:id="rId62"/>
    <p:sldId id="666" r:id="rId63"/>
    <p:sldId id="667" r:id="rId64"/>
    <p:sldId id="665" r:id="rId65"/>
    <p:sldId id="675" r:id="rId66"/>
    <p:sldId id="676" r:id="rId67"/>
    <p:sldId id="677" r:id="rId68"/>
    <p:sldId id="678" r:id="rId69"/>
    <p:sldId id="679" r:id="rId70"/>
    <p:sldId id="680" r:id="rId71"/>
    <p:sldId id="681" r:id="rId72"/>
    <p:sldId id="682" r:id="rId73"/>
    <p:sldId id="683" r:id="rId74"/>
    <p:sldId id="684" r:id="rId75"/>
    <p:sldId id="685" r:id="rId76"/>
    <p:sldId id="686" r:id="rId77"/>
    <p:sldId id="687" r:id="rId78"/>
    <p:sldId id="688" r:id="rId79"/>
    <p:sldId id="689" r:id="rId80"/>
    <p:sldId id="690" r:id="rId81"/>
    <p:sldId id="691" r:id="rId82"/>
    <p:sldId id="692" r:id="rId83"/>
    <p:sldId id="693" r:id="rId84"/>
    <p:sldId id="694" r:id="rId85"/>
    <p:sldId id="695" r:id="rId86"/>
    <p:sldId id="696" r:id="rId87"/>
    <p:sldId id="697" r:id="rId88"/>
    <p:sldId id="698" r:id="rId89"/>
    <p:sldId id="512" r:id="rId90"/>
    <p:sldId id="506" r:id="rId91"/>
    <p:sldId id="507" r:id="rId92"/>
    <p:sldId id="699" r:id="rId93"/>
  </p:sldIdLst>
  <p:sldSz cx="9144000" cy="6858000" type="screen4x3"/>
  <p:notesSz cx="7023100" cy="9309100"/>
  <p:custDataLst>
    <p:tags r:id="rId9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947B6C1E-7190-4CA7-B4E3-7B52CF50D9C9}">
          <p14:sldIdLst>
            <p14:sldId id="575"/>
            <p14:sldId id="574"/>
            <p14:sldId id="580"/>
            <p14:sldId id="576"/>
            <p14:sldId id="577"/>
            <p14:sldId id="578"/>
            <p14:sldId id="579"/>
            <p14:sldId id="674"/>
            <p14:sldId id="654"/>
            <p14:sldId id="655"/>
            <p14:sldId id="656"/>
            <p14:sldId id="708"/>
            <p14:sldId id="709"/>
            <p14:sldId id="710"/>
            <p14:sldId id="642"/>
            <p14:sldId id="643"/>
            <p14:sldId id="602"/>
            <p14:sldId id="603"/>
            <p14:sldId id="604"/>
            <p14:sldId id="649"/>
            <p14:sldId id="650"/>
            <p14:sldId id="651"/>
            <p14:sldId id="652"/>
            <p14:sldId id="653"/>
            <p14:sldId id="644"/>
            <p14:sldId id="645"/>
            <p14:sldId id="646"/>
            <p14:sldId id="647"/>
            <p14:sldId id="700"/>
            <p14:sldId id="701"/>
            <p14:sldId id="702"/>
            <p14:sldId id="703"/>
            <p14:sldId id="704"/>
            <p14:sldId id="705"/>
            <p14:sldId id="706"/>
            <p14:sldId id="593"/>
            <p14:sldId id="707"/>
            <p14:sldId id="611"/>
            <p14:sldId id="613"/>
            <p14:sldId id="668"/>
            <p14:sldId id="669"/>
            <p14:sldId id="670"/>
            <p14:sldId id="671"/>
            <p14:sldId id="672"/>
            <p14:sldId id="673"/>
            <p14:sldId id="588"/>
            <p14:sldId id="589"/>
            <p14:sldId id="590"/>
            <p14:sldId id="657"/>
            <p14:sldId id="563"/>
            <p14:sldId id="485"/>
            <p14:sldId id="658"/>
            <p14:sldId id="659"/>
            <p14:sldId id="660"/>
            <p14:sldId id="661"/>
            <p14:sldId id="662"/>
            <p14:sldId id="663"/>
            <p14:sldId id="664"/>
            <p14:sldId id="666"/>
            <p14:sldId id="667"/>
            <p14:sldId id="665"/>
            <p14:sldId id="675"/>
            <p14:sldId id="676"/>
            <p14:sldId id="677"/>
            <p14:sldId id="678"/>
            <p14:sldId id="679"/>
            <p14:sldId id="680"/>
            <p14:sldId id="681"/>
            <p14:sldId id="682"/>
            <p14:sldId id="683"/>
            <p14:sldId id="684"/>
            <p14:sldId id="685"/>
            <p14:sldId id="686"/>
            <p14:sldId id="687"/>
            <p14:sldId id="688"/>
            <p14:sldId id="689"/>
            <p14:sldId id="690"/>
            <p14:sldId id="691"/>
            <p14:sldId id="692"/>
            <p14:sldId id="693"/>
            <p14:sldId id="694"/>
            <p14:sldId id="695"/>
            <p14:sldId id="696"/>
            <p14:sldId id="697"/>
            <p14:sldId id="698"/>
            <p14:sldId id="512"/>
            <p14:sldId id="506"/>
            <p14:sldId id="507"/>
            <p14:sldId id="69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0026"/>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28" autoAdjust="0"/>
    <p:restoredTop sz="83651" autoAdjust="0"/>
  </p:normalViewPr>
  <p:slideViewPr>
    <p:cSldViewPr snapToGrid="0">
      <p:cViewPr varScale="1">
        <p:scale>
          <a:sx n="80" d="100"/>
          <a:sy n="80" d="100"/>
        </p:scale>
        <p:origin x="1804" y="40"/>
      </p:cViewPr>
      <p:guideLst>
        <p:guide orient="horz" pos="2160"/>
        <p:guide pos="2880"/>
      </p:guideLst>
    </p:cSldViewPr>
  </p:slideViewPr>
  <p:outlineViewPr>
    <p:cViewPr>
      <p:scale>
        <a:sx n="33" d="100"/>
        <a:sy n="33" d="100"/>
      </p:scale>
      <p:origin x="0" y="15894"/>
    </p:cViewPr>
  </p:outlineViewPr>
  <p:notesTextViewPr>
    <p:cViewPr>
      <p:scale>
        <a:sx n="100" d="100"/>
        <a:sy n="100" d="100"/>
      </p:scale>
      <p:origin x="0" y="0"/>
    </p:cViewPr>
  </p:notesTextViewPr>
  <p:sorterViewPr>
    <p:cViewPr varScale="1">
      <p:scale>
        <a:sx n="1" d="1"/>
        <a:sy n="1" d="1"/>
      </p:scale>
      <p:origin x="0" y="-192"/>
    </p:cViewPr>
  </p:sorterViewPr>
  <p:notesViewPr>
    <p:cSldViewPr snapToGrid="0">
      <p:cViewPr varScale="1">
        <p:scale>
          <a:sx n="50" d="100"/>
          <a:sy n="50" d="100"/>
        </p:scale>
        <p:origin x="-1374"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handoutMaster" Target="handoutMasters/handout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F8E946-540D-4E2C-81B0-799E280C1C9B}" type="doc">
      <dgm:prSet loTypeId="urn:microsoft.com/office/officeart/2005/8/layout/hProcess9" loCatId="process" qsTypeId="urn:microsoft.com/office/officeart/2005/8/quickstyle/3d1" qsCatId="3D" csTypeId="urn:microsoft.com/office/officeart/2005/8/colors/accent1_2" csCatId="accent1" phldr="1"/>
      <dgm:spPr/>
    </dgm:pt>
    <dgm:pt modelId="{1D364CC7-0C80-4796-931E-ECEE71F564A7}">
      <dgm:prSet phldrT="[Text]"/>
      <dgm:spPr/>
      <dgm:t>
        <a:bodyPr/>
        <a:lstStyle/>
        <a:p>
          <a:r>
            <a:rPr lang="en-US" dirty="0">
              <a:solidFill>
                <a:schemeClr val="tx1"/>
              </a:solidFill>
            </a:rPr>
            <a:t>5/09/2014 DATA ACT is law</a:t>
          </a:r>
        </a:p>
      </dgm:t>
    </dgm:pt>
    <dgm:pt modelId="{E2F277B2-B8FD-422C-AD56-0AE61972CDED}" type="parTrans" cxnId="{F240E862-C936-4FEA-ABDD-97F6B7612AC3}">
      <dgm:prSet/>
      <dgm:spPr/>
      <dgm:t>
        <a:bodyPr/>
        <a:lstStyle/>
        <a:p>
          <a:endParaRPr lang="en-US"/>
        </a:p>
      </dgm:t>
    </dgm:pt>
    <dgm:pt modelId="{683450F7-A85B-4AF5-A763-9BFA3F38A310}" type="sibTrans" cxnId="{F240E862-C936-4FEA-ABDD-97F6B7612AC3}">
      <dgm:prSet/>
      <dgm:spPr/>
      <dgm:t>
        <a:bodyPr/>
        <a:lstStyle/>
        <a:p>
          <a:endParaRPr lang="en-US"/>
        </a:p>
      </dgm:t>
    </dgm:pt>
    <dgm:pt modelId="{55DB60D9-C470-4C0C-9041-E79B31EB5464}">
      <dgm:prSet phldrT="[Text]"/>
      <dgm:spPr/>
      <dgm:t>
        <a:bodyPr/>
        <a:lstStyle/>
        <a:p>
          <a:r>
            <a:rPr lang="en-US" dirty="0">
              <a:solidFill>
                <a:schemeClr val="tx1"/>
              </a:solidFill>
            </a:rPr>
            <a:t>5/09/2015 Pilot starts</a:t>
          </a:r>
        </a:p>
      </dgm:t>
    </dgm:pt>
    <dgm:pt modelId="{C7E53C5D-8FE8-4079-9E9A-8234B4410E33}" type="parTrans" cxnId="{273B036C-A4FC-43B6-A53D-7C6514FC3190}">
      <dgm:prSet/>
      <dgm:spPr/>
      <dgm:t>
        <a:bodyPr/>
        <a:lstStyle/>
        <a:p>
          <a:endParaRPr lang="en-US"/>
        </a:p>
      </dgm:t>
    </dgm:pt>
    <dgm:pt modelId="{AF3941FF-A23C-4D0A-B8F5-A5144BE9BF93}" type="sibTrans" cxnId="{273B036C-A4FC-43B6-A53D-7C6514FC3190}">
      <dgm:prSet/>
      <dgm:spPr/>
      <dgm:t>
        <a:bodyPr/>
        <a:lstStyle/>
        <a:p>
          <a:endParaRPr lang="en-US"/>
        </a:p>
      </dgm:t>
    </dgm:pt>
    <dgm:pt modelId="{CBA302D8-5006-42F6-B98B-65D702E21419}">
      <dgm:prSet phldrT="[Text]"/>
      <dgm:spPr/>
      <dgm:t>
        <a:bodyPr/>
        <a:lstStyle/>
        <a:p>
          <a:r>
            <a:rPr lang="en-US" dirty="0">
              <a:solidFill>
                <a:schemeClr val="tx1"/>
              </a:solidFill>
            </a:rPr>
            <a:t>5/09/2017 Pilot finishes</a:t>
          </a:r>
        </a:p>
      </dgm:t>
    </dgm:pt>
    <dgm:pt modelId="{A6F98679-1EBD-41BB-BD30-C719130FEC5B}" type="parTrans" cxnId="{FD88890D-DE05-46E0-BCF9-F2CC98042B37}">
      <dgm:prSet/>
      <dgm:spPr/>
      <dgm:t>
        <a:bodyPr/>
        <a:lstStyle/>
        <a:p>
          <a:endParaRPr lang="en-US"/>
        </a:p>
      </dgm:t>
    </dgm:pt>
    <dgm:pt modelId="{8A5C597D-C26F-46FE-847C-4DDDE15FADCC}" type="sibTrans" cxnId="{FD88890D-DE05-46E0-BCF9-F2CC98042B37}">
      <dgm:prSet/>
      <dgm:spPr/>
      <dgm:t>
        <a:bodyPr/>
        <a:lstStyle/>
        <a:p>
          <a:endParaRPr lang="en-US"/>
        </a:p>
      </dgm:t>
    </dgm:pt>
    <dgm:pt modelId="{B496DC6E-8382-4AB5-B484-757DFF290DB3}">
      <dgm:prSet phldrT="[Text]"/>
      <dgm:spPr/>
      <dgm:t>
        <a:bodyPr/>
        <a:lstStyle/>
        <a:p>
          <a:r>
            <a:rPr lang="en-US" dirty="0">
              <a:solidFill>
                <a:schemeClr val="tx1"/>
              </a:solidFill>
            </a:rPr>
            <a:t>5/09/2018 OMB reports to Congress</a:t>
          </a:r>
        </a:p>
      </dgm:t>
    </dgm:pt>
    <dgm:pt modelId="{CAB811C3-05FA-419D-90A2-F80798BED93E}" type="parTrans" cxnId="{AC96624E-9862-48BC-99F5-92EF85683530}">
      <dgm:prSet/>
      <dgm:spPr/>
      <dgm:t>
        <a:bodyPr/>
        <a:lstStyle/>
        <a:p>
          <a:endParaRPr lang="en-US"/>
        </a:p>
      </dgm:t>
    </dgm:pt>
    <dgm:pt modelId="{FF2D2D7C-A7B8-410E-B89A-1F2A29AC5D2B}" type="sibTrans" cxnId="{AC96624E-9862-48BC-99F5-92EF85683530}">
      <dgm:prSet/>
      <dgm:spPr/>
      <dgm:t>
        <a:bodyPr/>
        <a:lstStyle/>
        <a:p>
          <a:endParaRPr lang="en-US"/>
        </a:p>
      </dgm:t>
    </dgm:pt>
    <dgm:pt modelId="{F582B529-45B8-43E3-B2A1-D364F644ABFB}">
      <dgm:prSet phldrT="[Text]"/>
      <dgm:spPr/>
      <dgm:t>
        <a:bodyPr/>
        <a:lstStyle/>
        <a:p>
          <a:r>
            <a:rPr lang="en-US" dirty="0">
              <a:solidFill>
                <a:schemeClr val="tx1"/>
              </a:solidFill>
            </a:rPr>
            <a:t>8/09/2018 Pilot becomes law?</a:t>
          </a:r>
        </a:p>
      </dgm:t>
    </dgm:pt>
    <dgm:pt modelId="{D918D949-B9A4-42B8-9CD9-167B2CB04E7F}" type="parTrans" cxnId="{6C713A1A-C9DD-43D8-B5AD-353FC77F5480}">
      <dgm:prSet/>
      <dgm:spPr/>
      <dgm:t>
        <a:bodyPr/>
        <a:lstStyle/>
        <a:p>
          <a:endParaRPr lang="en-US"/>
        </a:p>
      </dgm:t>
    </dgm:pt>
    <dgm:pt modelId="{6687F9B4-E5EF-4B1C-A859-25C5EBF59652}" type="sibTrans" cxnId="{6C713A1A-C9DD-43D8-B5AD-353FC77F5480}">
      <dgm:prSet/>
      <dgm:spPr/>
      <dgm:t>
        <a:bodyPr/>
        <a:lstStyle/>
        <a:p>
          <a:endParaRPr lang="en-US"/>
        </a:p>
      </dgm:t>
    </dgm:pt>
    <dgm:pt modelId="{F2E69202-0217-40B8-9F3F-DF9A2ED47C73}" type="pres">
      <dgm:prSet presAssocID="{1CF8E946-540D-4E2C-81B0-799E280C1C9B}" presName="CompostProcess" presStyleCnt="0">
        <dgm:presLayoutVars>
          <dgm:dir/>
          <dgm:resizeHandles val="exact"/>
        </dgm:presLayoutVars>
      </dgm:prSet>
      <dgm:spPr/>
    </dgm:pt>
    <dgm:pt modelId="{F57A5D90-B447-4F30-B404-A9D8DEB086D1}" type="pres">
      <dgm:prSet presAssocID="{1CF8E946-540D-4E2C-81B0-799E280C1C9B}" presName="arrow" presStyleLbl="bgShp" presStyleIdx="0" presStyleCnt="1" custLinFactNeighborX="792" custLinFactNeighborY="-15483"/>
      <dgm:spPr/>
    </dgm:pt>
    <dgm:pt modelId="{07A0A320-47A0-46A6-B855-A0CF481F7B8B}" type="pres">
      <dgm:prSet presAssocID="{1CF8E946-540D-4E2C-81B0-799E280C1C9B}" presName="linearProcess" presStyleCnt="0"/>
      <dgm:spPr/>
    </dgm:pt>
    <dgm:pt modelId="{BD20C7C0-9B0F-4A8F-A2EA-BA6B89CF8A37}" type="pres">
      <dgm:prSet presAssocID="{1D364CC7-0C80-4796-931E-ECEE71F564A7}" presName="textNode" presStyleLbl="node1" presStyleIdx="0" presStyleCnt="5">
        <dgm:presLayoutVars>
          <dgm:bulletEnabled val="1"/>
        </dgm:presLayoutVars>
      </dgm:prSet>
      <dgm:spPr/>
      <dgm:t>
        <a:bodyPr/>
        <a:lstStyle/>
        <a:p>
          <a:endParaRPr lang="en-US"/>
        </a:p>
      </dgm:t>
    </dgm:pt>
    <dgm:pt modelId="{2C1206A9-AFF8-49E5-AD7D-EC4BBEF0231B}" type="pres">
      <dgm:prSet presAssocID="{683450F7-A85B-4AF5-A763-9BFA3F38A310}" presName="sibTrans" presStyleCnt="0"/>
      <dgm:spPr/>
    </dgm:pt>
    <dgm:pt modelId="{ED593CAB-985F-4C8A-859C-C720430D9BAA}" type="pres">
      <dgm:prSet presAssocID="{55DB60D9-C470-4C0C-9041-E79B31EB5464}" presName="textNode" presStyleLbl="node1" presStyleIdx="1" presStyleCnt="5">
        <dgm:presLayoutVars>
          <dgm:bulletEnabled val="1"/>
        </dgm:presLayoutVars>
      </dgm:prSet>
      <dgm:spPr/>
      <dgm:t>
        <a:bodyPr/>
        <a:lstStyle/>
        <a:p>
          <a:endParaRPr lang="en-US"/>
        </a:p>
      </dgm:t>
    </dgm:pt>
    <dgm:pt modelId="{0657B9D2-88A4-44C9-836F-6A19FED070C9}" type="pres">
      <dgm:prSet presAssocID="{AF3941FF-A23C-4D0A-B8F5-A5144BE9BF93}" presName="sibTrans" presStyleCnt="0"/>
      <dgm:spPr/>
    </dgm:pt>
    <dgm:pt modelId="{1294C6FA-E30E-4D0E-AF49-7002F527D9A5}" type="pres">
      <dgm:prSet presAssocID="{CBA302D8-5006-42F6-B98B-65D702E21419}" presName="textNode" presStyleLbl="node1" presStyleIdx="2" presStyleCnt="5">
        <dgm:presLayoutVars>
          <dgm:bulletEnabled val="1"/>
        </dgm:presLayoutVars>
      </dgm:prSet>
      <dgm:spPr/>
      <dgm:t>
        <a:bodyPr/>
        <a:lstStyle/>
        <a:p>
          <a:endParaRPr lang="en-US"/>
        </a:p>
      </dgm:t>
    </dgm:pt>
    <dgm:pt modelId="{6371169D-4D9D-44B9-9E7B-8B48C6068793}" type="pres">
      <dgm:prSet presAssocID="{8A5C597D-C26F-46FE-847C-4DDDE15FADCC}" presName="sibTrans" presStyleCnt="0"/>
      <dgm:spPr/>
    </dgm:pt>
    <dgm:pt modelId="{881FFC75-967B-490E-80FD-986FE503CE92}" type="pres">
      <dgm:prSet presAssocID="{B496DC6E-8382-4AB5-B484-757DFF290DB3}" presName="textNode" presStyleLbl="node1" presStyleIdx="3" presStyleCnt="5">
        <dgm:presLayoutVars>
          <dgm:bulletEnabled val="1"/>
        </dgm:presLayoutVars>
      </dgm:prSet>
      <dgm:spPr/>
      <dgm:t>
        <a:bodyPr/>
        <a:lstStyle/>
        <a:p>
          <a:endParaRPr lang="en-US"/>
        </a:p>
      </dgm:t>
    </dgm:pt>
    <dgm:pt modelId="{087CE811-BF7F-4D53-86EA-4F38C17A101E}" type="pres">
      <dgm:prSet presAssocID="{FF2D2D7C-A7B8-410E-B89A-1F2A29AC5D2B}" presName="sibTrans" presStyleCnt="0"/>
      <dgm:spPr/>
    </dgm:pt>
    <dgm:pt modelId="{7A8A843E-EAEE-4C3B-A57F-DFB340A50CC5}" type="pres">
      <dgm:prSet presAssocID="{F582B529-45B8-43E3-B2A1-D364F644ABFB}" presName="textNode" presStyleLbl="node1" presStyleIdx="4" presStyleCnt="5">
        <dgm:presLayoutVars>
          <dgm:bulletEnabled val="1"/>
        </dgm:presLayoutVars>
      </dgm:prSet>
      <dgm:spPr/>
      <dgm:t>
        <a:bodyPr/>
        <a:lstStyle/>
        <a:p>
          <a:endParaRPr lang="en-US"/>
        </a:p>
      </dgm:t>
    </dgm:pt>
  </dgm:ptLst>
  <dgm:cxnLst>
    <dgm:cxn modelId="{AC96624E-9862-48BC-99F5-92EF85683530}" srcId="{1CF8E946-540D-4E2C-81B0-799E280C1C9B}" destId="{B496DC6E-8382-4AB5-B484-757DFF290DB3}" srcOrd="3" destOrd="0" parTransId="{CAB811C3-05FA-419D-90A2-F80798BED93E}" sibTransId="{FF2D2D7C-A7B8-410E-B89A-1F2A29AC5D2B}"/>
    <dgm:cxn modelId="{FE103ED2-A927-4547-ADC6-0039641B9352}" type="presOf" srcId="{F582B529-45B8-43E3-B2A1-D364F644ABFB}" destId="{7A8A843E-EAEE-4C3B-A57F-DFB340A50CC5}" srcOrd="0" destOrd="0" presId="urn:microsoft.com/office/officeart/2005/8/layout/hProcess9"/>
    <dgm:cxn modelId="{6C713A1A-C9DD-43D8-B5AD-353FC77F5480}" srcId="{1CF8E946-540D-4E2C-81B0-799E280C1C9B}" destId="{F582B529-45B8-43E3-B2A1-D364F644ABFB}" srcOrd="4" destOrd="0" parTransId="{D918D949-B9A4-42B8-9CD9-167B2CB04E7F}" sibTransId="{6687F9B4-E5EF-4B1C-A859-25C5EBF59652}"/>
    <dgm:cxn modelId="{F240E862-C936-4FEA-ABDD-97F6B7612AC3}" srcId="{1CF8E946-540D-4E2C-81B0-799E280C1C9B}" destId="{1D364CC7-0C80-4796-931E-ECEE71F564A7}" srcOrd="0" destOrd="0" parTransId="{E2F277B2-B8FD-422C-AD56-0AE61972CDED}" sibTransId="{683450F7-A85B-4AF5-A763-9BFA3F38A310}"/>
    <dgm:cxn modelId="{FD88890D-DE05-46E0-BCF9-F2CC98042B37}" srcId="{1CF8E946-540D-4E2C-81B0-799E280C1C9B}" destId="{CBA302D8-5006-42F6-B98B-65D702E21419}" srcOrd="2" destOrd="0" parTransId="{A6F98679-1EBD-41BB-BD30-C719130FEC5B}" sibTransId="{8A5C597D-C26F-46FE-847C-4DDDE15FADCC}"/>
    <dgm:cxn modelId="{C4B6F391-6950-4724-9C2A-75920486E2A9}" type="presOf" srcId="{1CF8E946-540D-4E2C-81B0-799E280C1C9B}" destId="{F2E69202-0217-40B8-9F3F-DF9A2ED47C73}" srcOrd="0" destOrd="0" presId="urn:microsoft.com/office/officeart/2005/8/layout/hProcess9"/>
    <dgm:cxn modelId="{643A1245-27C1-46BB-810A-82D3DA8B6B28}" type="presOf" srcId="{1D364CC7-0C80-4796-931E-ECEE71F564A7}" destId="{BD20C7C0-9B0F-4A8F-A2EA-BA6B89CF8A37}" srcOrd="0" destOrd="0" presId="urn:microsoft.com/office/officeart/2005/8/layout/hProcess9"/>
    <dgm:cxn modelId="{D4534EFF-6D03-4AB8-8D16-68B16AD04FB5}" type="presOf" srcId="{55DB60D9-C470-4C0C-9041-E79B31EB5464}" destId="{ED593CAB-985F-4C8A-859C-C720430D9BAA}" srcOrd="0" destOrd="0" presId="urn:microsoft.com/office/officeart/2005/8/layout/hProcess9"/>
    <dgm:cxn modelId="{273B036C-A4FC-43B6-A53D-7C6514FC3190}" srcId="{1CF8E946-540D-4E2C-81B0-799E280C1C9B}" destId="{55DB60D9-C470-4C0C-9041-E79B31EB5464}" srcOrd="1" destOrd="0" parTransId="{C7E53C5D-8FE8-4079-9E9A-8234B4410E33}" sibTransId="{AF3941FF-A23C-4D0A-B8F5-A5144BE9BF93}"/>
    <dgm:cxn modelId="{D4D6D45E-32C9-43F1-B7B8-C8D238F52193}" type="presOf" srcId="{B496DC6E-8382-4AB5-B484-757DFF290DB3}" destId="{881FFC75-967B-490E-80FD-986FE503CE92}" srcOrd="0" destOrd="0" presId="urn:microsoft.com/office/officeart/2005/8/layout/hProcess9"/>
    <dgm:cxn modelId="{77643B42-67E2-4C9A-AC62-BCAB15D28577}" type="presOf" srcId="{CBA302D8-5006-42F6-B98B-65D702E21419}" destId="{1294C6FA-E30E-4D0E-AF49-7002F527D9A5}" srcOrd="0" destOrd="0" presId="urn:microsoft.com/office/officeart/2005/8/layout/hProcess9"/>
    <dgm:cxn modelId="{81EA9EA2-57F8-4D58-B799-1AE5DCF527CB}" type="presParOf" srcId="{F2E69202-0217-40B8-9F3F-DF9A2ED47C73}" destId="{F57A5D90-B447-4F30-B404-A9D8DEB086D1}" srcOrd="0" destOrd="0" presId="urn:microsoft.com/office/officeart/2005/8/layout/hProcess9"/>
    <dgm:cxn modelId="{8F4BE138-DEC6-4A57-B29A-A72E50F04AC6}" type="presParOf" srcId="{F2E69202-0217-40B8-9F3F-DF9A2ED47C73}" destId="{07A0A320-47A0-46A6-B855-A0CF481F7B8B}" srcOrd="1" destOrd="0" presId="urn:microsoft.com/office/officeart/2005/8/layout/hProcess9"/>
    <dgm:cxn modelId="{591DE416-971C-481E-A9F3-FA3CB3203A9F}" type="presParOf" srcId="{07A0A320-47A0-46A6-B855-A0CF481F7B8B}" destId="{BD20C7C0-9B0F-4A8F-A2EA-BA6B89CF8A37}" srcOrd="0" destOrd="0" presId="urn:microsoft.com/office/officeart/2005/8/layout/hProcess9"/>
    <dgm:cxn modelId="{99EF0085-2A26-468F-996E-9A85FCBED461}" type="presParOf" srcId="{07A0A320-47A0-46A6-B855-A0CF481F7B8B}" destId="{2C1206A9-AFF8-49E5-AD7D-EC4BBEF0231B}" srcOrd="1" destOrd="0" presId="urn:microsoft.com/office/officeart/2005/8/layout/hProcess9"/>
    <dgm:cxn modelId="{BD83BC61-F4C4-4441-8665-6C3ADABDEFD9}" type="presParOf" srcId="{07A0A320-47A0-46A6-B855-A0CF481F7B8B}" destId="{ED593CAB-985F-4C8A-859C-C720430D9BAA}" srcOrd="2" destOrd="0" presId="urn:microsoft.com/office/officeart/2005/8/layout/hProcess9"/>
    <dgm:cxn modelId="{0273BF30-C7AA-4A6A-A81F-D55380DAEAE8}" type="presParOf" srcId="{07A0A320-47A0-46A6-B855-A0CF481F7B8B}" destId="{0657B9D2-88A4-44C9-836F-6A19FED070C9}" srcOrd="3" destOrd="0" presId="urn:microsoft.com/office/officeart/2005/8/layout/hProcess9"/>
    <dgm:cxn modelId="{5FE873DA-2E4D-45C6-860D-2EEEC1FB609C}" type="presParOf" srcId="{07A0A320-47A0-46A6-B855-A0CF481F7B8B}" destId="{1294C6FA-E30E-4D0E-AF49-7002F527D9A5}" srcOrd="4" destOrd="0" presId="urn:microsoft.com/office/officeart/2005/8/layout/hProcess9"/>
    <dgm:cxn modelId="{79F8E6C7-D290-4700-A2DC-D67BD26BFD75}" type="presParOf" srcId="{07A0A320-47A0-46A6-B855-A0CF481F7B8B}" destId="{6371169D-4D9D-44B9-9E7B-8B48C6068793}" srcOrd="5" destOrd="0" presId="urn:microsoft.com/office/officeart/2005/8/layout/hProcess9"/>
    <dgm:cxn modelId="{810CF616-CB48-4A90-8009-649D11DE2C0D}" type="presParOf" srcId="{07A0A320-47A0-46A6-B855-A0CF481F7B8B}" destId="{881FFC75-967B-490E-80FD-986FE503CE92}" srcOrd="6" destOrd="0" presId="urn:microsoft.com/office/officeart/2005/8/layout/hProcess9"/>
    <dgm:cxn modelId="{BAA3A58F-2D4D-4B92-BAF3-D6EC6EC08438}" type="presParOf" srcId="{07A0A320-47A0-46A6-B855-A0CF481F7B8B}" destId="{087CE811-BF7F-4D53-86EA-4F38C17A101E}" srcOrd="7" destOrd="0" presId="urn:microsoft.com/office/officeart/2005/8/layout/hProcess9"/>
    <dgm:cxn modelId="{7720CB21-55D8-43ED-B0C0-CED671BA8411}" type="presParOf" srcId="{07A0A320-47A0-46A6-B855-A0CF481F7B8B}" destId="{7A8A843E-EAEE-4C3B-A57F-DFB340A50CC5}"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A5D90-B447-4F30-B404-A9D8DEB086D1}">
      <dsp:nvSpPr>
        <dsp:cNvPr id="0" name=""/>
        <dsp:cNvSpPr/>
      </dsp:nvSpPr>
      <dsp:spPr>
        <a:xfrm>
          <a:off x="672621" y="0"/>
          <a:ext cx="6995160" cy="4533900"/>
        </a:xfrm>
        <a:prstGeom prst="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D20C7C0-9B0F-4A8F-A2EA-BA6B89CF8A37}">
      <dsp:nvSpPr>
        <dsp:cNvPr id="0" name=""/>
        <dsp:cNvSpPr/>
      </dsp:nvSpPr>
      <dsp:spPr>
        <a:xfrm>
          <a:off x="3616" y="1360170"/>
          <a:ext cx="1581224" cy="18135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rPr>
            <a:t>5/09/2014 DATA ACT is law</a:t>
          </a:r>
        </a:p>
      </dsp:txBody>
      <dsp:txXfrm>
        <a:off x="80805" y="1437359"/>
        <a:ext cx="1426846" cy="1659182"/>
      </dsp:txXfrm>
    </dsp:sp>
    <dsp:sp modelId="{ED593CAB-985F-4C8A-859C-C720430D9BAA}">
      <dsp:nvSpPr>
        <dsp:cNvPr id="0" name=""/>
        <dsp:cNvSpPr/>
      </dsp:nvSpPr>
      <dsp:spPr>
        <a:xfrm>
          <a:off x="1663902" y="1360170"/>
          <a:ext cx="1581224" cy="18135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rPr>
            <a:t>5/09/2015 Pilot starts</a:t>
          </a:r>
        </a:p>
      </dsp:txBody>
      <dsp:txXfrm>
        <a:off x="1741091" y="1437359"/>
        <a:ext cx="1426846" cy="1659182"/>
      </dsp:txXfrm>
    </dsp:sp>
    <dsp:sp modelId="{1294C6FA-E30E-4D0E-AF49-7002F527D9A5}">
      <dsp:nvSpPr>
        <dsp:cNvPr id="0" name=""/>
        <dsp:cNvSpPr/>
      </dsp:nvSpPr>
      <dsp:spPr>
        <a:xfrm>
          <a:off x="3324187" y="1360170"/>
          <a:ext cx="1581224" cy="18135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rPr>
            <a:t>5/09/2017 Pilot finishes</a:t>
          </a:r>
        </a:p>
      </dsp:txBody>
      <dsp:txXfrm>
        <a:off x="3401376" y="1437359"/>
        <a:ext cx="1426846" cy="1659182"/>
      </dsp:txXfrm>
    </dsp:sp>
    <dsp:sp modelId="{881FFC75-967B-490E-80FD-986FE503CE92}">
      <dsp:nvSpPr>
        <dsp:cNvPr id="0" name=""/>
        <dsp:cNvSpPr/>
      </dsp:nvSpPr>
      <dsp:spPr>
        <a:xfrm>
          <a:off x="4984473" y="1360170"/>
          <a:ext cx="1581224" cy="18135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rPr>
            <a:t>5/09/2018 OMB reports to Congress</a:t>
          </a:r>
        </a:p>
      </dsp:txBody>
      <dsp:txXfrm>
        <a:off x="5061662" y="1437359"/>
        <a:ext cx="1426846" cy="1659182"/>
      </dsp:txXfrm>
    </dsp:sp>
    <dsp:sp modelId="{7A8A843E-EAEE-4C3B-A57F-DFB340A50CC5}">
      <dsp:nvSpPr>
        <dsp:cNvPr id="0" name=""/>
        <dsp:cNvSpPr/>
      </dsp:nvSpPr>
      <dsp:spPr>
        <a:xfrm>
          <a:off x="6644759" y="1360170"/>
          <a:ext cx="1581224" cy="18135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rPr>
            <a:t>8/09/2018 Pilot becomes law?</a:t>
          </a:r>
        </a:p>
      </dsp:txBody>
      <dsp:txXfrm>
        <a:off x="6721948" y="1437359"/>
        <a:ext cx="1426846" cy="165918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endParaRPr lang="en-US"/>
          </a:p>
        </p:txBody>
      </p:sp>
      <p:sp>
        <p:nvSpPr>
          <p:cNvPr id="9219" name="Rectangle 3"/>
          <p:cNvSpPr>
            <a:spLocks noGrp="1" noChangeArrowheads="1"/>
          </p:cNvSpPr>
          <p:nvPr>
            <p:ph type="dt" sz="quarter"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endParaRPr lang="en-US"/>
          </a:p>
        </p:txBody>
      </p:sp>
      <p:sp>
        <p:nvSpPr>
          <p:cNvPr id="9220" name="Rectangle 4"/>
          <p:cNvSpPr>
            <a:spLocks noGrp="1" noChangeArrowheads="1"/>
          </p:cNvSpPr>
          <p:nvPr>
            <p:ph type="ftr" sz="quarter" idx="2"/>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endParaRPr lang="en-US"/>
          </a:p>
        </p:txBody>
      </p:sp>
      <p:sp>
        <p:nvSpPr>
          <p:cNvPr id="9221" name="Rectangle 5"/>
          <p:cNvSpPr>
            <a:spLocks noGrp="1" noChangeArrowheads="1"/>
          </p:cNvSpPr>
          <p:nvPr>
            <p:ph type="sldNum" sz="quarter" idx="3"/>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fld id="{A5EE4C80-836A-4BE9-A815-EB23B4E46544}" type="slidenum">
              <a:rPr lang="en-US"/>
              <a:pPr/>
              <a:t>‹#›</a:t>
            </a:fld>
            <a:endParaRPr lang="en-US"/>
          </a:p>
        </p:txBody>
      </p:sp>
    </p:spTree>
    <p:extLst>
      <p:ext uri="{BB962C8B-B14F-4D97-AF65-F5344CB8AC3E}">
        <p14:creationId xmlns:p14="http://schemas.microsoft.com/office/powerpoint/2010/main" val="3868056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fld id="{993840BD-1CA2-4DA7-9DF2-DD38BB7929A4}" type="slidenum">
              <a:rPr lang="en-US"/>
              <a:pPr/>
              <a:t>‹#›</a:t>
            </a:fld>
            <a:endParaRPr lang="en-US"/>
          </a:p>
        </p:txBody>
      </p:sp>
    </p:spTree>
    <p:extLst>
      <p:ext uri="{BB962C8B-B14F-4D97-AF65-F5344CB8AC3E}">
        <p14:creationId xmlns:p14="http://schemas.microsoft.com/office/powerpoint/2010/main" val="6938195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9599AC-CD18-4F14-B469-B034D02387DF}" type="slidenum">
              <a:rPr lang="en-US" smtClean="0"/>
              <a:pPr/>
              <a:t>12</a:t>
            </a:fld>
            <a:endParaRPr lang="en-US" dirty="0"/>
          </a:p>
        </p:txBody>
      </p:sp>
    </p:spTree>
    <p:extLst>
      <p:ext uri="{BB962C8B-B14F-4D97-AF65-F5344CB8AC3E}">
        <p14:creationId xmlns:p14="http://schemas.microsoft.com/office/powerpoint/2010/main" val="2953871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xfrm>
            <a:off x="1117600" y="696913"/>
            <a:ext cx="4648200" cy="3486150"/>
          </a:xfrm>
          <a:noFill/>
          <a:ln>
            <a:solidFill>
              <a:srgbClr val="000000"/>
            </a:solidFill>
            <a:miter lim="800000"/>
            <a:headEnd/>
            <a:tailEnd/>
          </a:ln>
        </p:spPr>
      </p:sp>
      <p:sp>
        <p:nvSpPr>
          <p:cNvPr id="26626" name="Notes Placeholder 2"/>
          <p:cNvSpPr>
            <a:spLocks noGrp="1"/>
          </p:cNvSpPr>
          <p:nvPr>
            <p:ph type="body" idx="1"/>
          </p:nvPr>
        </p:nvSpPr>
        <p:spPr>
          <a:noFill/>
        </p:spPr>
        <p:txBody>
          <a:bodyPr/>
          <a:lstStyle/>
          <a:p>
            <a:endParaRPr lang="en-US" smtClean="0"/>
          </a:p>
        </p:txBody>
      </p:sp>
      <p:sp>
        <p:nvSpPr>
          <p:cNvPr id="26627" name="Slide Number Placeholder 3"/>
          <p:cNvSpPr>
            <a:spLocks noGrp="1"/>
          </p:cNvSpPr>
          <p:nvPr>
            <p:ph type="sldNum" sz="quarter" idx="5"/>
          </p:nvPr>
        </p:nvSpPr>
        <p:spPr>
          <a:noFill/>
          <a:ln>
            <a:miter lim="800000"/>
            <a:headEnd/>
            <a:tailEnd/>
          </a:ln>
        </p:spPr>
        <p:txBody>
          <a:bodyPr/>
          <a:lstStyle/>
          <a:p>
            <a:fld id="{70B755F5-FCA2-4DBA-92B0-89FACCF02742}" type="slidenum">
              <a:rPr lang="zh-CN" altLang="en-US" smtClean="0">
                <a:cs typeface="Arial" charset="0"/>
              </a:rPr>
              <a:pPr/>
              <a:t>38</a:t>
            </a:fld>
            <a:endParaRPr lang="en-US" altLang="zh-CN" smtClean="0">
              <a:cs typeface="Arial" charset="0"/>
            </a:endParaRPr>
          </a:p>
        </p:txBody>
      </p:sp>
    </p:spTree>
    <p:extLst>
      <p:ext uri="{BB962C8B-B14F-4D97-AF65-F5344CB8AC3E}">
        <p14:creationId xmlns:p14="http://schemas.microsoft.com/office/powerpoint/2010/main" val="1340948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Replace with </a:t>
            </a:r>
            <a:r>
              <a:rPr lang="en-US" altLang="zh-CN" baseline="0" dirty="0" err="1" smtClean="0"/>
              <a:t>visio</a:t>
            </a:r>
            <a:endParaRPr lang="en-US" altLang="zh-CN" baseline="0" dirty="0" smtClean="0"/>
          </a:p>
          <a:p>
            <a:endParaRPr lang="en-US" altLang="zh-CN" baseline="0" dirty="0" smtClean="0"/>
          </a:p>
          <a:p>
            <a:r>
              <a:rPr lang="en-US" altLang="zh-CN" baseline="0" dirty="0" err="1" smtClean="0"/>
              <a:t>Vioce</a:t>
            </a:r>
            <a:r>
              <a:rPr lang="en-US" altLang="zh-CN" baseline="0" dirty="0" smtClean="0"/>
              <a:t> command: ASR</a:t>
            </a:r>
          </a:p>
          <a:p>
            <a:r>
              <a:rPr lang="en-US" altLang="zh-CN" baseline="0" dirty="0" smtClean="0"/>
              <a:t>Voice query: ASR&amp;QA</a:t>
            </a:r>
          </a:p>
          <a:p>
            <a:r>
              <a:rPr lang="en-US" sz="1200" kern="1200" dirty="0" smtClean="0">
                <a:solidFill>
                  <a:schemeClr val="tx1"/>
                </a:solidFill>
                <a:effectLst/>
                <a:latin typeface="+mn-lt"/>
                <a:ea typeface="+mn-ea"/>
                <a:cs typeface="+mn-cs"/>
              </a:rPr>
              <a:t>Industry and company must be selected in the beginning of the usage for two main reasons: access control and recommender support. First, in an audit engagement case, the engagement team members should only be authorized to access to information sources that relevant to the case, while data about other clients stored in the knowledge based should not be accessible by these auditors. The selection of industry and client name is the control for information access. Second, since data sources in the knowledge base are supposed to be categorized and tagged, the recommender system and question answering system will process faster in preparing answers under selected industry and client. By choosing the position of the user, such as partner, manager, junior auditor, tax expert, IT expert etc., the cognitive assistant will be able to learn and memorize queries and actions performed by auditors with different experiences and expertise through interactions, then provide relevant and customized recommendations to following users that have are in similar positions. For example, if the audit manager is new to the team, when interacting with the tool, he will receive recommended discussion topics that raised by other senior auditors when they assess risk for this client or similar clients in this industry in prior audit. </a:t>
            </a:r>
          </a:p>
          <a:p>
            <a:r>
              <a:rPr lang="en-US" sz="1200" kern="1200" dirty="0" smtClean="0">
                <a:solidFill>
                  <a:schemeClr val="tx1"/>
                </a:solidFill>
                <a:effectLst/>
                <a:latin typeface="+mn-lt"/>
                <a:ea typeface="+mn-ea"/>
                <a:cs typeface="+mn-cs"/>
              </a:rPr>
              <a:t>Auditors can give commands or ask questions to the proposed system by either (1) voice (by clicking the speaker icon in the interface) or (2) typing. Once a question is asked, the cognitive assistant will generate an answer or open an application based on the command. </a:t>
            </a:r>
          </a:p>
          <a:p>
            <a:endParaRPr lang="en-US" altLang="zh-CN" baseline="0" dirty="0" smtClean="0"/>
          </a:p>
          <a:p>
            <a:endParaRPr lang="en-US" altLang="zh-CN" baseline="0" dirty="0" smtClean="0"/>
          </a:p>
          <a:p>
            <a:r>
              <a:rPr lang="en-US" altLang="zh-CN" sz="1200" kern="1200" dirty="0" smtClean="0">
                <a:solidFill>
                  <a:schemeClr val="tx1"/>
                </a:solidFill>
                <a:effectLst/>
                <a:latin typeface="+mn-lt"/>
                <a:ea typeface="+mn-ea"/>
                <a:cs typeface="+mn-cs"/>
              </a:rPr>
              <a:t>Similar to humans, cognitive systems have a way of gathering, memorizing and recalling information, which is the equivalent of human memories. Cognitive systems also have a basic ability to communicate and act.</a:t>
            </a:r>
          </a:p>
          <a:p>
            <a:endParaRPr lang="en-US" altLang="zh-CN"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5.1.3 Architecture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middle layer is the proposed architecture (process) of the audit cognitive assistant. Auditor interact with the tool by talking to it or typing in the question that they want to ask. Auditor’s voice is processed by the Automatic Speech Recognition (ASR), which translates his speech question into its text equivalent through analytical models. The translated text then goes to Query Classifier which decides if the command is an action or a question. If it is an question, then command goes to the QA system. QA system will extract information from the question, search its </a:t>
            </a:r>
            <a:r>
              <a:rPr lang="en-US" sz="1200" kern="1200" dirty="0" err="1" smtClean="0">
                <a:solidFill>
                  <a:schemeClr val="tx1"/>
                </a:solidFill>
                <a:effectLst/>
                <a:latin typeface="+mn-lt"/>
                <a:ea typeface="+mn-ea"/>
                <a:cs typeface="+mn-cs"/>
              </a:rPr>
              <a:t>databse</a:t>
            </a:r>
            <a:r>
              <a:rPr lang="en-US" sz="1200" kern="1200" dirty="0" smtClean="0">
                <a:solidFill>
                  <a:schemeClr val="tx1"/>
                </a:solidFill>
                <a:effectLst/>
                <a:latin typeface="+mn-lt"/>
                <a:ea typeface="+mn-ea"/>
                <a:cs typeface="+mn-cs"/>
              </a:rPr>
              <a:t>, and choose or generate best answer to </a:t>
            </a:r>
            <a:r>
              <a:rPr lang="en-US" sz="1200" kern="1200" dirty="0" err="1" smtClean="0">
                <a:solidFill>
                  <a:schemeClr val="tx1"/>
                </a:solidFill>
                <a:effectLst/>
                <a:latin typeface="+mn-lt"/>
                <a:ea typeface="+mn-ea"/>
                <a:cs typeface="+mn-cs"/>
              </a:rPr>
              <a:t>returen</a:t>
            </a:r>
            <a:r>
              <a:rPr lang="en-US" sz="1200" kern="1200" dirty="0" smtClean="0">
                <a:solidFill>
                  <a:schemeClr val="tx1"/>
                </a:solidFill>
                <a:effectLst/>
                <a:latin typeface="+mn-lt"/>
                <a:ea typeface="+mn-ea"/>
                <a:cs typeface="+mn-cs"/>
              </a:rPr>
              <a:t> to the auditor. If it is an </a:t>
            </a:r>
            <a:r>
              <a:rPr lang="en-US" sz="1200" kern="1200" dirty="0" err="1" smtClean="0">
                <a:solidFill>
                  <a:schemeClr val="tx1"/>
                </a:solidFill>
                <a:effectLst/>
                <a:latin typeface="+mn-lt"/>
                <a:ea typeface="+mn-ea"/>
                <a:cs typeface="+mn-cs"/>
              </a:rPr>
              <a:t>anction</a:t>
            </a:r>
            <a:r>
              <a:rPr lang="en-US" sz="1200" kern="1200" dirty="0" smtClean="0">
                <a:solidFill>
                  <a:schemeClr val="tx1"/>
                </a:solidFill>
                <a:effectLst/>
                <a:latin typeface="+mn-lt"/>
                <a:ea typeface="+mn-ea"/>
                <a:cs typeface="+mn-cs"/>
              </a:rPr>
              <a:t>, then the command is send back to the system to execute the required application.</a:t>
            </a:r>
          </a:p>
          <a:p>
            <a:r>
              <a:rPr lang="en-US" sz="1200" b="1" kern="1200" dirty="0" smtClean="0">
                <a:solidFill>
                  <a:schemeClr val="tx1"/>
                </a:solidFill>
                <a:effectLst/>
                <a:latin typeface="+mn-lt"/>
                <a:ea typeface="+mn-ea"/>
                <a:cs typeface="+mn-cs"/>
              </a:rPr>
              <a:t>4.1.4 Backstage Supporter </a:t>
            </a:r>
          </a:p>
          <a:p>
            <a:r>
              <a:rPr lang="en-US" sz="1200" b="1" i="1" kern="1200" dirty="0" smtClean="0">
                <a:solidFill>
                  <a:schemeClr val="tx1"/>
                </a:solidFill>
                <a:effectLst/>
                <a:latin typeface="+mn-lt"/>
                <a:ea typeface="+mn-ea"/>
                <a:cs typeface="+mn-cs"/>
              </a:rPr>
              <a:t>Applications</a:t>
            </a:r>
          </a:p>
          <a:p>
            <a:r>
              <a:rPr lang="en-US" sz="1200" kern="1200" dirty="0" smtClean="0">
                <a:solidFill>
                  <a:schemeClr val="tx1"/>
                </a:solidFill>
                <a:effectLst/>
                <a:latin typeface="+mn-lt"/>
                <a:ea typeface="+mn-ea"/>
                <a:cs typeface="+mn-cs"/>
              </a:rPr>
              <a:t>Applications means the third-party apps that are linked with the proposed audit cognitive assistant for direct execution. For IPAs such as Apple Siri, users can use it to create query like “open </a:t>
            </a:r>
            <a:r>
              <a:rPr lang="en-US" sz="1200" kern="1200" dirty="0" err="1" smtClean="0">
                <a:solidFill>
                  <a:schemeClr val="tx1"/>
                </a:solidFill>
                <a:effectLst/>
                <a:latin typeface="+mn-lt"/>
                <a:ea typeface="+mn-ea"/>
                <a:cs typeface="+mn-cs"/>
              </a:rPr>
              <a:t>imessage</a:t>
            </a:r>
            <a:r>
              <a:rPr lang="en-US" sz="1200" kern="1200" dirty="0" smtClean="0">
                <a:solidFill>
                  <a:schemeClr val="tx1"/>
                </a:solidFill>
                <a:effectLst/>
                <a:latin typeface="+mn-lt"/>
                <a:ea typeface="+mn-ea"/>
                <a:cs typeface="+mn-cs"/>
              </a:rPr>
              <a:t>” or “call ***”, and the related app will be opened. Audit brainstorming meetings are non-stop conversations among a group of people in a short time, and auditors need to refer to various documents to discuss client and make </a:t>
            </a:r>
            <a:r>
              <a:rPr lang="en-US" sz="1200" kern="1200" dirty="0" err="1" smtClean="0">
                <a:solidFill>
                  <a:schemeClr val="tx1"/>
                </a:solidFill>
                <a:effectLst/>
                <a:latin typeface="+mn-lt"/>
                <a:ea typeface="+mn-ea"/>
                <a:cs typeface="+mn-cs"/>
              </a:rPr>
              <a:t>juegements</a:t>
            </a:r>
            <a:r>
              <a:rPr lang="en-US" sz="1200" kern="1200" dirty="0" smtClean="0">
                <a:solidFill>
                  <a:schemeClr val="tx1"/>
                </a:solidFill>
                <a:effectLst/>
                <a:latin typeface="+mn-lt"/>
                <a:ea typeface="+mn-ea"/>
                <a:cs typeface="+mn-cs"/>
              </a:rPr>
              <a:t>, therefore this function in the cognitive assistant become an “information and task manager” that help improve the work efficiency of auditors during the process and make them focus more on important tasks such as risk discussions. For example , web search allow information that cannot be found in the current knowledge base to be found through existing online search engines. Auditors may be interested to know new information such as economic factors and latest events about a client during the risk assessment, and the best way to access to those information is through general or financial specific online search engines. The System Administrator should track the web searches through this system and organize and incorporate commonly searched terms into the knowledge base.</a:t>
            </a:r>
          </a:p>
          <a:p>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Knowledge base</a:t>
            </a:r>
          </a:p>
          <a:p>
            <a:r>
              <a:rPr lang="en-US" sz="1200" kern="1200" dirty="0" smtClean="0">
                <a:solidFill>
                  <a:schemeClr val="tx1"/>
                </a:solidFill>
                <a:effectLst/>
                <a:latin typeface="+mn-lt"/>
                <a:ea typeface="+mn-ea"/>
                <a:cs typeface="+mn-cs"/>
              </a:rPr>
              <a:t>The last portion is the knowledge base. Three main information sources - domain knowledge, unstructured data and knowledge about users provide information to support the intelligent decision support functions in the system. The knowledge base stores all relevant data sources that could be used by the engagement team for the risk assessment. Organized knowledge storage free the audit partner and manager from memorizing huge amount of information. It provides efficient information retrieval during brainstorming for question answering and recommendation system. </a:t>
            </a:r>
          </a:p>
          <a:p>
            <a:r>
              <a:rPr lang="en-US" sz="1200" kern="1200" dirty="0" smtClean="0">
                <a:solidFill>
                  <a:schemeClr val="tx1"/>
                </a:solidFill>
                <a:effectLst/>
                <a:latin typeface="+mn-lt"/>
                <a:ea typeface="+mn-ea"/>
                <a:cs typeface="+mn-cs"/>
              </a:rPr>
              <a:t>Text resources are unstructured data sources stored in the knowledge base. Phrases, sentences and paragraphs in all text resources will be tagged based upon pre-determined question category and answer type to enable the information in those texts can be extracted by algorithms during user query. Data sources include financial statements, accounting policies, analytical procedures, litigation, claims, recent news information, audits </a:t>
            </a:r>
            <a:r>
              <a:rPr lang="en-US" sz="1200" kern="1200" dirty="0" err="1" smtClean="0">
                <a:solidFill>
                  <a:schemeClr val="tx1"/>
                </a:solidFill>
                <a:effectLst/>
                <a:latin typeface="+mn-lt"/>
                <a:ea typeface="+mn-ea"/>
                <a:cs typeface="+mn-cs"/>
              </a:rPr>
              <a:t>workpapers</a:t>
            </a:r>
            <a:r>
              <a:rPr lang="en-US" sz="1200" kern="1200" dirty="0" smtClean="0">
                <a:solidFill>
                  <a:schemeClr val="tx1"/>
                </a:solidFill>
                <a:effectLst/>
                <a:latin typeface="+mn-lt"/>
                <a:ea typeface="+mn-ea"/>
                <a:cs typeface="+mn-cs"/>
              </a:rPr>
              <a:t>, prior year audit deficiencies and adjustments, etc. </a:t>
            </a:r>
          </a:p>
          <a:p>
            <a:r>
              <a:rPr lang="en-US" sz="1200" kern="1200" dirty="0" smtClean="0">
                <a:solidFill>
                  <a:schemeClr val="tx1"/>
                </a:solidFill>
                <a:effectLst/>
                <a:latin typeface="+mn-lt"/>
                <a:ea typeface="+mn-ea"/>
                <a:cs typeface="+mn-cs"/>
              </a:rPr>
              <a:t>Domain knowledge means collected experience and expertise from auditors. Some of these knowledges are important facts about client financial situation that could be collected and prepared before discussion. Some knowledge is judgements or experience that were extracted from prior audit documents, which provide important insight for current new cases. These domain knowledges can be prepared and stored in the cognitive assistant as paired questions and answers for queries, and they should be stored as structured data a relational database. </a:t>
            </a:r>
          </a:p>
          <a:p>
            <a:r>
              <a:rPr lang="en-US" sz="1200" kern="1200" dirty="0" smtClean="0">
                <a:solidFill>
                  <a:schemeClr val="tx1"/>
                </a:solidFill>
                <a:effectLst/>
                <a:latin typeface="+mn-lt"/>
                <a:ea typeface="+mn-ea"/>
                <a:cs typeface="+mn-cs"/>
              </a:rPr>
              <a:t>The third type of knowledge is new knowledge gained through user interactions with the IPA. Based on user’s queries and behaviors, related knowledge is collected for future recommendation in similar situations. </a:t>
            </a:r>
          </a:p>
          <a:p>
            <a:r>
              <a:rPr lang="en-US" sz="1200" kern="1200" dirty="0" smtClean="0">
                <a:solidFill>
                  <a:schemeClr val="tx1"/>
                </a:solidFill>
                <a:effectLst/>
                <a:latin typeface="+mn-lt"/>
                <a:ea typeface="+mn-ea"/>
                <a:cs typeface="+mn-cs"/>
              </a:rPr>
              <a:t>In the big data era, the combination of various data sources with integrated analysis can provide powerful support for auditors and managers. This allows them to be better aware of industry environment and related changes, understand company’s performance, and identify areas of risk on which to focus. </a:t>
            </a:r>
          </a:p>
          <a:p>
            <a:endParaRPr lang="en-US"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F55CC27A-48F1-458D-93B9-A9CE621614F7}" type="slidenum">
              <a:rPr lang="en-US" smtClean="0"/>
              <a:t>39</a:t>
            </a:fld>
            <a:endParaRPr lang="en-US"/>
          </a:p>
        </p:txBody>
      </p:sp>
    </p:spTree>
    <p:extLst>
      <p:ext uri="{BB962C8B-B14F-4D97-AF65-F5344CB8AC3E}">
        <p14:creationId xmlns:p14="http://schemas.microsoft.com/office/powerpoint/2010/main" val="3110782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kern="1200" dirty="0">
                <a:solidFill>
                  <a:schemeClr val="tx1"/>
                </a:solidFill>
                <a:effectLst/>
                <a:latin typeface="+mn-lt"/>
                <a:ea typeface="+mn-ea"/>
                <a:cs typeface="+mn-cs"/>
              </a:rPr>
              <a:t>Volcker Alliance’s: The survey </a:t>
            </a:r>
            <a:r>
              <a:rPr lang="en-US" sz="1200" b="1" u="none" kern="1200" dirty="0">
                <a:solidFill>
                  <a:schemeClr val="tx1"/>
                </a:solidFill>
                <a:effectLst/>
                <a:latin typeface="+mn-lt"/>
                <a:ea typeface="+mn-ea"/>
                <a:cs typeface="+mn-cs"/>
              </a:rPr>
              <a:t>produces</a:t>
            </a:r>
            <a:r>
              <a:rPr lang="en-US" sz="1200" b="0" u="none" kern="1200" dirty="0">
                <a:solidFill>
                  <a:schemeClr val="tx1"/>
                </a:solidFill>
                <a:effectLst/>
                <a:latin typeface="+mn-lt"/>
                <a:ea typeface="+mn-ea"/>
                <a:cs typeface="+mn-cs"/>
              </a:rPr>
              <a:t> extensive information about how the different U.S. state scores on an annual basis on budgeting using five measures or variables.</a:t>
            </a:r>
          </a:p>
          <a:p>
            <a:r>
              <a:rPr lang="en-US" dirty="0"/>
              <a:t>- Volcker Alliance: is a non-profit organization in which they study government performances in general. And improve the efficiency and accountability of governmental organizations.</a:t>
            </a:r>
          </a:p>
        </p:txBody>
      </p:sp>
      <p:sp>
        <p:nvSpPr>
          <p:cNvPr id="4" name="Slide Number Placeholder 3"/>
          <p:cNvSpPr>
            <a:spLocks noGrp="1"/>
          </p:cNvSpPr>
          <p:nvPr>
            <p:ph type="sldNum" sz="quarter" idx="10"/>
          </p:nvPr>
        </p:nvSpPr>
        <p:spPr/>
        <p:txBody>
          <a:bodyPr/>
          <a:lstStyle/>
          <a:p>
            <a:fld id="{404BC559-7D8B-4F83-A474-0078FB5D3406}" type="slidenum">
              <a:rPr lang="en-US" smtClean="0"/>
              <a:t>41</a:t>
            </a:fld>
            <a:endParaRPr lang="en-US"/>
          </a:p>
        </p:txBody>
      </p:sp>
    </p:spTree>
    <p:extLst>
      <p:ext uri="{BB962C8B-B14F-4D97-AF65-F5344CB8AC3E}">
        <p14:creationId xmlns:p14="http://schemas.microsoft.com/office/powerpoint/2010/main" val="621684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Correlation Analysis.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First, we show how applying variables correlation coefficient among the five variables could draw some patterns between two variables.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correlation coefficient analysis measure the strength of association or relationship between two variables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is a moderate positive correlation (relationship) between the variables legacy costs and Budget Maneuvers (~ 0.512).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which indicates that the scores in these two categories are interrelated with each 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a:t>
            </a:r>
            <a:r>
              <a:rPr lang="en-US" sz="1200" dirty="0">
                <a:solidFill>
                  <a:schemeClr val="accent1">
                    <a:lumMod val="50000"/>
                  </a:schemeClr>
                </a:solidFill>
              </a:rPr>
              <a:t>Also, can assist in selecting appropriate variables to build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b="1" i="0" kern="1200" dirty="0">
                <a:solidFill>
                  <a:schemeClr val="tx1"/>
                </a:solidFill>
                <a:effectLst/>
                <a:latin typeface="+mn-lt"/>
                <a:ea typeface="+mn-ea"/>
                <a:cs typeface="+mn-cs"/>
              </a:rPr>
              <a:t>Scatterplot matrix</a:t>
            </a:r>
          </a:p>
          <a:p>
            <a:r>
              <a:rPr lang="en-US" sz="1200" b="0" i="0" kern="1200" dirty="0">
                <a:solidFill>
                  <a:schemeClr val="tx1"/>
                </a:solidFill>
                <a:effectLst/>
                <a:latin typeface="+mn-lt"/>
                <a:ea typeface="+mn-ea"/>
                <a:cs typeface="+mn-cs"/>
              </a:rPr>
              <a:t>Scatterplot matrices are an extension of scatterplots in which each variable is plotted against each other variable in a gridded arrangement.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587C880B-3298-416A-9FB5-AE30AAAF2010}" type="slidenum">
              <a:rPr lang="en-US" smtClean="0"/>
              <a:t>42</a:t>
            </a:fld>
            <a:endParaRPr lang="en-US"/>
          </a:p>
        </p:txBody>
      </p:sp>
    </p:spTree>
    <p:extLst>
      <p:ext uri="{BB962C8B-B14F-4D97-AF65-F5344CB8AC3E}">
        <p14:creationId xmlns:p14="http://schemas.microsoft.com/office/powerpoint/2010/main" val="3547451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a:solidFill>
                  <a:schemeClr val="tx1"/>
                </a:solidFill>
                <a:effectLst/>
                <a:latin typeface="+mn-lt"/>
                <a:ea typeface="+mn-ea"/>
                <a:cs typeface="+mn-cs"/>
              </a:rPr>
              <a:t>These two “new” (or rotated) axis describe the variation in the data called PCs. </a:t>
            </a:r>
          </a:p>
          <a:p>
            <a:pPr marL="628650" lvl="1" indent="-171450">
              <a:buFontTx/>
              <a:buChar char="-"/>
            </a:pPr>
            <a:r>
              <a:rPr lang="en-US" sz="1200" kern="1200" dirty="0">
                <a:solidFill>
                  <a:schemeClr val="tx1"/>
                </a:solidFill>
                <a:effectLst/>
                <a:latin typeface="+mn-lt"/>
                <a:ea typeface="+mn-ea"/>
                <a:cs typeface="+mn-cs"/>
              </a:rPr>
              <a:t>PC1 is the direction of the most variation in the data.</a:t>
            </a:r>
          </a:p>
          <a:p>
            <a:pPr marL="628650" lvl="1" indent="-171450">
              <a:buFontTx/>
              <a:buChar char="-"/>
            </a:pPr>
            <a:r>
              <a:rPr lang="en-US" sz="1200" kern="1200" dirty="0">
                <a:solidFill>
                  <a:schemeClr val="tx1"/>
                </a:solidFill>
                <a:effectLst/>
                <a:latin typeface="+mn-lt"/>
                <a:ea typeface="+mn-ea"/>
                <a:cs typeface="+mn-cs"/>
              </a:rPr>
              <a:t>PC2 is the direction of the second most variation.</a:t>
            </a:r>
          </a:p>
          <a:p>
            <a:pPr marL="171450" indent="-171450">
              <a:buFontTx/>
              <a:buChar char="-"/>
            </a:pPr>
            <a:r>
              <a:rPr lang="en-US" sz="1200" kern="1200" dirty="0">
                <a:solidFill>
                  <a:schemeClr val="tx1"/>
                </a:solidFill>
                <a:effectLst/>
                <a:latin typeface="+mn-lt"/>
                <a:ea typeface="+mn-ea"/>
                <a:cs typeface="+mn-cs"/>
              </a:rPr>
              <a:t>-------------------</a:t>
            </a:r>
          </a:p>
          <a:p>
            <a:pPr marL="171450" indent="-171450">
              <a:buFontTx/>
              <a:buChar char="-"/>
            </a:pPr>
            <a:r>
              <a:rPr lang="en-US" sz="1200" kern="1200" dirty="0">
                <a:solidFill>
                  <a:schemeClr val="tx1"/>
                </a:solidFill>
                <a:effectLst/>
                <a:latin typeface="+mn-lt"/>
                <a:ea typeface="+mn-ea"/>
                <a:cs typeface="+mn-cs"/>
              </a:rPr>
              <a:t>using a 2-dimensional representation, 58.42% of the point variability can be attributed to the scores using the first two principal components.</a:t>
            </a:r>
          </a:p>
          <a:p>
            <a:pPr marL="171450" indent="-171450">
              <a:buFontTx/>
              <a:buChar char="-"/>
            </a:pPr>
            <a:r>
              <a:rPr lang="en-US" sz="1200" kern="1200" dirty="0">
                <a:solidFill>
                  <a:schemeClr val="tx1"/>
                </a:solidFill>
                <a:effectLst/>
                <a:latin typeface="+mn-lt"/>
                <a:ea typeface="+mn-ea"/>
                <a:cs typeface="+mn-cs"/>
              </a:rPr>
              <a:t>PCA is a dimensionality reduction methodology….</a:t>
            </a:r>
          </a:p>
          <a:p>
            <a:pPr marL="171450" indent="-171450">
              <a:buFontTx/>
              <a:buChar char="-"/>
            </a:pPr>
            <a:r>
              <a:rPr lang="en-US" sz="1200" kern="1200" dirty="0">
                <a:solidFill>
                  <a:schemeClr val="tx1"/>
                </a:solidFill>
                <a:effectLst/>
                <a:latin typeface="+mn-lt"/>
                <a:ea typeface="+mn-ea"/>
                <a:cs typeface="+mn-cs"/>
              </a:rPr>
              <a:t>In future research, I should do other technique to represent my clusters such as heatmap, </a:t>
            </a:r>
          </a:p>
          <a:p>
            <a:pPr marL="171450" indent="-171450">
              <a:buFontTx/>
              <a:buChar char="-"/>
            </a:pPr>
            <a:r>
              <a:rPr lang="en-US" sz="1200" u="sng" kern="1200" dirty="0">
                <a:solidFill>
                  <a:schemeClr val="tx1"/>
                </a:solidFill>
                <a:effectLst/>
                <a:latin typeface="+mn-lt"/>
                <a:ea typeface="+mn-ea"/>
                <a:cs typeface="+mn-cs"/>
              </a:rPr>
              <a:t>The clusters 2 and 7 are more different from each other than the clusters 3 and 5 for example because they lie in the comp 1 plane which has more variance than comp2.</a:t>
            </a:r>
            <a:endParaRPr lang="en-US" u="sng" dirty="0"/>
          </a:p>
        </p:txBody>
      </p:sp>
      <p:sp>
        <p:nvSpPr>
          <p:cNvPr id="4" name="Slide Number Placeholder 3"/>
          <p:cNvSpPr>
            <a:spLocks noGrp="1"/>
          </p:cNvSpPr>
          <p:nvPr>
            <p:ph type="sldNum" sz="quarter" idx="10"/>
          </p:nvPr>
        </p:nvSpPr>
        <p:spPr/>
        <p:txBody>
          <a:bodyPr/>
          <a:lstStyle/>
          <a:p>
            <a:fld id="{404BC559-7D8B-4F83-A474-0078FB5D3406}" type="slidenum">
              <a:rPr lang="en-US" smtClean="0"/>
              <a:t>43</a:t>
            </a:fld>
            <a:endParaRPr lang="en-US"/>
          </a:p>
        </p:txBody>
      </p:sp>
    </p:spTree>
    <p:extLst>
      <p:ext uri="{BB962C8B-B14F-4D97-AF65-F5344CB8AC3E}">
        <p14:creationId xmlns:p14="http://schemas.microsoft.com/office/powerpoint/2010/main" val="1338312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4BC559-7D8B-4F83-A474-0078FB5D3406}" type="slidenum">
              <a:rPr lang="en-US" smtClean="0"/>
              <a:t>44</a:t>
            </a:fld>
            <a:endParaRPr lang="en-US"/>
          </a:p>
        </p:txBody>
      </p:sp>
    </p:spTree>
    <p:extLst>
      <p:ext uri="{BB962C8B-B14F-4D97-AF65-F5344CB8AC3E}">
        <p14:creationId xmlns:p14="http://schemas.microsoft.com/office/powerpoint/2010/main" val="3631649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dendrogram or a TREE diagram.</a:t>
            </a:r>
          </a:p>
        </p:txBody>
      </p:sp>
      <p:sp>
        <p:nvSpPr>
          <p:cNvPr id="4" name="Slide Number Placeholder 3"/>
          <p:cNvSpPr>
            <a:spLocks noGrp="1"/>
          </p:cNvSpPr>
          <p:nvPr>
            <p:ph type="sldNum" sz="quarter" idx="10"/>
          </p:nvPr>
        </p:nvSpPr>
        <p:spPr/>
        <p:txBody>
          <a:bodyPr/>
          <a:lstStyle/>
          <a:p>
            <a:fld id="{404BC559-7D8B-4F83-A474-0078FB5D3406}" type="slidenum">
              <a:rPr lang="en-US" smtClean="0"/>
              <a:t>45</a:t>
            </a:fld>
            <a:endParaRPr lang="en-US"/>
          </a:p>
        </p:txBody>
      </p:sp>
    </p:spTree>
    <p:extLst>
      <p:ext uri="{BB962C8B-B14F-4D97-AF65-F5344CB8AC3E}">
        <p14:creationId xmlns:p14="http://schemas.microsoft.com/office/powerpoint/2010/main" val="103811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840BD-1CA2-4DA7-9DF2-DD38BB7929A4}" type="slidenum">
              <a:rPr lang="en-US" smtClean="0"/>
              <a:pPr/>
              <a:t>51</a:t>
            </a:fld>
            <a:endParaRPr lang="en-US"/>
          </a:p>
        </p:txBody>
      </p:sp>
    </p:spTree>
    <p:extLst>
      <p:ext uri="{BB962C8B-B14F-4D97-AF65-F5344CB8AC3E}">
        <p14:creationId xmlns:p14="http://schemas.microsoft.com/office/powerpoint/2010/main" val="1796908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EBBA41-5F2F-4D87-929A-234F2A02553D}" type="slidenum">
              <a:rPr lang="en-US" smtClean="0"/>
              <a:t>53</a:t>
            </a:fld>
            <a:endParaRPr lang="en-US"/>
          </a:p>
        </p:txBody>
      </p:sp>
    </p:spTree>
    <p:extLst>
      <p:ext uri="{BB962C8B-B14F-4D97-AF65-F5344CB8AC3E}">
        <p14:creationId xmlns:p14="http://schemas.microsoft.com/office/powerpoint/2010/main" val="3076205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recent </a:t>
            </a:r>
            <a:r>
              <a:rPr lang="en-US" dirty="0" err="1"/>
              <a:t>AlchemyAPI</a:t>
            </a:r>
            <a:r>
              <a:rPr lang="en-US" dirty="0"/>
              <a:t> webinar, Aaron Chavez, IBM</a:t>
            </a:r>
            <a:r>
              <a:rPr lang="en-US" baseline="0" dirty="0"/>
              <a:t> </a:t>
            </a:r>
            <a:r>
              <a:rPr lang="en-US" dirty="0"/>
              <a:t>Watson (formerly chief scientist at </a:t>
            </a:r>
            <a:r>
              <a:rPr lang="en-US" dirty="0" err="1"/>
              <a:t>AlchemyAPI</a:t>
            </a:r>
            <a:r>
              <a:rPr lang="en-US" dirty="0"/>
              <a:t>),</a:t>
            </a:r>
            <a:r>
              <a:rPr lang="en-US" baseline="0" dirty="0"/>
              <a:t> </a:t>
            </a:r>
            <a:r>
              <a:rPr lang="en-US" dirty="0"/>
              <a:t>explains the idea of deep learning saying that … (source: Deep learning in the real world-Practical applications for today’s data-driven business, IBM)</a:t>
            </a:r>
          </a:p>
          <a:p>
            <a:endParaRPr lang="en-US" dirty="0"/>
          </a:p>
          <a:p>
            <a:r>
              <a:rPr lang="en-US" dirty="0"/>
              <a:t>Deep learning mimics</a:t>
            </a:r>
            <a:r>
              <a:rPr lang="en-US" baseline="0" dirty="0"/>
              <a:t> the way that the human brain thinks.</a:t>
            </a:r>
            <a:endParaRPr lang="en-US" dirty="0"/>
          </a:p>
        </p:txBody>
      </p:sp>
      <p:sp>
        <p:nvSpPr>
          <p:cNvPr id="4" name="Slide Number Placeholder 3"/>
          <p:cNvSpPr>
            <a:spLocks noGrp="1"/>
          </p:cNvSpPr>
          <p:nvPr>
            <p:ph type="sldNum" sz="quarter" idx="10"/>
          </p:nvPr>
        </p:nvSpPr>
        <p:spPr/>
        <p:txBody>
          <a:bodyPr/>
          <a:lstStyle/>
          <a:p>
            <a:fld id="{9BEBBA41-5F2F-4D87-929A-234F2A02553D}" type="slidenum">
              <a:rPr lang="en-US" smtClean="0"/>
              <a:t>54</a:t>
            </a:fld>
            <a:endParaRPr lang="en-US"/>
          </a:p>
        </p:txBody>
      </p:sp>
    </p:spTree>
    <p:extLst>
      <p:ext uri="{BB962C8B-B14F-4D97-AF65-F5344CB8AC3E}">
        <p14:creationId xmlns:p14="http://schemas.microsoft.com/office/powerpoint/2010/main" val="193740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9599AC-CD18-4F14-B469-B034D02387DF}" type="slidenum">
              <a:rPr lang="en-US" smtClean="0"/>
              <a:pPr/>
              <a:t>13</a:t>
            </a:fld>
            <a:endParaRPr lang="en-US" dirty="0"/>
          </a:p>
        </p:txBody>
      </p:sp>
    </p:spTree>
    <p:extLst>
      <p:ext uri="{BB962C8B-B14F-4D97-AF65-F5344CB8AC3E}">
        <p14:creationId xmlns:p14="http://schemas.microsoft.com/office/powerpoint/2010/main" val="3057527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D15BA2-41A1-46AC-9669-D6D86619A2C7}" type="slidenum">
              <a:rPr lang="en-US" smtClean="0"/>
              <a:t>55</a:t>
            </a:fld>
            <a:endParaRPr lang="en-US"/>
          </a:p>
        </p:txBody>
      </p:sp>
    </p:spTree>
    <p:extLst>
      <p:ext uri="{BB962C8B-B14F-4D97-AF65-F5344CB8AC3E}">
        <p14:creationId xmlns:p14="http://schemas.microsoft.com/office/powerpoint/2010/main" val="497937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weight-learning algorithms for NNs are dumb</a:t>
            </a:r>
          </a:p>
          <a:p>
            <a:endParaRPr lang="en-US" dirty="0"/>
          </a:p>
          <a:p>
            <a:r>
              <a:rPr lang="en-US" dirty="0"/>
              <a:t>they work by making thousands and thousands of tiny adjustments, each making the network do better at the most recent pattern, but perhaps a little worse on many others</a:t>
            </a:r>
          </a:p>
          <a:p>
            <a:endParaRPr lang="en-US" dirty="0"/>
          </a:p>
          <a:p>
            <a:r>
              <a:rPr lang="en-US" dirty="0"/>
              <a:t>but, by dumb luck, eventually this tends to be good enough to</a:t>
            </a:r>
            <a:r>
              <a:rPr lang="en-US" baseline="0" dirty="0"/>
              <a:t> </a:t>
            </a:r>
            <a:r>
              <a:rPr lang="en-US" dirty="0"/>
              <a:t>learn effective classifiers for many real applications</a:t>
            </a:r>
          </a:p>
          <a:p>
            <a:endParaRPr lang="en-US" dirty="0"/>
          </a:p>
        </p:txBody>
      </p:sp>
      <p:sp>
        <p:nvSpPr>
          <p:cNvPr id="4" name="Slide Number Placeholder 3"/>
          <p:cNvSpPr>
            <a:spLocks noGrp="1"/>
          </p:cNvSpPr>
          <p:nvPr>
            <p:ph type="sldNum" sz="quarter" idx="10"/>
          </p:nvPr>
        </p:nvSpPr>
        <p:spPr/>
        <p:txBody>
          <a:bodyPr/>
          <a:lstStyle/>
          <a:p>
            <a:fld id="{9BEBBA41-5F2F-4D87-929A-234F2A02553D}" type="slidenum">
              <a:rPr lang="en-US" smtClean="0"/>
              <a:t>56</a:t>
            </a:fld>
            <a:endParaRPr lang="en-US"/>
          </a:p>
        </p:txBody>
      </p:sp>
    </p:spTree>
    <p:extLst>
      <p:ext uri="{BB962C8B-B14F-4D97-AF65-F5344CB8AC3E}">
        <p14:creationId xmlns:p14="http://schemas.microsoft.com/office/powerpoint/2010/main" val="1058311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Deep learning is powerful in processing big data especially the semi-structured or unstructured data. </a:t>
            </a:r>
            <a:r>
              <a:rPr lang="en-US" sz="1200" u="sng" kern="1200" dirty="0">
                <a:solidFill>
                  <a:schemeClr val="tx1"/>
                </a:solidFill>
                <a:effectLst/>
                <a:latin typeface="+mn-lt"/>
                <a:ea typeface="+mn-ea"/>
                <a:cs typeface="+mn-cs"/>
              </a:rPr>
              <a:t>Fed with a large amount of training data, a deep learning system learns what computer scientists call a “hierarchical representation” on its own without human intervene (that is to say, human does not need to manually label attributes of data). The depth of the architecture of the neural networks allows it to extract features from unstructured data like image, audio, video and text</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I stated, a deep neural network has multiple hidden layers. As layers go further, it recognizes more advanced and more abstract features of data. Each successive layer in a neural network uses features in the previous layer to learn more complex features. Each hidden layer going further into the network is a weighted non-linear combinations of the lower level layers. The entire deep learning process is about refining the weights representing what was learned during unsupervised training.  useful for big data as well</a:t>
            </a:r>
          </a:p>
          <a:p>
            <a:endParaRPr lang="en-US" dirty="0"/>
          </a:p>
        </p:txBody>
      </p:sp>
      <p:sp>
        <p:nvSpPr>
          <p:cNvPr id="4" name="Slide Number Placeholder 3"/>
          <p:cNvSpPr>
            <a:spLocks noGrp="1"/>
          </p:cNvSpPr>
          <p:nvPr>
            <p:ph type="sldNum" sz="quarter" idx="10"/>
          </p:nvPr>
        </p:nvSpPr>
        <p:spPr/>
        <p:txBody>
          <a:bodyPr/>
          <a:lstStyle/>
          <a:p>
            <a:fld id="{9BEBBA41-5F2F-4D87-929A-234F2A02553D}" type="slidenum">
              <a:rPr lang="en-US" smtClean="0"/>
              <a:t>57</a:t>
            </a:fld>
            <a:endParaRPr lang="en-US"/>
          </a:p>
        </p:txBody>
      </p:sp>
    </p:spTree>
    <p:extLst>
      <p:ext uri="{BB962C8B-B14F-4D97-AF65-F5344CB8AC3E}">
        <p14:creationId xmlns:p14="http://schemas.microsoft.com/office/powerpoint/2010/main" val="3566290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anose="020B0604020202020204" pitchFamily="34" charset="0"/>
              </a:rPr>
              <a:t> learn from example</a:t>
            </a:r>
          </a:p>
        </p:txBody>
      </p:sp>
    </p:spTree>
    <p:extLst>
      <p:ext uri="{BB962C8B-B14F-4D97-AF65-F5344CB8AC3E}">
        <p14:creationId xmlns:p14="http://schemas.microsoft.com/office/powerpoint/2010/main" val="2973210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6BF04-D879-4927-870D-98977FECB466}" type="slidenum">
              <a:rPr lang="zh-TW" altLang="en-US" smtClean="0"/>
              <a:pPr/>
              <a:t>59</a:t>
            </a:fld>
            <a:endParaRPr lang="zh-TW" altLang="en-US"/>
          </a:p>
        </p:txBody>
      </p:sp>
    </p:spTree>
    <p:extLst>
      <p:ext uri="{BB962C8B-B14F-4D97-AF65-F5344CB8AC3E}">
        <p14:creationId xmlns:p14="http://schemas.microsoft.com/office/powerpoint/2010/main" val="516106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2C22925-E4DA-43A4-98B9-4518F703D244}" type="slidenum">
              <a:rPr kumimoji="0" lang="zh-TW" altLang="en-US" sz="1200" b="0" i="0" u="none" strike="noStrike" kern="1200" cap="none" spc="0" normalizeH="0" baseline="0" noProof="0" smtClean="0">
                <a:ln>
                  <a:noFill/>
                </a:ln>
                <a:solidFill>
                  <a:srgbClr val="000000"/>
                </a:solidFill>
                <a:effectLst/>
                <a:uLnTx/>
                <a:uFillTx/>
                <a:latin typeface="Arial" pitchFamily="34" charset="0"/>
                <a:ea typeface="新細明體" pitchFamily="18" charset="-120"/>
                <a:cs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US" altLang="zh-TW" sz="1200" b="0" i="0" u="none" strike="noStrike" kern="1200" cap="none" spc="0" normalizeH="0" baseline="0" noProof="0">
              <a:ln>
                <a:noFill/>
              </a:ln>
              <a:solidFill>
                <a:srgbClr val="000000"/>
              </a:solidFill>
              <a:effectLst/>
              <a:uLnTx/>
              <a:uFillTx/>
              <a:latin typeface="Arial" pitchFamily="34" charset="0"/>
              <a:ea typeface="新細明體" pitchFamily="18" charset="-120"/>
              <a:cs typeface="Arial" pitchFamily="34" charset="0"/>
            </a:endParaRPr>
          </a:p>
        </p:txBody>
      </p:sp>
    </p:spTree>
    <p:extLst>
      <p:ext uri="{BB962C8B-B14F-4D97-AF65-F5344CB8AC3E}">
        <p14:creationId xmlns:p14="http://schemas.microsoft.com/office/powerpoint/2010/main" val="2287685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well known and popular uses of</a:t>
            </a:r>
            <a:r>
              <a:rPr lang="en-US" baseline="0" dirty="0"/>
              <a:t> </a:t>
            </a:r>
            <a:r>
              <a:rPr lang="en-US" dirty="0"/>
              <a:t>deep learning APIs is to power voice-activated</a:t>
            </a:r>
            <a:r>
              <a:rPr lang="en-US" baseline="0" dirty="0"/>
              <a:t> </a:t>
            </a:r>
            <a:r>
              <a:rPr lang="en-US" dirty="0"/>
              <a:t>intelligent assistants, a feature found on nearly all</a:t>
            </a:r>
            <a:r>
              <a:rPr lang="en-US" baseline="0" dirty="0"/>
              <a:t> </a:t>
            </a:r>
            <a:r>
              <a:rPr lang="en-US" dirty="0"/>
              <a:t>smartphones. Today's consumers are pretty familiar</a:t>
            </a:r>
            <a:r>
              <a:rPr lang="en-US" baseline="0" dirty="0"/>
              <a:t> </a:t>
            </a:r>
            <a:r>
              <a:rPr lang="en-US" dirty="0"/>
              <a:t>with the major players in the smartphone assistant</a:t>
            </a:r>
            <a:r>
              <a:rPr lang="en-US" baseline="0" dirty="0"/>
              <a:t> </a:t>
            </a:r>
            <a:r>
              <a:rPr lang="en-US" dirty="0"/>
              <a:t>industry.</a:t>
            </a:r>
          </a:p>
          <a:p>
            <a:r>
              <a:rPr lang="en-US" dirty="0"/>
              <a:t>Many of these assistants can search for movies,</a:t>
            </a:r>
            <a:r>
              <a:rPr lang="en-US" baseline="0" dirty="0"/>
              <a:t> </a:t>
            </a:r>
            <a:r>
              <a:rPr lang="en-US" dirty="0"/>
              <a:t>music, and other content using natural phrases. The</a:t>
            </a:r>
            <a:r>
              <a:rPr lang="en-US" baseline="0" dirty="0"/>
              <a:t> </a:t>
            </a:r>
            <a:r>
              <a:rPr lang="en-US" dirty="0"/>
              <a:t>services use natural language processing (NLP)</a:t>
            </a:r>
            <a:r>
              <a:rPr lang="en-US" baseline="0" dirty="0"/>
              <a:t> </a:t>
            </a:r>
            <a:r>
              <a:rPr lang="en-US" dirty="0"/>
              <a:t>technology, which is based on deep learning, to</a:t>
            </a:r>
            <a:r>
              <a:rPr lang="en-US" baseline="0" dirty="0"/>
              <a:t> </a:t>
            </a:r>
            <a:r>
              <a:rPr lang="en-US" dirty="0"/>
              <a:t>make media files and content searchable and to</a:t>
            </a:r>
            <a:r>
              <a:rPr lang="en-US" baseline="0" dirty="0"/>
              <a:t> </a:t>
            </a:r>
            <a:r>
              <a:rPr lang="en-US" dirty="0"/>
              <a:t>augment the platform's vocabulary.</a:t>
            </a:r>
          </a:p>
          <a:p>
            <a:r>
              <a:rPr lang="en-US" dirty="0"/>
              <a:t>APIs also that allow developers to add speech</a:t>
            </a:r>
            <a:r>
              <a:rPr lang="en-US" baseline="0" dirty="0"/>
              <a:t> </a:t>
            </a:r>
            <a:r>
              <a:rPr lang="en-US" dirty="0"/>
              <a:t>recognition functionality to their applications.</a:t>
            </a:r>
          </a:p>
          <a:p>
            <a:endParaRPr lang="en-US" dirty="0"/>
          </a:p>
          <a:p>
            <a:r>
              <a:rPr lang="en-US" sz="1200" b="0" i="0" u="none" strike="noStrike" kern="1200" baseline="0" dirty="0">
                <a:solidFill>
                  <a:schemeClr val="tx1"/>
                </a:solidFill>
                <a:latin typeface="+mn-lt"/>
                <a:ea typeface="+mn-ea"/>
                <a:cs typeface="+mn-cs"/>
              </a:rPr>
              <a:t>Major companies such as Netflix, Amazon, Google, Facebook, and Twitter have access to a vast wealth of user generated data. This access to data has allowed these companies to implement complex recommendation systems that provide added value to both users and the companies themselves. a content recommendation engine that “automatically finds</a:t>
            </a:r>
          </a:p>
          <a:p>
            <a:r>
              <a:rPr lang="en-US" sz="1200" b="0" i="0" u="none" strike="noStrike" kern="1200" baseline="0" dirty="0">
                <a:solidFill>
                  <a:schemeClr val="tx1"/>
                </a:solidFill>
                <a:latin typeface="+mn-lt"/>
                <a:ea typeface="+mn-ea"/>
                <a:cs typeface="+mn-cs"/>
              </a:rPr>
              <a:t>related articles and inserts them into product pages on e-commerce sites ."3 The application uses </a:t>
            </a:r>
            <a:r>
              <a:rPr lang="en-US" sz="1200" b="0" i="0" u="none" strike="noStrike" kern="1200" baseline="0" dirty="0" err="1">
                <a:solidFill>
                  <a:schemeClr val="tx1"/>
                </a:solidFill>
                <a:latin typeface="+mn-lt"/>
                <a:ea typeface="+mn-ea"/>
                <a:cs typeface="+mn-cs"/>
              </a:rPr>
              <a:t>AlchemyLanguage</a:t>
            </a:r>
            <a:r>
              <a:rPr lang="en-US" sz="1200" b="0" i="0" u="none" strike="noStrike" kern="1200" baseline="0" dirty="0">
                <a:solidFill>
                  <a:schemeClr val="tx1"/>
                </a:solidFill>
                <a:latin typeface="+mn-lt"/>
                <a:ea typeface="+mn-ea"/>
                <a:cs typeface="+mn-cs"/>
              </a:rPr>
              <a:t> APIs to scan web pages for keywords and then uses those keywords to find related content.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Google uses image tagging technology to allow Google+ users to search their photos by content without having to tag the photos beforehand.</a:t>
            </a:r>
          </a:p>
          <a:p>
            <a:r>
              <a:rPr lang="en-US" sz="1200" b="0" i="0" u="none" strike="noStrike" kern="1200" baseline="0" dirty="0">
                <a:solidFill>
                  <a:schemeClr val="tx1"/>
                </a:solidFill>
                <a:latin typeface="+mn-lt"/>
                <a:ea typeface="+mn-ea"/>
                <a:cs typeface="+mn-cs"/>
              </a:rPr>
              <a:t>Facebook is using image tagging to improve the photo sharing experiences of users.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Baidu</a:t>
            </a:r>
            <a:r>
              <a:rPr lang="en-US" sz="1200" b="0" i="0" u="none" strike="noStrike" kern="1200" baseline="0" dirty="0">
                <a:solidFill>
                  <a:schemeClr val="tx1"/>
                </a:solidFill>
                <a:latin typeface="+mn-lt"/>
                <a:ea typeface="+mn-ea"/>
                <a:cs typeface="+mn-cs"/>
              </a:rPr>
              <a:t>, the Chinese version of Google, is using deep learning to precisely predict advertising that is relevant to users which has helped significantly increase the company’s revenue.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PayPal using deep learning via H2O, an open source predictive analytics platform, to help prevent fraudulent purchases and payment transactions.</a:t>
            </a:r>
          </a:p>
          <a:p>
            <a:r>
              <a:rPr lang="en-US" sz="1200" b="0" i="0" u="none" strike="noStrike" kern="1200" baseline="0" dirty="0">
                <a:solidFill>
                  <a:schemeClr val="tx1"/>
                </a:solidFill>
                <a:latin typeface="+mn-lt"/>
                <a:ea typeface="+mn-ea"/>
                <a:cs typeface="+mn-cs"/>
              </a:rPr>
              <a:t>H2O uses advanced machine learning algorithms to analyze data for anomalies indicating fraudulent activity and security threats in near real time.</a:t>
            </a:r>
            <a:endParaRPr lang="en-US" dirty="0"/>
          </a:p>
        </p:txBody>
      </p:sp>
      <p:sp>
        <p:nvSpPr>
          <p:cNvPr id="4" name="Slide Number Placeholder 3"/>
          <p:cNvSpPr>
            <a:spLocks noGrp="1"/>
          </p:cNvSpPr>
          <p:nvPr>
            <p:ph type="sldNum" sz="quarter" idx="10"/>
          </p:nvPr>
        </p:nvSpPr>
        <p:spPr/>
        <p:txBody>
          <a:bodyPr/>
          <a:lstStyle/>
          <a:p>
            <a:fld id="{9BEBBA41-5F2F-4D87-929A-234F2A02553D}" type="slidenum">
              <a:rPr lang="en-US" smtClean="0"/>
              <a:t>61</a:t>
            </a:fld>
            <a:endParaRPr lang="en-US"/>
          </a:p>
        </p:txBody>
      </p:sp>
    </p:spTree>
    <p:extLst>
      <p:ext uri="{BB962C8B-B14F-4D97-AF65-F5344CB8AC3E}">
        <p14:creationId xmlns:p14="http://schemas.microsoft.com/office/powerpoint/2010/main" val="1727483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A048B722-9A54-4DAC-8676-33435A340014}" type="slidenum">
              <a:rPr lang="en-US" smtClean="0"/>
              <a:t>62</a:t>
            </a:fld>
            <a:endParaRPr lang="en-US"/>
          </a:p>
        </p:txBody>
      </p:sp>
    </p:spTree>
    <p:extLst>
      <p:ext uri="{BB962C8B-B14F-4D97-AF65-F5344CB8AC3E}">
        <p14:creationId xmlns:p14="http://schemas.microsoft.com/office/powerpoint/2010/main" val="1750632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smtClean="0">
                <a:solidFill>
                  <a:schemeClr val="tx1"/>
                </a:solidFill>
                <a:effectLst/>
                <a:latin typeface="+mn-lt"/>
                <a:ea typeface="+mn-ea"/>
                <a:cs typeface="+mn-cs"/>
              </a:rPr>
              <a:t>Each year, governments spend billions of dollars purchasing a wide variety of necessary goods and services to keep the government running.  The governments must make sure that they spend money wisely and eliminate waste and abuse of dollars from taxpayer. </a:t>
            </a:r>
          </a:p>
          <a:p>
            <a:r>
              <a:rPr lang="en-US" sz="1200" kern="1200" dirty="0" smtClean="0">
                <a:solidFill>
                  <a:schemeClr val="tx1"/>
                </a:solidFill>
                <a:effectLst/>
                <a:latin typeface="+mn-lt"/>
                <a:ea typeface="+mn-ea"/>
                <a:cs typeface="+mn-cs"/>
              </a:rPr>
              <a:t>Although government contracting system is supposed to be open and transparent, anomalies (procurement fraud )has become one of the most costly types of government fraud. </a:t>
            </a:r>
          </a:p>
          <a:p>
            <a:r>
              <a:rPr lang="en-US" sz="1200" kern="1200" dirty="0" smtClean="0">
                <a:solidFill>
                  <a:schemeClr val="tx1"/>
                </a:solidFill>
                <a:effectLst/>
                <a:latin typeface="+mn-lt"/>
                <a:ea typeface="+mn-ea"/>
                <a:cs typeface="+mn-cs"/>
              </a:rPr>
              <a:t>Cost mischarging means the government is charged for costs not allowable under the contract, when the government is charged for costs relating to a separate contract, or when the government is simply overcharged. Defective pricing occurs when there is a falsification or inaccurate submission of related costs by the contractor or its agent (White house, 2015). Collusive bidding schemes where bidders conspire to rig prices can similarly trigger False Claims Act liability (Whistleblower, 2015). More specifically, one example of procurement fraud could be that a company use bribes to win a contract even when it did not make the lowest or best bid. Other examples of contractor fraud include billing the government for incomplete work, charging the Government higher labor rates than those agreed to in the contract, and issuing kickbacks. </a:t>
            </a:r>
            <a:endParaRPr lang="en-US" sz="1200" dirty="0" smtClean="0"/>
          </a:p>
          <a:p>
            <a:r>
              <a:rPr lang="en-US" sz="1200" dirty="0" smtClean="0"/>
              <a:t>Different countries have their own laws regarding to government procurement. </a:t>
            </a:r>
          </a:p>
          <a:p>
            <a:endParaRPr lang="en-US" dirty="0"/>
          </a:p>
        </p:txBody>
      </p:sp>
      <p:sp>
        <p:nvSpPr>
          <p:cNvPr id="4" name="灯片编号占位符 3"/>
          <p:cNvSpPr>
            <a:spLocks noGrp="1"/>
          </p:cNvSpPr>
          <p:nvPr>
            <p:ph type="sldNum" sz="quarter" idx="10"/>
          </p:nvPr>
        </p:nvSpPr>
        <p:spPr/>
        <p:txBody>
          <a:bodyPr/>
          <a:lstStyle/>
          <a:p>
            <a:fld id="{A048B722-9A54-4DAC-8676-33435A340014}" type="slidenum">
              <a:rPr lang="en-US" smtClean="0"/>
              <a:t>63</a:t>
            </a:fld>
            <a:endParaRPr lang="en-US"/>
          </a:p>
        </p:txBody>
      </p:sp>
    </p:spTree>
    <p:extLst>
      <p:ext uri="{BB962C8B-B14F-4D97-AF65-F5344CB8AC3E}">
        <p14:creationId xmlns:p14="http://schemas.microsoft.com/office/powerpoint/2010/main" val="4005166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A048B722-9A54-4DAC-8676-33435A340014}" type="slidenum">
              <a:rPr lang="en-US" smtClean="0"/>
              <a:t>64</a:t>
            </a:fld>
            <a:endParaRPr lang="en-US"/>
          </a:p>
        </p:txBody>
      </p:sp>
    </p:spTree>
    <p:extLst>
      <p:ext uri="{BB962C8B-B14F-4D97-AF65-F5344CB8AC3E}">
        <p14:creationId xmlns:p14="http://schemas.microsoft.com/office/powerpoint/2010/main" val="2088937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dirty="0"/>
          </a:p>
        </p:txBody>
      </p:sp>
      <p:sp>
        <p:nvSpPr>
          <p:cNvPr id="4" name="Slide Number Placeholder 3"/>
          <p:cNvSpPr>
            <a:spLocks noGrp="1"/>
          </p:cNvSpPr>
          <p:nvPr>
            <p:ph type="sldNum" sz="quarter" idx="10"/>
          </p:nvPr>
        </p:nvSpPr>
        <p:spPr/>
        <p:txBody>
          <a:bodyPr/>
          <a:lstStyle/>
          <a:p>
            <a:fld id="{829599AC-CD18-4F14-B469-B034D02387DF}" type="slidenum">
              <a:rPr lang="en-US" smtClean="0"/>
              <a:pPr/>
              <a:t>14</a:t>
            </a:fld>
            <a:endParaRPr lang="en-US" dirty="0"/>
          </a:p>
        </p:txBody>
      </p:sp>
    </p:spTree>
    <p:extLst>
      <p:ext uri="{BB962C8B-B14F-4D97-AF65-F5344CB8AC3E}">
        <p14:creationId xmlns:p14="http://schemas.microsoft.com/office/powerpoint/2010/main" val="15814398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“open”: anyone can freely access, use, modify, and share for any purpose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content covered in these databases include data of agriculture, business, education, energy, health, manufacturing, finance, public safety, global development, federal and local government contracts, </a:t>
            </a:r>
            <a:r>
              <a:rPr lang="en-US" sz="1200" kern="1200" dirty="0" err="1" smtClean="0">
                <a:solidFill>
                  <a:schemeClr val="tx1"/>
                </a:solidFill>
                <a:effectLst/>
                <a:latin typeface="+mn-lt"/>
                <a:ea typeface="+mn-ea"/>
                <a:cs typeface="+mn-cs"/>
              </a:rPr>
              <a:t>etc</a:t>
            </a:r>
            <a:endParaRPr lang="en-US"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U.S., U.K., Brazil, Canada, Singapore, India, China </a:t>
            </a:r>
            <a:r>
              <a:rPr lang="en-US" sz="2000" dirty="0" err="1" smtClean="0"/>
              <a:t>etc</a:t>
            </a:r>
            <a:endParaRPr lang="en-US" sz="2000" dirty="0" smtClean="0"/>
          </a:p>
          <a:p>
            <a:endParaRPr lang="en-US" dirty="0"/>
          </a:p>
        </p:txBody>
      </p:sp>
      <p:sp>
        <p:nvSpPr>
          <p:cNvPr id="4" name="灯片编号占位符 3"/>
          <p:cNvSpPr>
            <a:spLocks noGrp="1"/>
          </p:cNvSpPr>
          <p:nvPr>
            <p:ph type="sldNum" sz="quarter" idx="10"/>
          </p:nvPr>
        </p:nvSpPr>
        <p:spPr/>
        <p:txBody>
          <a:bodyPr/>
          <a:lstStyle/>
          <a:p>
            <a:fld id="{A048B722-9A54-4DAC-8676-33435A340014}" type="slidenum">
              <a:rPr lang="en-US" smtClean="0"/>
              <a:t>65</a:t>
            </a:fld>
            <a:endParaRPr lang="en-US"/>
          </a:p>
        </p:txBody>
      </p:sp>
    </p:spTree>
    <p:extLst>
      <p:ext uri="{BB962C8B-B14F-4D97-AF65-F5344CB8AC3E}">
        <p14:creationId xmlns:p14="http://schemas.microsoft.com/office/powerpoint/2010/main" val="2230429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“open”: anyone can freely access, use, modify, and share for any purpose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content covered in these databases include data of agriculture, business, education, energy, health, manufacturing, finance, public safety, global development, federal and local government contracts, </a:t>
            </a:r>
            <a:r>
              <a:rPr lang="en-US" sz="1200" kern="1200" dirty="0" err="1" smtClean="0">
                <a:solidFill>
                  <a:schemeClr val="tx1"/>
                </a:solidFill>
                <a:effectLst/>
                <a:latin typeface="+mn-lt"/>
                <a:ea typeface="+mn-ea"/>
                <a:cs typeface="+mn-cs"/>
              </a:rPr>
              <a:t>etc</a:t>
            </a:r>
            <a:endParaRPr lang="en-US"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U.S., U.K., Brazil, Canada, Singapore, India, China </a:t>
            </a:r>
            <a:r>
              <a:rPr lang="en-US" sz="2000" dirty="0" err="1" smtClean="0"/>
              <a:t>etc</a:t>
            </a:r>
            <a:endParaRPr lang="en-US" sz="2000" dirty="0" smtClean="0"/>
          </a:p>
          <a:p>
            <a:endParaRPr lang="en-US" dirty="0"/>
          </a:p>
        </p:txBody>
      </p:sp>
      <p:sp>
        <p:nvSpPr>
          <p:cNvPr id="4" name="灯片编号占位符 3"/>
          <p:cNvSpPr>
            <a:spLocks noGrp="1"/>
          </p:cNvSpPr>
          <p:nvPr>
            <p:ph type="sldNum" sz="quarter" idx="10"/>
          </p:nvPr>
        </p:nvSpPr>
        <p:spPr/>
        <p:txBody>
          <a:bodyPr/>
          <a:lstStyle/>
          <a:p>
            <a:fld id="{A048B722-9A54-4DAC-8676-33435A340014}" type="slidenum">
              <a:rPr lang="en-US" smtClean="0"/>
              <a:t>66</a:t>
            </a:fld>
            <a:endParaRPr lang="en-US"/>
          </a:p>
        </p:txBody>
      </p:sp>
    </p:spTree>
    <p:extLst>
      <p:ext uri="{BB962C8B-B14F-4D97-AF65-F5344CB8AC3E}">
        <p14:creationId xmlns:p14="http://schemas.microsoft.com/office/powerpoint/2010/main" val="13618307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People who interested</a:t>
            </a:r>
            <a:r>
              <a:rPr lang="en-US" baseline="0" dirty="0" smtClean="0"/>
              <a:t> in local gov., public good, economic reason, political reason</a:t>
            </a:r>
          </a:p>
          <a:p>
            <a:pPr marL="800100" lvl="1" indent="-342900" algn="just">
              <a:buFont typeface="Arial" panose="020B0604020202020204" pitchFamily="34" charset="0"/>
              <a:buChar char="•"/>
            </a:pPr>
            <a:r>
              <a:rPr lang="en-US" sz="2000" dirty="0" smtClean="0"/>
              <a:t>Who are interested in local government spending</a:t>
            </a:r>
          </a:p>
          <a:p>
            <a:pPr marL="800100" lvl="1" indent="-342900" algn="just">
              <a:buFont typeface="Arial" panose="020B0604020202020204" pitchFamily="34" charset="0"/>
              <a:buChar char="•"/>
            </a:pPr>
            <a:r>
              <a:rPr lang="en-US" sz="2000" dirty="0" smtClean="0"/>
              <a:t>Want to hold government to account for how their tax money is spent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economically, the press/</a:t>
            </a:r>
            <a:r>
              <a:rPr lang="en-US" baseline="0" dirty="0" err="1" smtClean="0"/>
              <a:t>medie</a:t>
            </a:r>
            <a:r>
              <a:rPr lang="en-US" baseline="0" dirty="0" smtClean="0"/>
              <a:t> hard to have interest if there is no bad news, they only consider news worthy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Competitors: of they found anomalous expenses they can get direct economic payoffs; if not, simply know who work with </a:t>
            </a:r>
            <a:r>
              <a:rPr lang="en-US" baseline="0" dirty="0" err="1" smtClean="0"/>
              <a:t>gov</a:t>
            </a:r>
            <a:r>
              <a:rPr lang="en-US" baseline="0" dirty="0" smtClean="0"/>
              <a:t> can give them information that lead them to compete with that competitor</a:t>
            </a:r>
            <a:endParaRPr lang="en-US" dirty="0" smtClean="0"/>
          </a:p>
          <a:p>
            <a:r>
              <a:rPr lang="en-US" sz="1200" kern="1200" dirty="0" smtClean="0">
                <a:solidFill>
                  <a:schemeClr val="tx1"/>
                </a:solidFill>
                <a:effectLst/>
                <a:latin typeface="+mn-lt"/>
                <a:ea typeface="+mn-ea"/>
                <a:cs typeface="+mn-cs"/>
              </a:rPr>
              <a:t>Competitor of the politician responsible for the particular expenses, they want to find inappropriate</a:t>
            </a:r>
            <a:r>
              <a:rPr lang="en-US" sz="1200" kern="1200" baseline="0" dirty="0" smtClean="0">
                <a:solidFill>
                  <a:schemeClr val="tx1"/>
                </a:solidFill>
                <a:effectLst/>
                <a:latin typeface="+mn-lt"/>
                <a:ea typeface="+mn-ea"/>
                <a:cs typeface="+mn-cs"/>
              </a:rPr>
              <a:t> expenses of competitors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Originally, definition is a website that uses open spending data of councils to generate reports for council spending</a:t>
            </a:r>
          </a:p>
          <a:p>
            <a:r>
              <a:rPr lang="en-US" sz="1200" kern="1200" dirty="0" smtClean="0">
                <a:solidFill>
                  <a:schemeClr val="tx1"/>
                </a:solidFill>
                <a:effectLst/>
                <a:latin typeface="+mn-lt"/>
                <a:ea typeface="+mn-ea"/>
                <a:cs typeface="+mn-cs"/>
              </a:rPr>
              <a:t>An armchair auditor is a person, who could be any citizen that has interest to examine and analyze government expense data. </a:t>
            </a:r>
          </a:p>
          <a:p>
            <a:r>
              <a:rPr lang="en-US" sz="1200" kern="1200" dirty="0" smtClean="0">
                <a:solidFill>
                  <a:schemeClr val="tx1"/>
                </a:solidFill>
                <a:effectLst/>
                <a:latin typeface="+mn-lt"/>
                <a:ea typeface="+mn-ea"/>
                <a:cs typeface="+mn-cs"/>
              </a:rPr>
              <a:t>analysis is informal, voluntary and no requirements on armchair auditors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Different from outsourcing, crowdsourcing obtain</a:t>
            </a:r>
            <a:r>
              <a:rPr lang="en-US" sz="1200" kern="1200" baseline="0" dirty="0" smtClean="0">
                <a:solidFill>
                  <a:schemeClr val="tx1"/>
                </a:solidFill>
                <a:effectLst/>
                <a:latin typeface="+mn-lt"/>
                <a:ea typeface="+mn-ea"/>
                <a:cs typeface="+mn-cs"/>
              </a:rPr>
              <a:t> needed services, ideas, from a large group of people and especially from the online community rather than from traditional employees or suppliers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people can break down spending by council service, and provides both a high-level view of how much money is being spent by each council service or paid to each supplier. Visitors can examine the details by choosing expense type, service area, suppliers, and amounts of payments, and integrated government data with calculations is then presented for visitors to download and use. </a:t>
            </a:r>
            <a:endParaRPr lang="en-US" dirty="0"/>
          </a:p>
        </p:txBody>
      </p:sp>
      <p:sp>
        <p:nvSpPr>
          <p:cNvPr id="4" name="灯片编号占位符 3"/>
          <p:cNvSpPr>
            <a:spLocks noGrp="1"/>
          </p:cNvSpPr>
          <p:nvPr>
            <p:ph type="sldNum" sz="quarter" idx="10"/>
          </p:nvPr>
        </p:nvSpPr>
        <p:spPr/>
        <p:txBody>
          <a:bodyPr/>
          <a:lstStyle/>
          <a:p>
            <a:fld id="{A048B722-9A54-4DAC-8676-33435A340014}" type="slidenum">
              <a:rPr lang="en-US" smtClean="0"/>
              <a:t>67</a:t>
            </a:fld>
            <a:endParaRPr lang="en-US"/>
          </a:p>
        </p:txBody>
      </p:sp>
    </p:spTree>
    <p:extLst>
      <p:ext uri="{BB962C8B-B14F-4D97-AF65-F5344CB8AC3E}">
        <p14:creationId xmlns:p14="http://schemas.microsoft.com/office/powerpoint/2010/main" val="18072534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smtClean="0">
                <a:solidFill>
                  <a:schemeClr val="tx1"/>
                </a:solidFill>
                <a:effectLst/>
                <a:latin typeface="+mn-lt"/>
                <a:ea typeface="+mn-ea"/>
                <a:cs typeface="+mn-cs"/>
              </a:rPr>
              <a:t>The most obvious barrier is the quality and comparability of information, but data analytics ability will improve in the future as new applications making it easier to calculate, compare, and detect problems.</a:t>
            </a:r>
            <a:r>
              <a:rPr lang="en-US" sz="1200" dirty="0" smtClean="0"/>
              <a:t> provide calculated government payments information for two</a:t>
            </a:r>
          </a:p>
          <a:p>
            <a:r>
              <a:rPr lang="en-US" altLang="zh-CN" sz="1200" dirty="0" smtClean="0"/>
              <a:t>Issues</a:t>
            </a:r>
            <a:r>
              <a:rPr lang="zh-CN" altLang="en-US" sz="1200" dirty="0" smtClean="0"/>
              <a:t>！</a:t>
            </a:r>
            <a:endParaRPr lang="en-US" dirty="0"/>
          </a:p>
        </p:txBody>
      </p:sp>
      <p:sp>
        <p:nvSpPr>
          <p:cNvPr id="4" name="灯片编号占位符 3"/>
          <p:cNvSpPr>
            <a:spLocks noGrp="1"/>
          </p:cNvSpPr>
          <p:nvPr>
            <p:ph type="sldNum" sz="quarter" idx="10"/>
          </p:nvPr>
        </p:nvSpPr>
        <p:spPr/>
        <p:txBody>
          <a:bodyPr/>
          <a:lstStyle/>
          <a:p>
            <a:fld id="{A048B722-9A54-4DAC-8676-33435A340014}" type="slidenum">
              <a:rPr lang="en-US" smtClean="0"/>
              <a:t>68</a:t>
            </a:fld>
            <a:endParaRPr lang="en-US"/>
          </a:p>
        </p:txBody>
      </p:sp>
    </p:spTree>
    <p:extLst>
      <p:ext uri="{BB962C8B-B14F-4D97-AF65-F5344CB8AC3E}">
        <p14:creationId xmlns:p14="http://schemas.microsoft.com/office/powerpoint/2010/main" val="18391800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lvl="1" algn="just"/>
            <a:r>
              <a:rPr lang="en-US" sz="2000" dirty="0" smtClean="0"/>
              <a:t>Find inappropriate</a:t>
            </a:r>
            <a:r>
              <a:rPr lang="en-US" sz="2000" baseline="0" dirty="0" smtClean="0"/>
              <a:t> expenses</a:t>
            </a:r>
            <a:endParaRPr lang="en-US" sz="2000" dirty="0" smtClean="0"/>
          </a:p>
          <a:p>
            <a:pPr marL="0" lvl="1" algn="just"/>
            <a:r>
              <a:rPr lang="en-US" sz="2000" dirty="0" smtClean="0"/>
              <a:t>few studies or applications done that discuss how to organize and integrate those data for “armchair auditors” to use and analyze, </a:t>
            </a:r>
          </a:p>
          <a:p>
            <a:pPr marL="0" lvl="1" algn="just"/>
            <a:r>
              <a:rPr lang="en-US" sz="2000" dirty="0" smtClean="0"/>
              <a:t>what kinds of analysis could been done to monitor expenditures and detect potential frauds, and what data analytics tools can be used and how to use them</a:t>
            </a:r>
          </a:p>
          <a:p>
            <a:pPr algn="just"/>
            <a:endParaRPr lang="en-US" sz="2000" dirty="0" smtClean="0"/>
          </a:p>
          <a:p>
            <a:pPr marL="342900" indent="-342900" algn="just">
              <a:buFont typeface="Arial" panose="020B0604020202020204" pitchFamily="34" charset="0"/>
              <a:buChar char="•"/>
            </a:pPr>
            <a:r>
              <a:rPr lang="en-US" sz="2000" dirty="0" smtClean="0"/>
              <a:t>providing various functions that allow detailed investigation</a:t>
            </a:r>
          </a:p>
          <a:p>
            <a:pPr marL="800100" lvl="1" indent="-342900" algn="just">
              <a:buFont typeface="Arial" panose="020B0604020202020204" pitchFamily="34" charset="0"/>
              <a:buChar char="•"/>
            </a:pPr>
            <a:r>
              <a:rPr lang="en-US" sz="2000" dirty="0" smtClean="0"/>
              <a:t>validating contractor qualification, checking order changes, detecting defective pricing, </a:t>
            </a:r>
            <a:r>
              <a:rPr lang="en-US" sz="2000" dirty="0" err="1" smtClean="0"/>
              <a:t>etc</a:t>
            </a:r>
            <a:endParaRPr lang="en-US" sz="2000" dirty="0" smtClean="0"/>
          </a:p>
          <a:p>
            <a:pPr marL="342900" indent="-342900" algn="just">
              <a:buFont typeface="Arial" panose="020B0604020202020204" pitchFamily="34" charset="0"/>
              <a:buChar char="•"/>
            </a:pPr>
            <a:r>
              <a:rPr lang="en-US" sz="2000" dirty="0" smtClean="0"/>
              <a:t>can be applied to different countries</a:t>
            </a:r>
          </a:p>
          <a:p>
            <a:pPr marL="0" lvl="1" algn="just"/>
            <a:endParaRPr lang="en-US" dirty="0"/>
          </a:p>
        </p:txBody>
      </p:sp>
      <p:sp>
        <p:nvSpPr>
          <p:cNvPr id="4" name="灯片编号占位符 3"/>
          <p:cNvSpPr>
            <a:spLocks noGrp="1"/>
          </p:cNvSpPr>
          <p:nvPr>
            <p:ph type="sldNum" sz="quarter" idx="10"/>
          </p:nvPr>
        </p:nvSpPr>
        <p:spPr/>
        <p:txBody>
          <a:bodyPr/>
          <a:lstStyle/>
          <a:p>
            <a:fld id="{A048B722-9A54-4DAC-8676-33435A340014}" type="slidenum">
              <a:rPr lang="en-US" smtClean="0"/>
              <a:t>69</a:t>
            </a:fld>
            <a:endParaRPr lang="en-US"/>
          </a:p>
        </p:txBody>
      </p:sp>
    </p:spTree>
    <p:extLst>
      <p:ext uri="{BB962C8B-B14F-4D97-AF65-F5344CB8AC3E}">
        <p14:creationId xmlns:p14="http://schemas.microsoft.com/office/powerpoint/2010/main" val="2731631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smtClean="0">
                <a:solidFill>
                  <a:schemeClr val="tx1"/>
                </a:solidFill>
                <a:effectLst/>
                <a:latin typeface="+mn-lt"/>
                <a:ea typeface="+mn-ea"/>
                <a:cs typeface="+mn-cs"/>
              </a:rPr>
              <a:t>Such test can range from simply query such as detecting duplicate payments and identifying special transactions performed on holidays, to advanced data analytics techniques such as </a:t>
            </a:r>
            <a:r>
              <a:rPr lang="en-US" sz="1200" kern="1200" dirty="0" err="1" smtClean="0">
                <a:solidFill>
                  <a:schemeClr val="tx1"/>
                </a:solidFill>
                <a:effectLst/>
                <a:latin typeface="+mn-lt"/>
                <a:ea typeface="+mn-ea"/>
                <a:cs typeface="+mn-cs"/>
              </a:rPr>
              <a:t>Benford’s</a:t>
            </a:r>
            <a:r>
              <a:rPr lang="en-US" sz="1200" kern="1200" dirty="0" smtClean="0">
                <a:solidFill>
                  <a:schemeClr val="tx1"/>
                </a:solidFill>
                <a:effectLst/>
                <a:latin typeface="+mn-lt"/>
                <a:ea typeface="+mn-ea"/>
                <a:cs typeface="+mn-cs"/>
              </a:rPr>
              <a:t> Law (</a:t>
            </a:r>
            <a:r>
              <a:rPr lang="en-US" sz="1200" kern="1200" dirty="0" err="1" smtClean="0">
                <a:solidFill>
                  <a:schemeClr val="tx1"/>
                </a:solidFill>
                <a:effectLst/>
                <a:latin typeface="+mn-lt"/>
                <a:ea typeface="+mn-ea"/>
                <a:cs typeface="+mn-cs"/>
              </a:rPr>
              <a:t>Nigrini</a:t>
            </a:r>
            <a:r>
              <a:rPr lang="en-US" sz="1200" kern="1200" dirty="0" smtClean="0">
                <a:solidFill>
                  <a:schemeClr val="tx1"/>
                </a:solidFill>
                <a:effectLst/>
                <a:latin typeface="+mn-lt"/>
                <a:ea typeface="+mn-ea"/>
                <a:cs typeface="+mn-cs"/>
              </a:rPr>
              <a:t> 1999). </a:t>
            </a:r>
          </a:p>
          <a:p>
            <a:r>
              <a:rPr lang="en-US" sz="1200" kern="1200" dirty="0" smtClean="0">
                <a:solidFill>
                  <a:schemeClr val="tx1"/>
                </a:solidFill>
                <a:effectLst/>
                <a:latin typeface="+mn-lt"/>
                <a:ea typeface="+mn-ea"/>
                <a:cs typeface="+mn-cs"/>
              </a:rPr>
              <a:t>One</a:t>
            </a:r>
            <a:r>
              <a:rPr lang="en-US" sz="1200" kern="1200" baseline="0" dirty="0" smtClean="0">
                <a:solidFill>
                  <a:schemeClr val="tx1"/>
                </a:solidFill>
                <a:effectLst/>
                <a:latin typeface="+mn-lt"/>
                <a:ea typeface="+mn-ea"/>
                <a:cs typeface="+mn-cs"/>
              </a:rPr>
              <a:t> function, can be a </a:t>
            </a:r>
            <a:r>
              <a:rPr lang="en-US" sz="1200" b="0" i="0" u="none" strike="noStrike" kern="1200" dirty="0" smtClean="0">
                <a:solidFill>
                  <a:schemeClr val="tx1"/>
                </a:solidFill>
                <a:effectLst/>
                <a:latin typeface="+mn-lt"/>
                <a:ea typeface="+mn-ea"/>
                <a:cs typeface="+mn-cs"/>
              </a:rPr>
              <a:t>module in a tool</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Audit apps usually require few user interactions, i.e., users only need to load data into audit apps, and then obtain results without many complicated operations. Auditors can even create customized audit apps that accomplish special audit tasks. Compared with traditional audit software, audit apps are easy to use, much cheaper, and require less training or data analytics background of users. Audit apps can simplify data analytics processes, and therefore facilitate auditors to perform efficient and effective data-analytics-based audit tests. </a:t>
            </a:r>
          </a:p>
          <a:p>
            <a:endParaRPr lang="en-US" dirty="0"/>
          </a:p>
        </p:txBody>
      </p:sp>
      <p:sp>
        <p:nvSpPr>
          <p:cNvPr id="4" name="灯片编号占位符 3"/>
          <p:cNvSpPr>
            <a:spLocks noGrp="1"/>
          </p:cNvSpPr>
          <p:nvPr>
            <p:ph type="sldNum" sz="quarter" idx="10"/>
          </p:nvPr>
        </p:nvSpPr>
        <p:spPr/>
        <p:txBody>
          <a:bodyPr/>
          <a:lstStyle/>
          <a:p>
            <a:fld id="{A048B722-9A54-4DAC-8676-33435A340014}" type="slidenum">
              <a:rPr lang="en-US" smtClean="0"/>
              <a:t>70</a:t>
            </a:fld>
            <a:endParaRPr lang="en-US"/>
          </a:p>
        </p:txBody>
      </p:sp>
    </p:spTree>
    <p:extLst>
      <p:ext uri="{BB962C8B-B14F-4D97-AF65-F5344CB8AC3E}">
        <p14:creationId xmlns:p14="http://schemas.microsoft.com/office/powerpoint/2010/main" val="38790269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 </a:t>
            </a:r>
            <a:r>
              <a:rPr lang="en-US" sz="1200" kern="1200" dirty="0" smtClean="0">
                <a:solidFill>
                  <a:schemeClr val="tx1"/>
                </a:solidFill>
                <a:effectLst/>
                <a:latin typeface="+mn-lt"/>
                <a:ea typeface="+mn-ea"/>
                <a:cs typeface="+mn-cs"/>
              </a:rPr>
              <a:t>we propose a framework that armchair auditors should consider when develop or use apps when analyzing government procurement contracts.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Charging for products not used or services not rendered is “one of the simplest ways for contractors to steal funds, yet one of the hardest schemes to prove. In these cases, products or services are billed but not used under any contact, with all money collected as profit for the company”.</a:t>
            </a:r>
            <a:endParaRPr lang="en-US" dirty="0" smtClean="0"/>
          </a:p>
          <a:p>
            <a:endParaRPr lang="en-US" dirty="0"/>
          </a:p>
        </p:txBody>
      </p:sp>
      <p:sp>
        <p:nvSpPr>
          <p:cNvPr id="4" name="灯片编号占位符 3"/>
          <p:cNvSpPr>
            <a:spLocks noGrp="1"/>
          </p:cNvSpPr>
          <p:nvPr>
            <p:ph type="sldNum" sz="quarter" idx="10"/>
          </p:nvPr>
        </p:nvSpPr>
        <p:spPr/>
        <p:txBody>
          <a:bodyPr/>
          <a:lstStyle/>
          <a:p>
            <a:fld id="{A048B722-9A54-4DAC-8676-33435A340014}" type="slidenum">
              <a:rPr lang="en-US" smtClean="0"/>
              <a:t>71</a:t>
            </a:fld>
            <a:endParaRPr lang="en-US"/>
          </a:p>
        </p:txBody>
      </p:sp>
    </p:spTree>
    <p:extLst>
      <p:ext uri="{BB962C8B-B14F-4D97-AF65-F5344CB8AC3E}">
        <p14:creationId xmlns:p14="http://schemas.microsoft.com/office/powerpoint/2010/main" val="3398018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r>
              <a:rPr lang="en-US" sz="2000" b="1" dirty="0" smtClean="0">
                <a:solidFill>
                  <a:srgbClr val="0070C0"/>
                </a:solidFill>
              </a:rPr>
              <a:t>Guidance</a:t>
            </a:r>
            <a:r>
              <a:rPr lang="en-US" sz="2000" dirty="0" smtClean="0"/>
              <a:t>: </a:t>
            </a:r>
          </a:p>
          <a:p>
            <a:pPr marL="342900" lvl="0" indent="-342900">
              <a:buFont typeface="Wingdings" panose="05000000000000000000" pitchFamily="2" charset="2"/>
              <a:buChar char="Ø"/>
            </a:pPr>
            <a:r>
              <a:rPr lang="en-US" sz="2000" b="1" dirty="0" smtClean="0"/>
              <a:t>Procurement Fraud Handbook </a:t>
            </a:r>
          </a:p>
          <a:p>
            <a:pPr marL="800100" lvl="1" indent="-342900">
              <a:buFont typeface="Arial" panose="020B0604020202020204" pitchFamily="34" charset="0"/>
              <a:buChar char="•"/>
            </a:pPr>
            <a:r>
              <a:rPr lang="en-US" sz="2000" dirty="0" smtClean="0"/>
              <a:t>prepared by the General Services Administration (GSA) Office of Inspector General (OIG) (GSA, 2012)</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example of bribery is “a contractor paying a contracting officer in exchange for being awarded a lucrative contract”. Kickback is “providing something of value in exchange for preferential treatment”. A common conflict of interest is “conducting business with related parties, as it often leads to favoritism. A contracting officer awarding a contract to her husband’s father’s company, for example, might be an administrative conflict of interest.”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048B722-9A54-4DAC-8676-33435A340014}" type="slidenum">
              <a:rPr lang="en-US" smtClean="0"/>
              <a:t>72</a:t>
            </a:fld>
            <a:endParaRPr lang="en-US"/>
          </a:p>
        </p:txBody>
      </p:sp>
    </p:spTree>
    <p:extLst>
      <p:ext uri="{BB962C8B-B14F-4D97-AF65-F5344CB8AC3E}">
        <p14:creationId xmlns:p14="http://schemas.microsoft.com/office/powerpoint/2010/main" val="34217382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smtClean="0">
                <a:solidFill>
                  <a:schemeClr val="tx1"/>
                </a:solidFill>
                <a:effectLst/>
                <a:latin typeface="+mn-lt"/>
                <a:ea typeface="+mn-ea"/>
                <a:cs typeface="+mn-cs"/>
              </a:rPr>
              <a:t>An example of bribery is “a contractor paying a contracting officer in exchange for being awarded a lucrative contract”. Kickback is “providing something of value in exchange for preferential treatment”. A common conflict of interest is “conducting business with related parties, as it often leads to favoritism. A contracting officer awarding a contract to her husband’s father’s company, for example, might be an administrative conflict of interest.” </a:t>
            </a:r>
            <a:endParaRPr lang="en-US" dirty="0"/>
          </a:p>
        </p:txBody>
      </p:sp>
      <p:sp>
        <p:nvSpPr>
          <p:cNvPr id="4" name="灯片编号占位符 3"/>
          <p:cNvSpPr>
            <a:spLocks noGrp="1"/>
          </p:cNvSpPr>
          <p:nvPr>
            <p:ph type="sldNum" sz="quarter" idx="10"/>
          </p:nvPr>
        </p:nvSpPr>
        <p:spPr/>
        <p:txBody>
          <a:bodyPr/>
          <a:lstStyle/>
          <a:p>
            <a:fld id="{A048B722-9A54-4DAC-8676-33435A340014}" type="slidenum">
              <a:rPr lang="en-US" smtClean="0"/>
              <a:t>73</a:t>
            </a:fld>
            <a:endParaRPr lang="en-US"/>
          </a:p>
        </p:txBody>
      </p:sp>
    </p:spTree>
    <p:extLst>
      <p:ext uri="{BB962C8B-B14F-4D97-AF65-F5344CB8AC3E}">
        <p14:creationId xmlns:p14="http://schemas.microsoft.com/office/powerpoint/2010/main" val="29289310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smtClean="0">
                <a:solidFill>
                  <a:schemeClr val="tx1"/>
                </a:solidFill>
                <a:effectLst/>
                <a:latin typeface="+mn-lt"/>
                <a:ea typeface="+mn-ea"/>
                <a:cs typeface="+mn-cs"/>
              </a:rPr>
              <a:t>Charging for products not used or services not rendered is “one of the simplest ways for contractors to steal funds, yet one of the hardest schemes to prove. In these cases, products or services are billed but not used under any contact, with all money collected as profit for the company”.</a:t>
            </a:r>
            <a:endParaRPr lang="en-US" dirty="0"/>
          </a:p>
        </p:txBody>
      </p:sp>
      <p:sp>
        <p:nvSpPr>
          <p:cNvPr id="4" name="灯片编号占位符 3"/>
          <p:cNvSpPr>
            <a:spLocks noGrp="1"/>
          </p:cNvSpPr>
          <p:nvPr>
            <p:ph type="sldNum" sz="quarter" idx="10"/>
          </p:nvPr>
        </p:nvSpPr>
        <p:spPr/>
        <p:txBody>
          <a:bodyPr/>
          <a:lstStyle/>
          <a:p>
            <a:fld id="{A048B722-9A54-4DAC-8676-33435A340014}" type="slidenum">
              <a:rPr lang="en-US" smtClean="0"/>
              <a:t>74</a:t>
            </a:fld>
            <a:endParaRPr lang="en-US"/>
          </a:p>
        </p:txBody>
      </p:sp>
    </p:spTree>
    <p:extLst>
      <p:ext uri="{BB962C8B-B14F-4D97-AF65-F5344CB8AC3E}">
        <p14:creationId xmlns:p14="http://schemas.microsoft.com/office/powerpoint/2010/main" val="95244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F5170B-1D48-42B0-BBAC-7F4867C153B1}" type="slidenum">
              <a:rPr lang="en-US" smtClean="0"/>
              <a:pPr/>
              <a:t>16</a:t>
            </a:fld>
            <a:endParaRPr lang="en-US"/>
          </a:p>
        </p:txBody>
      </p:sp>
    </p:spTree>
    <p:extLst>
      <p:ext uri="{BB962C8B-B14F-4D97-AF65-F5344CB8AC3E}">
        <p14:creationId xmlns:p14="http://schemas.microsoft.com/office/powerpoint/2010/main" val="9862605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Charging for products not used or services not rendered is “one of the simplest ways for contractors to steal funds, yet one of the hardest schemes to prove. In these cases, products or services are billed but not used under any contact, with all money collected as profit for the company”.</a:t>
            </a:r>
            <a:endParaRPr lang="en-US" dirty="0" smtClean="0"/>
          </a:p>
          <a:p>
            <a:endParaRPr lang="en-US" dirty="0" smtClean="0"/>
          </a:p>
          <a:p>
            <a:endParaRPr lang="en-US" dirty="0"/>
          </a:p>
        </p:txBody>
      </p:sp>
      <p:sp>
        <p:nvSpPr>
          <p:cNvPr id="4" name="灯片编号占位符 3"/>
          <p:cNvSpPr>
            <a:spLocks noGrp="1"/>
          </p:cNvSpPr>
          <p:nvPr>
            <p:ph type="sldNum" sz="quarter" idx="10"/>
          </p:nvPr>
        </p:nvSpPr>
        <p:spPr/>
        <p:txBody>
          <a:bodyPr/>
          <a:lstStyle/>
          <a:p>
            <a:fld id="{A048B722-9A54-4DAC-8676-33435A340014}" type="slidenum">
              <a:rPr lang="en-US" smtClean="0"/>
              <a:t>75</a:t>
            </a:fld>
            <a:endParaRPr lang="en-US"/>
          </a:p>
        </p:txBody>
      </p:sp>
    </p:spTree>
    <p:extLst>
      <p:ext uri="{BB962C8B-B14F-4D97-AF65-F5344CB8AC3E}">
        <p14:creationId xmlns:p14="http://schemas.microsoft.com/office/powerpoint/2010/main" val="20622838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kern="0" dirty="0" smtClean="0">
                <a:solidFill>
                  <a:srgbClr val="C00000"/>
                </a:solidFill>
                <a:latin typeface="Arial Rounded MT Bold" panose="020F0704030504030204" pitchFamily="34" charset="0"/>
              </a:rPr>
              <a:t>Proposed Framework to Consider Starting Armchair Audit in Government Expenditure</a:t>
            </a:r>
          </a:p>
          <a:p>
            <a:pPr marL="0" indent="0">
              <a:buNone/>
            </a:pPr>
            <a:endParaRPr lang="en-US" sz="1200" kern="1200" dirty="0" smtClean="0">
              <a:solidFill>
                <a:schemeClr val="tx1"/>
              </a:solidFill>
              <a:effectLst/>
              <a:latin typeface="+mn-lt"/>
              <a:ea typeface="+mn-ea"/>
              <a:cs typeface="+mn-cs"/>
            </a:endParaRPr>
          </a:p>
          <a:p>
            <a:pPr marL="228600" indent="-228600">
              <a:buAutoNum type="arabicParenR"/>
            </a:pPr>
            <a:r>
              <a:rPr lang="en-US" sz="1200" kern="1200" dirty="0" smtClean="0">
                <a:solidFill>
                  <a:schemeClr val="tx1"/>
                </a:solidFill>
                <a:effectLst/>
                <a:latin typeface="+mn-lt"/>
                <a:ea typeface="+mn-ea"/>
                <a:cs typeface="+mn-cs"/>
              </a:rPr>
              <a:t>anomaly type (?), 2) open data type, 3) technique, 4) tool, and 5) armchair auditors’ </a:t>
            </a:r>
            <a:r>
              <a:rPr lang="en-US" sz="1200" kern="1200" dirty="0" err="1" smtClean="0">
                <a:solidFill>
                  <a:schemeClr val="tx1"/>
                </a:solidFill>
                <a:effectLst/>
                <a:latin typeface="+mn-lt"/>
                <a:ea typeface="+mn-ea"/>
                <a:cs typeface="+mn-cs"/>
              </a:rPr>
              <a:t>knowlede</a:t>
            </a:r>
            <a:r>
              <a:rPr lang="en-US" sz="1200" kern="1200" dirty="0" smtClean="0">
                <a:solidFill>
                  <a:schemeClr val="tx1"/>
                </a:solidFill>
                <a:effectLst/>
                <a:latin typeface="+mn-lt"/>
                <a:ea typeface="+mn-ea"/>
                <a:cs typeface="+mn-cs"/>
              </a:rPr>
              <a:t> level. </a:t>
            </a:r>
          </a:p>
          <a:p>
            <a:pPr marL="0" indent="0">
              <a:buNone/>
            </a:pPr>
            <a:r>
              <a:rPr lang="en-US" altLang="zh-CN" sz="1200" kern="1200" dirty="0" smtClean="0">
                <a:solidFill>
                  <a:schemeClr val="tx1"/>
                </a:solidFill>
                <a:effectLst/>
                <a:latin typeface="+mn-lt"/>
                <a:ea typeface="+mn-ea"/>
                <a:cs typeface="+mn-cs"/>
              </a:rPr>
              <a:t>when</a:t>
            </a:r>
            <a:r>
              <a:rPr lang="en-US" altLang="zh-CN" sz="1200" kern="1200" baseline="0" dirty="0" smtClean="0">
                <a:solidFill>
                  <a:schemeClr val="tx1"/>
                </a:solidFill>
                <a:effectLst/>
                <a:latin typeface="+mn-lt"/>
                <a:ea typeface="+mn-ea"/>
                <a:cs typeface="+mn-cs"/>
              </a:rPr>
              <a:t> people want to start this, there is no community, no </a:t>
            </a:r>
            <a:r>
              <a:rPr lang="en-US" altLang="zh-CN" sz="1200" kern="1200" baseline="0" dirty="0" err="1" smtClean="0">
                <a:solidFill>
                  <a:schemeClr val="tx1"/>
                </a:solidFill>
                <a:effectLst/>
                <a:latin typeface="+mn-lt"/>
                <a:ea typeface="+mn-ea"/>
                <a:cs typeface="+mn-cs"/>
              </a:rPr>
              <a:t>guildance</a:t>
            </a:r>
            <a:r>
              <a:rPr lang="en-US" altLang="zh-CN" sz="1200" kern="1200" baseline="0" dirty="0" smtClean="0">
                <a:solidFill>
                  <a:schemeClr val="tx1"/>
                </a:solidFill>
                <a:effectLst/>
                <a:latin typeface="+mn-lt"/>
                <a:ea typeface="+mn-ea"/>
                <a:cs typeface="+mn-cs"/>
              </a:rPr>
              <a:t>, </a:t>
            </a:r>
          </a:p>
          <a:p>
            <a:pPr marL="0" indent="0">
              <a:buNone/>
            </a:pPr>
            <a:r>
              <a:rPr lang="en-US" sz="1200" kern="1200" baseline="0" dirty="0" smtClean="0">
                <a:solidFill>
                  <a:schemeClr val="tx1"/>
                </a:solidFill>
                <a:effectLst/>
                <a:latin typeface="+mn-lt"/>
                <a:ea typeface="+mn-ea"/>
                <a:cs typeface="+mn-cs"/>
              </a:rPr>
              <a:t>Depend on what data the </a:t>
            </a:r>
            <a:r>
              <a:rPr lang="en-US" sz="1200" kern="1200" baseline="0" dirty="0" err="1" smtClean="0">
                <a:solidFill>
                  <a:schemeClr val="tx1"/>
                </a:solidFill>
                <a:effectLst/>
                <a:latin typeface="+mn-lt"/>
                <a:ea typeface="+mn-ea"/>
                <a:cs typeface="+mn-cs"/>
              </a:rPr>
              <a:t>gov</a:t>
            </a:r>
            <a:r>
              <a:rPr lang="en-US" sz="1200" kern="1200" baseline="0" dirty="0" smtClean="0">
                <a:solidFill>
                  <a:schemeClr val="tx1"/>
                </a:solidFill>
                <a:effectLst/>
                <a:latin typeface="+mn-lt"/>
                <a:ea typeface="+mn-ea"/>
                <a:cs typeface="+mn-cs"/>
              </a:rPr>
              <a:t> provides</a:t>
            </a:r>
          </a:p>
          <a:p>
            <a:pPr marL="0" indent="0">
              <a:buNone/>
            </a:pPr>
            <a:r>
              <a:rPr lang="en-US" sz="1200" kern="1200" baseline="0" dirty="0" smtClean="0">
                <a:solidFill>
                  <a:schemeClr val="tx1"/>
                </a:solidFill>
                <a:effectLst/>
                <a:latin typeface="+mn-lt"/>
                <a:ea typeface="+mn-ea"/>
                <a:cs typeface="+mn-cs"/>
              </a:rPr>
              <a:t>Issues of his paper mentioned</a:t>
            </a:r>
          </a:p>
          <a:p>
            <a:pPr marL="0" indent="0">
              <a:buNone/>
            </a:pPr>
            <a:r>
              <a:rPr lang="en-US" sz="1200" kern="1200" baseline="0" dirty="0" smtClean="0">
                <a:solidFill>
                  <a:schemeClr val="tx1"/>
                </a:solidFill>
                <a:effectLst/>
                <a:latin typeface="+mn-lt"/>
                <a:ea typeface="+mn-ea"/>
                <a:cs typeface="+mn-cs"/>
              </a:rPr>
              <a:t>If someone has knowledge and inside info, best to find out issue</a:t>
            </a:r>
          </a:p>
          <a:p>
            <a:pPr marL="0" indent="0">
              <a:buNone/>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Due to the lack of guidance, armchair auditors, especially ones with less auditing knowledge and experience, may only examine portions of open data, execute partial analyses by using a limited number of apps, and concentrate on issues they specialize in. In order to improve the quality of armchair audit, and facilitate the design of efficient and effective apps, we propose a framework that armchair auditors should consider when develop or use apps when analyzing government procurement contracts. </a:t>
            </a:r>
          </a:p>
          <a:p>
            <a:pPr marL="0" indent="0">
              <a:buNone/>
            </a:pPr>
            <a:endParaRPr lang="en-US" dirty="0" smtClean="0"/>
          </a:p>
          <a:p>
            <a:pPr marL="0" indent="0">
              <a:buNone/>
            </a:pPr>
            <a:r>
              <a:rPr lang="en-US" dirty="0" smtClean="0"/>
              <a:t>Basic:</a:t>
            </a:r>
            <a:r>
              <a:rPr lang="en-US" baseline="0" dirty="0" smtClean="0"/>
              <a:t> filter, </a:t>
            </a:r>
            <a:r>
              <a:rPr lang="en-US" baseline="0" dirty="0" err="1" smtClean="0"/>
              <a:t>matching,linking</a:t>
            </a:r>
            <a:endParaRPr lang="en-US" baseline="0" dirty="0" smtClean="0"/>
          </a:p>
          <a:p>
            <a:pPr marL="0" indent="0">
              <a:buNone/>
            </a:pPr>
            <a:r>
              <a:rPr lang="en-US" sz="1200" kern="1200" dirty="0" smtClean="0">
                <a:solidFill>
                  <a:schemeClr val="tx1"/>
                </a:solidFill>
                <a:effectLst/>
                <a:latin typeface="+mn-lt"/>
                <a:ea typeface="+mn-ea"/>
                <a:cs typeface="+mn-cs"/>
              </a:rPr>
              <a:t>R, SAS, and Weka are widely used general data analytics software. Popular audit analytics software includes ACL and </a:t>
            </a:r>
            <a:r>
              <a:rPr lang="en-US" sz="1200" kern="1200" dirty="0" err="1" smtClean="0">
                <a:solidFill>
                  <a:schemeClr val="tx1"/>
                </a:solidFill>
                <a:effectLst/>
                <a:latin typeface="+mn-lt"/>
                <a:ea typeface="+mn-ea"/>
                <a:cs typeface="+mn-cs"/>
              </a:rPr>
              <a:t>Caseware</a:t>
            </a:r>
            <a:r>
              <a:rPr lang="en-US" sz="1200" kern="1200" dirty="0" smtClean="0">
                <a:solidFill>
                  <a:schemeClr val="tx1"/>
                </a:solidFill>
                <a:effectLst/>
                <a:latin typeface="+mn-lt"/>
                <a:ea typeface="+mn-ea"/>
                <a:cs typeface="+mn-cs"/>
              </a:rPr>
              <a:t> IDEA. Examples of visualization software are </a:t>
            </a:r>
            <a:r>
              <a:rPr lang="en-US" sz="1200" kern="1200" dirty="0" err="1" smtClean="0">
                <a:solidFill>
                  <a:schemeClr val="tx1"/>
                </a:solidFill>
                <a:effectLst/>
                <a:latin typeface="+mn-lt"/>
                <a:ea typeface="+mn-ea"/>
                <a:cs typeface="+mn-cs"/>
              </a:rPr>
              <a:t>Qlikview</a:t>
            </a:r>
            <a:r>
              <a:rPr lang="en-US" sz="1200" kern="1200" dirty="0" smtClean="0">
                <a:solidFill>
                  <a:schemeClr val="tx1"/>
                </a:solidFill>
                <a:effectLst/>
                <a:latin typeface="+mn-lt"/>
                <a:ea typeface="+mn-ea"/>
                <a:cs typeface="+mn-cs"/>
              </a:rPr>
              <a:t> and Tableau.</a:t>
            </a: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A048B722-9A54-4DAC-8676-33435A340014}" type="slidenum">
              <a:rPr lang="en-US" smtClean="0"/>
              <a:t>76</a:t>
            </a:fld>
            <a:endParaRPr lang="en-US"/>
          </a:p>
        </p:txBody>
      </p:sp>
    </p:spTree>
    <p:extLst>
      <p:ext uri="{BB962C8B-B14F-4D97-AF65-F5344CB8AC3E}">
        <p14:creationId xmlns:p14="http://schemas.microsoft.com/office/powerpoint/2010/main" val="8601680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smtClean="0">
                <a:solidFill>
                  <a:schemeClr val="tx1"/>
                </a:solidFill>
                <a:effectLst/>
                <a:latin typeface="+mn-lt"/>
                <a:ea typeface="+mn-ea"/>
                <a:cs typeface="+mn-cs"/>
              </a:rPr>
              <a:t>The contract data contains information of contractors, </a:t>
            </a:r>
            <a:r>
              <a:rPr lang="en-US" sz="1200" kern="1200" dirty="0" err="1" smtClean="0">
                <a:solidFill>
                  <a:schemeClr val="tx1"/>
                </a:solidFill>
                <a:effectLst/>
                <a:latin typeface="+mn-lt"/>
                <a:ea typeface="+mn-ea"/>
                <a:cs typeface="+mn-cs"/>
              </a:rPr>
              <a:t>contractees</a:t>
            </a:r>
            <a:r>
              <a:rPr lang="en-US" sz="1200" kern="1200" dirty="0" smtClean="0">
                <a:solidFill>
                  <a:schemeClr val="tx1"/>
                </a:solidFill>
                <a:effectLst/>
                <a:latin typeface="+mn-lt"/>
                <a:ea typeface="+mn-ea"/>
                <a:cs typeface="+mn-cs"/>
              </a:rPr>
              <a:t>, bidding modes, objects, legal foundation, starting dates, end dates, initial values, etc.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demonstrate audit apps that perform data-analytics-based audit tests on those data. </a:t>
            </a:r>
          </a:p>
          <a:p>
            <a:endParaRPr lang="en-US" dirty="0" smtClean="0"/>
          </a:p>
          <a:p>
            <a:r>
              <a:rPr lang="en-US" sz="1200" kern="1200" dirty="0" smtClean="0">
                <a:solidFill>
                  <a:schemeClr val="tx1"/>
                </a:solidFill>
                <a:effectLst/>
                <a:latin typeface="+mn-lt"/>
                <a:ea typeface="+mn-ea"/>
                <a:cs typeface="+mn-cs"/>
              </a:rPr>
              <a:t>Visualization is one of the most efficient techniques to perform descriptive analysis. Using tables, graphs, and charts, armchair auditors can explore data and obtain simple and intuitive insights. We use the software “</a:t>
            </a:r>
            <a:r>
              <a:rPr lang="en-US" sz="1200" kern="1200" dirty="0" err="1" smtClean="0">
                <a:solidFill>
                  <a:schemeClr val="tx1"/>
                </a:solidFill>
                <a:effectLst/>
                <a:latin typeface="+mn-lt"/>
                <a:ea typeface="+mn-ea"/>
                <a:cs typeface="+mn-cs"/>
              </a:rPr>
              <a:t>Qlik</a:t>
            </a:r>
            <a:r>
              <a:rPr lang="en-US" sz="1200" kern="1200" dirty="0" smtClean="0">
                <a:solidFill>
                  <a:schemeClr val="tx1"/>
                </a:solidFill>
                <a:effectLst/>
                <a:latin typeface="+mn-lt"/>
                <a:ea typeface="+mn-ea"/>
                <a:cs typeface="+mn-cs"/>
              </a:rPr>
              <a:t> Sense Enterprise” to demonstrate audit apps that perform descriptive analyses. Armchair auditors can use this software to create customized audit apps by putting their preferable tables, graphs, and charts into a dashboard</a:t>
            </a:r>
            <a:r>
              <a:rPr lang="zh-CN" altLang="en-U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and reuse the dashboard monthly or even weekly. The customized audit apps can help auditors preform targeted data analytics on a frequent basis, and detect anomalies in time</a:t>
            </a:r>
            <a:endParaRPr lang="en-US" dirty="0"/>
          </a:p>
        </p:txBody>
      </p:sp>
      <p:sp>
        <p:nvSpPr>
          <p:cNvPr id="4" name="灯片编号占位符 3"/>
          <p:cNvSpPr>
            <a:spLocks noGrp="1"/>
          </p:cNvSpPr>
          <p:nvPr>
            <p:ph type="sldNum" sz="quarter" idx="10"/>
          </p:nvPr>
        </p:nvSpPr>
        <p:spPr/>
        <p:txBody>
          <a:bodyPr/>
          <a:lstStyle/>
          <a:p>
            <a:fld id="{A048B722-9A54-4DAC-8676-33435A340014}" type="slidenum">
              <a:rPr lang="en-US" smtClean="0"/>
              <a:t>78</a:t>
            </a:fld>
            <a:endParaRPr lang="en-US"/>
          </a:p>
        </p:txBody>
      </p:sp>
    </p:spTree>
    <p:extLst>
      <p:ext uri="{BB962C8B-B14F-4D97-AF65-F5344CB8AC3E}">
        <p14:creationId xmlns:p14="http://schemas.microsoft.com/office/powerpoint/2010/main" val="11692416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A048B722-9A54-4DAC-8676-33435A340014}" type="slidenum">
              <a:rPr lang="en-US" smtClean="0"/>
              <a:t>79</a:t>
            </a:fld>
            <a:endParaRPr lang="en-US"/>
          </a:p>
        </p:txBody>
      </p:sp>
    </p:spTree>
    <p:extLst>
      <p:ext uri="{BB962C8B-B14F-4D97-AF65-F5344CB8AC3E}">
        <p14:creationId xmlns:p14="http://schemas.microsoft.com/office/powerpoint/2010/main" val="8114804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pt-BR" sz="1200" dirty="0" smtClean="0"/>
              <a:t>For contracts that have no information about contractor, 90% of them belong to “06””07”-  waived bidding</a:t>
            </a:r>
          </a:p>
          <a:p>
            <a:r>
              <a:rPr lang="en-US" sz="1200" kern="1200" dirty="0" smtClean="0">
                <a:solidFill>
                  <a:schemeClr val="tx1"/>
                </a:solidFill>
                <a:effectLst/>
                <a:latin typeface="+mn-lt"/>
                <a:ea typeface="+mn-ea"/>
                <a:cs typeface="+mn-cs"/>
              </a:rPr>
              <a:t>The results show that among a total of 470,683 contracts, 35,516 contracts do not have contractor information, 16,167 contracts are missing information of bidding mode, and the starting date or end date are not shown in 1,000 contracts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contract data, contractors, bidding modes, as well as the starting and end dates of the contracts are critical information. Missing values in those fields may indicate high risks of fraudulent contracts. Therefore, we create apps using </a:t>
            </a:r>
            <a:r>
              <a:rPr lang="en-US" sz="1200" kern="1200" dirty="0" err="1" smtClean="0">
                <a:solidFill>
                  <a:schemeClr val="tx1"/>
                </a:solidFill>
                <a:effectLst/>
                <a:latin typeface="+mn-lt"/>
                <a:ea typeface="+mn-ea"/>
                <a:cs typeface="+mn-cs"/>
              </a:rPr>
              <a:t>Caseware</a:t>
            </a:r>
            <a:r>
              <a:rPr lang="en-US" sz="1200" kern="1200" dirty="0" smtClean="0">
                <a:solidFill>
                  <a:schemeClr val="tx1"/>
                </a:solidFill>
                <a:effectLst/>
                <a:latin typeface="+mn-lt"/>
                <a:ea typeface="+mn-ea"/>
                <a:cs typeface="+mn-cs"/>
              </a:rPr>
              <a:t> IDEA scripts to examine data completeness of contractors, bidding modes, and the starting and end dates of contracts, and report contracts with missing values in those fields. With those scripts, armchair auditors can easily perform integrity check on </a:t>
            </a:r>
            <a:r>
              <a:rPr lang="en-US" sz="1200" kern="1200" dirty="0" err="1" smtClean="0">
                <a:solidFill>
                  <a:schemeClr val="tx1"/>
                </a:solidFill>
                <a:effectLst/>
                <a:latin typeface="+mn-lt"/>
                <a:ea typeface="+mn-ea"/>
                <a:cs typeface="+mn-cs"/>
              </a:rPr>
              <a:t>Caseware</a:t>
            </a:r>
            <a:r>
              <a:rPr lang="en-US" sz="1200" kern="1200" dirty="0" smtClean="0">
                <a:solidFill>
                  <a:schemeClr val="tx1"/>
                </a:solidFill>
                <a:effectLst/>
                <a:latin typeface="+mn-lt"/>
                <a:ea typeface="+mn-ea"/>
                <a:cs typeface="+mn-cs"/>
              </a:rPr>
              <a:t> IDEA platform with one click, and detect missing values in time</a:t>
            </a:r>
            <a:endParaRPr lang="en-US" dirty="0"/>
          </a:p>
        </p:txBody>
      </p:sp>
      <p:sp>
        <p:nvSpPr>
          <p:cNvPr id="4" name="灯片编号占位符 3"/>
          <p:cNvSpPr>
            <a:spLocks noGrp="1"/>
          </p:cNvSpPr>
          <p:nvPr>
            <p:ph type="sldNum" sz="quarter" idx="10"/>
          </p:nvPr>
        </p:nvSpPr>
        <p:spPr/>
        <p:txBody>
          <a:bodyPr/>
          <a:lstStyle/>
          <a:p>
            <a:fld id="{A048B722-9A54-4DAC-8676-33435A340014}" type="slidenum">
              <a:rPr lang="en-US" smtClean="0"/>
              <a:t>80</a:t>
            </a:fld>
            <a:endParaRPr lang="en-US"/>
          </a:p>
        </p:txBody>
      </p:sp>
    </p:spTree>
    <p:extLst>
      <p:ext uri="{BB962C8B-B14F-4D97-AF65-F5344CB8AC3E}">
        <p14:creationId xmlns:p14="http://schemas.microsoft.com/office/powerpoint/2010/main" val="26361905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detect contracts with initial values under 0.1 Brazilian real</a:t>
            </a:r>
            <a:endParaRPr lang="en-US" dirty="0" smtClean="0"/>
          </a:p>
          <a:p>
            <a:endParaRPr lang="en-US" dirty="0"/>
          </a:p>
        </p:txBody>
      </p:sp>
      <p:sp>
        <p:nvSpPr>
          <p:cNvPr id="4" name="灯片编号占位符 3"/>
          <p:cNvSpPr>
            <a:spLocks noGrp="1"/>
          </p:cNvSpPr>
          <p:nvPr>
            <p:ph type="sldNum" sz="quarter" idx="10"/>
          </p:nvPr>
        </p:nvSpPr>
        <p:spPr/>
        <p:txBody>
          <a:bodyPr/>
          <a:lstStyle/>
          <a:p>
            <a:fld id="{A048B722-9A54-4DAC-8676-33435A340014}" type="slidenum">
              <a:rPr lang="en-US" smtClean="0"/>
              <a:t>81</a:t>
            </a:fld>
            <a:endParaRPr lang="en-US"/>
          </a:p>
        </p:txBody>
      </p:sp>
    </p:spTree>
    <p:extLst>
      <p:ext uri="{BB962C8B-B14F-4D97-AF65-F5344CB8AC3E}">
        <p14:creationId xmlns:p14="http://schemas.microsoft.com/office/powerpoint/2010/main" val="30791761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sz="1200" kern="1200" dirty="0" smtClean="0">
                <a:solidFill>
                  <a:schemeClr val="tx1"/>
                </a:solidFill>
                <a:effectLst/>
                <a:latin typeface="+mn-lt"/>
                <a:ea typeface="+mn-ea"/>
                <a:cs typeface="+mn-cs"/>
              </a:rPr>
              <a:t>detect contracts with initial values under 0.1 Brazilian real</a:t>
            </a:r>
            <a:endParaRPr lang="en-US" dirty="0"/>
          </a:p>
        </p:txBody>
      </p:sp>
      <p:sp>
        <p:nvSpPr>
          <p:cNvPr id="4" name="灯片编号占位符 3"/>
          <p:cNvSpPr>
            <a:spLocks noGrp="1"/>
          </p:cNvSpPr>
          <p:nvPr>
            <p:ph type="sldNum" sz="quarter" idx="10"/>
          </p:nvPr>
        </p:nvSpPr>
        <p:spPr/>
        <p:txBody>
          <a:bodyPr/>
          <a:lstStyle/>
          <a:p>
            <a:fld id="{A048B722-9A54-4DAC-8676-33435A340014}" type="slidenum">
              <a:rPr lang="en-US" smtClean="0"/>
              <a:t>82</a:t>
            </a:fld>
            <a:endParaRPr lang="en-US"/>
          </a:p>
        </p:txBody>
      </p:sp>
    </p:spTree>
    <p:extLst>
      <p:ext uri="{BB962C8B-B14F-4D97-AF65-F5344CB8AC3E}">
        <p14:creationId xmlns:p14="http://schemas.microsoft.com/office/powerpoint/2010/main" val="27179740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sz="1200" kern="1200" dirty="0" smtClean="0">
                <a:solidFill>
                  <a:schemeClr val="tx1"/>
                </a:solidFill>
                <a:effectLst/>
                <a:latin typeface="+mn-lt"/>
                <a:ea typeface="+mn-ea"/>
                <a:cs typeface="+mn-cs"/>
              </a:rPr>
              <a:t>We create an audit app that detects contractors on the black list using SAS Enterprise software. Armchair auditors can easily operate the audit app on SAS Enterprise platform with one click. </a:t>
            </a:r>
            <a:endParaRPr lang="en-US" dirty="0"/>
          </a:p>
        </p:txBody>
      </p:sp>
      <p:sp>
        <p:nvSpPr>
          <p:cNvPr id="4" name="灯片编号占位符 3"/>
          <p:cNvSpPr>
            <a:spLocks noGrp="1"/>
          </p:cNvSpPr>
          <p:nvPr>
            <p:ph type="sldNum" sz="quarter" idx="10"/>
          </p:nvPr>
        </p:nvSpPr>
        <p:spPr/>
        <p:txBody>
          <a:bodyPr/>
          <a:lstStyle/>
          <a:p>
            <a:fld id="{A048B722-9A54-4DAC-8676-33435A340014}" type="slidenum">
              <a:rPr lang="en-US" smtClean="0"/>
              <a:t>83</a:t>
            </a:fld>
            <a:endParaRPr lang="en-US"/>
          </a:p>
        </p:txBody>
      </p:sp>
    </p:spTree>
    <p:extLst>
      <p:ext uri="{BB962C8B-B14F-4D97-AF65-F5344CB8AC3E}">
        <p14:creationId xmlns:p14="http://schemas.microsoft.com/office/powerpoint/2010/main" val="27057739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legal foundation shows the corresponding article numbers that the contracts should obey in order to waive bidding processes </a:t>
            </a:r>
            <a:endParaRPr lang="en-US" dirty="0" smtClean="0"/>
          </a:p>
          <a:p>
            <a:pPr marL="0" indent="0">
              <a:buNone/>
            </a:pPr>
            <a:endParaRPr lang="en-US" dirty="0"/>
          </a:p>
        </p:txBody>
      </p:sp>
      <p:sp>
        <p:nvSpPr>
          <p:cNvPr id="4" name="灯片编号占位符 3"/>
          <p:cNvSpPr>
            <a:spLocks noGrp="1"/>
          </p:cNvSpPr>
          <p:nvPr>
            <p:ph type="sldNum" sz="quarter" idx="10"/>
          </p:nvPr>
        </p:nvSpPr>
        <p:spPr/>
        <p:txBody>
          <a:bodyPr/>
          <a:lstStyle/>
          <a:p>
            <a:fld id="{A048B722-9A54-4DAC-8676-33435A340014}" type="slidenum">
              <a:rPr lang="en-US" smtClean="0"/>
              <a:t>84</a:t>
            </a:fld>
            <a:endParaRPr lang="en-US"/>
          </a:p>
        </p:txBody>
      </p:sp>
    </p:spTree>
    <p:extLst>
      <p:ext uri="{BB962C8B-B14F-4D97-AF65-F5344CB8AC3E}">
        <p14:creationId xmlns:p14="http://schemas.microsoft.com/office/powerpoint/2010/main" val="28197604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sz="1200" kern="1200" dirty="0" smtClean="0">
                <a:solidFill>
                  <a:schemeClr val="tx1"/>
                </a:solidFill>
                <a:effectLst/>
                <a:latin typeface="+mn-lt"/>
                <a:ea typeface="+mn-ea"/>
                <a:cs typeface="+mn-cs"/>
              </a:rPr>
              <a:t>There are two limitations of this paper: firstly, the proposed app list can be enriched for more potential fraud risk situations; secondly, besides the three software used in this study, there are some other data analytical tools that are widely used in the audit domain (such as ACL and R) and should be considered when building government procurement audit apps for various users. In the future research, besides expanding the app list and applying other analytical tools, we are considering developing rule-based algorithm for improved government procurement fraud detection, applying the idea of exceptional exception (</a:t>
            </a:r>
            <a:r>
              <a:rPr lang="en-US" sz="1200" kern="1200" dirty="0" err="1" smtClean="0">
                <a:solidFill>
                  <a:schemeClr val="tx1"/>
                </a:solidFill>
                <a:effectLst/>
                <a:latin typeface="+mn-lt"/>
                <a:ea typeface="+mn-ea"/>
                <a:cs typeface="+mn-cs"/>
              </a:rPr>
              <a:t>Issa</a:t>
            </a:r>
            <a:r>
              <a:rPr lang="en-US" sz="1200" kern="1200" dirty="0" smtClean="0">
                <a:solidFill>
                  <a:schemeClr val="tx1"/>
                </a:solidFill>
                <a:effectLst/>
                <a:latin typeface="+mn-lt"/>
                <a:ea typeface="+mn-ea"/>
                <a:cs typeface="+mn-cs"/>
              </a:rPr>
              <a:t>, 2013) to rank suspicious contracts based on predefined rules.</a:t>
            </a:r>
            <a:endParaRPr lang="en-US" dirty="0"/>
          </a:p>
        </p:txBody>
      </p:sp>
      <p:sp>
        <p:nvSpPr>
          <p:cNvPr id="4" name="灯片编号占位符 3"/>
          <p:cNvSpPr>
            <a:spLocks noGrp="1"/>
          </p:cNvSpPr>
          <p:nvPr>
            <p:ph type="sldNum" sz="quarter" idx="10"/>
          </p:nvPr>
        </p:nvSpPr>
        <p:spPr/>
        <p:txBody>
          <a:bodyPr/>
          <a:lstStyle/>
          <a:p>
            <a:fld id="{A048B722-9A54-4DAC-8676-33435A340014}" type="slidenum">
              <a:rPr lang="en-US" smtClean="0"/>
              <a:t>85</a:t>
            </a:fld>
            <a:endParaRPr lang="en-US"/>
          </a:p>
        </p:txBody>
      </p:sp>
    </p:spTree>
    <p:extLst>
      <p:ext uri="{BB962C8B-B14F-4D97-AF65-F5344CB8AC3E}">
        <p14:creationId xmlns:p14="http://schemas.microsoft.com/office/powerpoint/2010/main" val="826784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A6804E-934C-DF47-B83A-3BE1BE204156}" type="slidenum">
              <a:rPr lang="en-US" smtClean="0"/>
              <a:t>25</a:t>
            </a:fld>
            <a:endParaRPr lang="en-US"/>
          </a:p>
        </p:txBody>
      </p:sp>
    </p:spTree>
    <p:extLst>
      <p:ext uri="{BB962C8B-B14F-4D97-AF65-F5344CB8AC3E}">
        <p14:creationId xmlns:p14="http://schemas.microsoft.com/office/powerpoint/2010/main" val="10732387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C2B60D2D-78D2-40A3-B1AF-451F67CCB1E9}" type="slidenum">
              <a:rPr lang="en-US" smtClean="0">
                <a:solidFill>
                  <a:prstClr val="black"/>
                </a:solidFill>
              </a:rPr>
              <a:pPr/>
              <a:t>87</a:t>
            </a:fld>
            <a:endParaRPr lang="en-US" dirty="0">
              <a:solidFill>
                <a:prstClr val="black"/>
              </a:solidFill>
            </a:endParaRPr>
          </a:p>
        </p:txBody>
      </p:sp>
    </p:spTree>
    <p:extLst>
      <p:ext uri="{BB962C8B-B14F-4D97-AF65-F5344CB8AC3E}">
        <p14:creationId xmlns:p14="http://schemas.microsoft.com/office/powerpoint/2010/main" val="7735137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B60D2D-78D2-40A3-B1AF-451F67CCB1E9}" type="slidenum">
              <a:rPr lang="en-US" smtClean="0">
                <a:solidFill>
                  <a:prstClr val="black"/>
                </a:solidFill>
              </a:rPr>
              <a:pPr/>
              <a:t>88</a:t>
            </a:fld>
            <a:endParaRPr lang="en-US" dirty="0">
              <a:solidFill>
                <a:prstClr val="black"/>
              </a:solidFill>
            </a:endParaRPr>
          </a:p>
        </p:txBody>
      </p:sp>
    </p:spTree>
    <p:extLst>
      <p:ext uri="{BB962C8B-B14F-4D97-AF65-F5344CB8AC3E}">
        <p14:creationId xmlns:p14="http://schemas.microsoft.com/office/powerpoint/2010/main" val="25907038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sz="1200" kern="1200" dirty="0" smtClean="0">
                <a:solidFill>
                  <a:schemeClr val="tx1"/>
                </a:solidFill>
                <a:effectLst/>
                <a:latin typeface="+mn-lt"/>
                <a:ea typeface="+mn-ea"/>
                <a:cs typeface="+mn-cs"/>
              </a:rPr>
              <a:t>There are two limitations of this paper: firstly, the proposed app list can be enriched for more potential fraud risk situations; secondly, besides the three software used in this study, there are some other data analytical tools that are widely used in the audit domain (such as ACL and R) and should be considered when building government procurement audit apps for various users. In the future research, besides expanding the app list and applying other analytical tools, we are considering developing rule-based algorithm for improved government procurement fraud detection, applying the idea of exceptional exception (</a:t>
            </a:r>
            <a:r>
              <a:rPr lang="en-US" sz="1200" kern="1200" dirty="0" err="1" smtClean="0">
                <a:solidFill>
                  <a:schemeClr val="tx1"/>
                </a:solidFill>
                <a:effectLst/>
                <a:latin typeface="+mn-lt"/>
                <a:ea typeface="+mn-ea"/>
                <a:cs typeface="+mn-cs"/>
              </a:rPr>
              <a:t>Issa</a:t>
            </a:r>
            <a:r>
              <a:rPr lang="en-US" sz="1200" kern="1200" dirty="0" smtClean="0">
                <a:solidFill>
                  <a:schemeClr val="tx1"/>
                </a:solidFill>
                <a:effectLst/>
                <a:latin typeface="+mn-lt"/>
                <a:ea typeface="+mn-ea"/>
                <a:cs typeface="+mn-cs"/>
              </a:rPr>
              <a:t>, 2013) to rank suspicious contracts based on predefined rules.</a:t>
            </a:r>
            <a:endParaRPr lang="en-US" dirty="0"/>
          </a:p>
        </p:txBody>
      </p:sp>
      <p:sp>
        <p:nvSpPr>
          <p:cNvPr id="4" name="灯片编号占位符 3"/>
          <p:cNvSpPr>
            <a:spLocks noGrp="1"/>
          </p:cNvSpPr>
          <p:nvPr>
            <p:ph type="sldNum" sz="quarter" idx="10"/>
          </p:nvPr>
        </p:nvSpPr>
        <p:spPr/>
        <p:txBody>
          <a:bodyPr/>
          <a:lstStyle/>
          <a:p>
            <a:fld id="{A048B722-9A54-4DAC-8676-33435A340014}" type="slidenum">
              <a:rPr lang="en-US" smtClean="0"/>
              <a:t>89</a:t>
            </a:fld>
            <a:endParaRPr lang="en-US"/>
          </a:p>
        </p:txBody>
      </p:sp>
    </p:spTree>
    <p:extLst>
      <p:ext uri="{BB962C8B-B14F-4D97-AF65-F5344CB8AC3E}">
        <p14:creationId xmlns:p14="http://schemas.microsoft.com/office/powerpoint/2010/main" val="124219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p>
        </p:txBody>
      </p:sp>
      <p:sp>
        <p:nvSpPr>
          <p:cNvPr id="4" name="Slide Number Placeholder 3"/>
          <p:cNvSpPr>
            <a:spLocks noGrp="1"/>
          </p:cNvSpPr>
          <p:nvPr>
            <p:ph type="sldNum" sz="quarter" idx="10"/>
          </p:nvPr>
        </p:nvSpPr>
        <p:spPr/>
        <p:txBody>
          <a:bodyPr/>
          <a:lstStyle/>
          <a:p>
            <a:fld id="{05EF78AF-FEA3-48C6-BD28-8E4A2729198A}" type="slidenum">
              <a:rPr lang="en-US" smtClean="0"/>
              <a:pPr/>
              <a:t>29</a:t>
            </a:fld>
            <a:endParaRPr lang="en-US"/>
          </a:p>
        </p:txBody>
      </p:sp>
    </p:spTree>
    <p:extLst>
      <p:ext uri="{BB962C8B-B14F-4D97-AF65-F5344CB8AC3E}">
        <p14:creationId xmlns:p14="http://schemas.microsoft.com/office/powerpoint/2010/main" val="1398896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defRPr/>
            </a:pPr>
            <a:endParaRPr lang="en-US" sz="1800" kern="1200" dirty="0" smtClean="0"/>
          </a:p>
        </p:txBody>
      </p:sp>
      <p:sp>
        <p:nvSpPr>
          <p:cNvPr id="4" name="Slide Number Placeholder 3"/>
          <p:cNvSpPr>
            <a:spLocks noGrp="1"/>
          </p:cNvSpPr>
          <p:nvPr>
            <p:ph type="sldNum" sz="quarter" idx="10"/>
          </p:nvPr>
        </p:nvSpPr>
        <p:spPr/>
        <p:txBody>
          <a:bodyPr/>
          <a:lstStyle/>
          <a:p>
            <a:pPr>
              <a:defRPr/>
            </a:pPr>
            <a:fld id="{F177551F-2C26-5D4E-AA97-F437309E4641}" type="slidenum">
              <a:rPr lang="en-US" smtClean="0"/>
              <a:pPr>
                <a:defRPr/>
              </a:pPr>
              <a:t>30</a:t>
            </a:fld>
            <a:endParaRPr lang="en-US" dirty="0"/>
          </a:p>
        </p:txBody>
      </p:sp>
    </p:spTree>
    <p:extLst>
      <p:ext uri="{BB962C8B-B14F-4D97-AF65-F5344CB8AC3E}">
        <p14:creationId xmlns:p14="http://schemas.microsoft.com/office/powerpoint/2010/main" val="1952970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3281363" y="971550"/>
            <a:ext cx="3495675" cy="2622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2" name="Shape 402"/>
          <p:cNvSpPr txBox="1">
            <a:spLocks noGrp="1"/>
          </p:cNvSpPr>
          <p:nvPr>
            <p:ph type="body" idx="1"/>
          </p:nvPr>
        </p:nvSpPr>
        <p:spPr>
          <a:xfrm>
            <a:off x="1006475" y="3740150"/>
            <a:ext cx="8045400" cy="3060510"/>
          </a:xfrm>
          <a:prstGeom prst="rect">
            <a:avLst/>
          </a:prstGeom>
          <a:noFill/>
          <a:ln>
            <a:noFill/>
          </a:ln>
        </p:spPr>
        <p:txBody>
          <a:bodyPr wrap="square" lIns="91425" tIns="91425" rIns="91425" bIns="91425" anchor="t" anchorCtr="0">
            <a:noAutofit/>
          </a:bodyPr>
          <a:lstStyle/>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Trading  Platforms,  :, LedgerX TeraExchang, etc.. These all have central databases / ERP System</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 / Data Centers, etc..  We need to  get an  SSAE-16!!</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Issuance  Platforms,  :   Linq, tO, etc.. These all have central databases / ERP System</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 / Data Centers, etc..  We need to  get an  SSAE-16!!</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Exchanges / Payment Processors,  Wallets (Coinbase, Kraken, Gemini, etc..) Payment Proc (Bitpay, Circle, etc..) These all have central databases / ERP System / Data Centers, etc..  We need to  get an  SSAE-16!!</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Oracles - SSAE-16</a:t>
            </a:r>
          </a:p>
          <a:p>
            <a:pPr marL="457200" marR="0" lvl="0" indent="-22860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BC Tool Providers:   Chain, Consensys, Symbiont, Blockstream, IBIT, Monetago, LIBRA, etc.. These all have central data bases / ERP System</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 / Data Centers, etc..  We need to  get an  SSAE-16!!</a:t>
            </a:r>
          </a:p>
        </p:txBody>
      </p:sp>
      <p:sp>
        <p:nvSpPr>
          <p:cNvPr id="403" name="Shape 403"/>
          <p:cNvSpPr txBox="1">
            <a:spLocks noGrp="1"/>
          </p:cNvSpPr>
          <p:nvPr>
            <p:ph type="sldNum" idx="12"/>
          </p:nvPr>
        </p:nvSpPr>
        <p:spPr>
          <a:xfrm>
            <a:off x="5697537" y="7383463"/>
            <a:ext cx="4359520" cy="388875"/>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36</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02031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5CC27A-48F1-458D-93B9-A9CE621614F7}" type="slidenum">
              <a:rPr lang="en-US" smtClean="0"/>
              <a:t>37</a:t>
            </a:fld>
            <a:endParaRPr lang="en-US"/>
          </a:p>
        </p:txBody>
      </p:sp>
    </p:spTree>
    <p:extLst>
      <p:ext uri="{BB962C8B-B14F-4D97-AF65-F5344CB8AC3E}">
        <p14:creationId xmlns:p14="http://schemas.microsoft.com/office/powerpoint/2010/main" val="3147769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E4F2AF-ACC0-4EE2-BF5D-1DFF8455DC49}" type="datetime1">
              <a:rPr lang="en-US" smtClean="0"/>
              <a:t>4/26/2018</a:t>
            </a:fld>
            <a:endParaRPr lang="en-US"/>
          </a:p>
        </p:txBody>
      </p:sp>
      <p:sp>
        <p:nvSpPr>
          <p:cNvPr id="5" name="Footer Placeholder 4"/>
          <p:cNvSpPr>
            <a:spLocks noGrp="1"/>
          </p:cNvSpPr>
          <p:nvPr>
            <p:ph type="ftr" sz="quarter" idx="11"/>
          </p:nvPr>
        </p:nvSpPr>
        <p:spPr/>
        <p:txBody>
          <a:bodyPr/>
          <a:lstStyle/>
          <a:p>
            <a:r>
              <a:rPr lang="en-US"/>
              <a:t>AIS Research Seminar-Spring 2018</a:t>
            </a:r>
          </a:p>
        </p:txBody>
      </p:sp>
      <p:sp>
        <p:nvSpPr>
          <p:cNvPr id="6" name="Slide Number Placeholder 5"/>
          <p:cNvSpPr>
            <a:spLocks noGrp="1"/>
          </p:cNvSpPr>
          <p:nvPr>
            <p:ph type="sldNum" sz="quarter" idx="12"/>
          </p:nvPr>
        </p:nvSpPr>
        <p:spPr/>
        <p:txBody>
          <a:bodyPr/>
          <a:lstStyle/>
          <a:p>
            <a:fld id="{06EBD1D9-5599-4FAB-850F-2B16BF77886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22AA08-07DF-482C-91EF-395DC3249E90}" type="datetime1">
              <a:rPr lang="en-US" smtClean="0"/>
              <a:t>4/26/2018</a:t>
            </a:fld>
            <a:endParaRPr lang="en-US"/>
          </a:p>
        </p:txBody>
      </p:sp>
      <p:sp>
        <p:nvSpPr>
          <p:cNvPr id="5" name="Footer Placeholder 4"/>
          <p:cNvSpPr>
            <a:spLocks noGrp="1"/>
          </p:cNvSpPr>
          <p:nvPr>
            <p:ph type="ftr" sz="quarter" idx="11"/>
          </p:nvPr>
        </p:nvSpPr>
        <p:spPr/>
        <p:txBody>
          <a:bodyPr/>
          <a:lstStyle/>
          <a:p>
            <a:r>
              <a:rPr lang="en-US"/>
              <a:t>AIS Research Seminar-Spring 2018</a:t>
            </a:r>
          </a:p>
        </p:txBody>
      </p:sp>
      <p:sp>
        <p:nvSpPr>
          <p:cNvPr id="6" name="Slide Number Placeholder 5"/>
          <p:cNvSpPr>
            <a:spLocks noGrp="1"/>
          </p:cNvSpPr>
          <p:nvPr>
            <p:ph type="sldNum" sz="quarter" idx="12"/>
          </p:nvPr>
        </p:nvSpPr>
        <p:spPr/>
        <p:txBody>
          <a:bodyPr/>
          <a:lstStyle/>
          <a:p>
            <a:fld id="{06EBD1D9-5599-4FAB-850F-2B16BF7788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A5EA29-BDFC-4EF2-A623-6C74BF197B22}" type="datetime1">
              <a:rPr lang="en-US" smtClean="0"/>
              <a:t>4/26/2018</a:t>
            </a:fld>
            <a:endParaRPr lang="en-US"/>
          </a:p>
        </p:txBody>
      </p:sp>
      <p:sp>
        <p:nvSpPr>
          <p:cNvPr id="5" name="Footer Placeholder 4"/>
          <p:cNvSpPr>
            <a:spLocks noGrp="1"/>
          </p:cNvSpPr>
          <p:nvPr>
            <p:ph type="ftr" sz="quarter" idx="11"/>
          </p:nvPr>
        </p:nvSpPr>
        <p:spPr/>
        <p:txBody>
          <a:bodyPr/>
          <a:lstStyle/>
          <a:p>
            <a:r>
              <a:rPr lang="en-US"/>
              <a:t>AIS Research Seminar-Spring 2018</a:t>
            </a:r>
          </a:p>
        </p:txBody>
      </p:sp>
      <p:sp>
        <p:nvSpPr>
          <p:cNvPr id="6" name="Slide Number Placeholder 5"/>
          <p:cNvSpPr>
            <a:spLocks noGrp="1"/>
          </p:cNvSpPr>
          <p:nvPr>
            <p:ph type="sldNum" sz="quarter" idx="12"/>
          </p:nvPr>
        </p:nvSpPr>
        <p:spPr/>
        <p:txBody>
          <a:bodyPr/>
          <a:lstStyle/>
          <a:p>
            <a:fld id="{06EBD1D9-5599-4FAB-850F-2B16BF77886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9B3873D-53CE-4332-A1BF-10AAAA215977}" type="datetime1">
              <a:rPr lang="en-US" smtClean="0"/>
              <a:t>4/26/2018</a:t>
            </a:fld>
            <a:endParaRPr lang="en-US"/>
          </a:p>
        </p:txBody>
      </p:sp>
      <p:sp>
        <p:nvSpPr>
          <p:cNvPr id="5" name="Footer Placeholder 4"/>
          <p:cNvSpPr>
            <a:spLocks noGrp="1"/>
          </p:cNvSpPr>
          <p:nvPr>
            <p:ph type="ftr" sz="quarter" idx="11"/>
          </p:nvPr>
        </p:nvSpPr>
        <p:spPr/>
        <p:txBody>
          <a:bodyPr/>
          <a:lstStyle/>
          <a:p>
            <a:r>
              <a:rPr lang="en-US"/>
              <a:t>AIS Research Seminar-Spring 2018</a:t>
            </a:r>
          </a:p>
        </p:txBody>
      </p:sp>
      <p:sp>
        <p:nvSpPr>
          <p:cNvPr id="6" name="Slide Number Placeholder 5"/>
          <p:cNvSpPr>
            <a:spLocks noGrp="1"/>
          </p:cNvSpPr>
          <p:nvPr>
            <p:ph type="sldNum" sz="quarter" idx="12"/>
          </p:nvPr>
        </p:nvSpPr>
        <p:spPr/>
        <p:txBody>
          <a:bodyPr/>
          <a:lstStyle/>
          <a:p>
            <a:fld id="{13C59106-1826-4025-8DCA-0B92976AF83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02A56F-4380-46D6-8CB9-A194103AAF16}" type="datetime1">
              <a:rPr lang="en-US" smtClean="0"/>
              <a:t>4/26/2018</a:t>
            </a:fld>
            <a:endParaRPr lang="en-US"/>
          </a:p>
        </p:txBody>
      </p:sp>
      <p:sp>
        <p:nvSpPr>
          <p:cNvPr id="5" name="Footer Placeholder 4"/>
          <p:cNvSpPr>
            <a:spLocks noGrp="1"/>
          </p:cNvSpPr>
          <p:nvPr>
            <p:ph type="ftr" sz="quarter" idx="11"/>
          </p:nvPr>
        </p:nvSpPr>
        <p:spPr/>
        <p:txBody>
          <a:bodyPr/>
          <a:lstStyle/>
          <a:p>
            <a:r>
              <a:rPr lang="en-US"/>
              <a:t>AIS Research Seminar-Spring 2018</a:t>
            </a:r>
          </a:p>
        </p:txBody>
      </p:sp>
      <p:sp>
        <p:nvSpPr>
          <p:cNvPr id="6" name="Slide Number Placeholder 5"/>
          <p:cNvSpPr>
            <a:spLocks noGrp="1"/>
          </p:cNvSpPr>
          <p:nvPr>
            <p:ph type="sldNum" sz="quarter" idx="12"/>
          </p:nvPr>
        </p:nvSpPr>
        <p:spPr/>
        <p:txBody>
          <a:bodyPr/>
          <a:lstStyle/>
          <a:p>
            <a:fld id="{13C59106-1826-4025-8DCA-0B92976AF83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9B336D-0CA8-43DB-B68A-99EE65A0F4F6}" type="datetime1">
              <a:rPr lang="en-US" smtClean="0"/>
              <a:t>4/26/2018</a:t>
            </a:fld>
            <a:endParaRPr lang="en-US"/>
          </a:p>
        </p:txBody>
      </p:sp>
      <p:sp>
        <p:nvSpPr>
          <p:cNvPr id="5" name="Footer Placeholder 4"/>
          <p:cNvSpPr>
            <a:spLocks noGrp="1"/>
          </p:cNvSpPr>
          <p:nvPr>
            <p:ph type="ftr" sz="quarter" idx="11"/>
          </p:nvPr>
        </p:nvSpPr>
        <p:spPr/>
        <p:txBody>
          <a:bodyPr/>
          <a:lstStyle/>
          <a:p>
            <a:r>
              <a:rPr lang="en-US"/>
              <a:t>AIS Research Seminar-Spring 2018</a:t>
            </a:r>
          </a:p>
        </p:txBody>
      </p:sp>
      <p:sp>
        <p:nvSpPr>
          <p:cNvPr id="6" name="Slide Number Placeholder 5"/>
          <p:cNvSpPr>
            <a:spLocks noGrp="1"/>
          </p:cNvSpPr>
          <p:nvPr>
            <p:ph type="sldNum" sz="quarter" idx="12"/>
          </p:nvPr>
        </p:nvSpPr>
        <p:spPr/>
        <p:txBody>
          <a:bodyPr/>
          <a:lstStyle/>
          <a:p>
            <a:fld id="{13C59106-1826-4025-8DCA-0B92976AF83E}"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461144-5202-4551-8D60-A16B25BDC6E7}" type="datetime1">
              <a:rPr lang="en-US" smtClean="0"/>
              <a:t>4/26/2018</a:t>
            </a:fld>
            <a:endParaRPr lang="en-US"/>
          </a:p>
        </p:txBody>
      </p:sp>
      <p:sp>
        <p:nvSpPr>
          <p:cNvPr id="6" name="Footer Placeholder 5"/>
          <p:cNvSpPr>
            <a:spLocks noGrp="1"/>
          </p:cNvSpPr>
          <p:nvPr>
            <p:ph type="ftr" sz="quarter" idx="11"/>
          </p:nvPr>
        </p:nvSpPr>
        <p:spPr/>
        <p:txBody>
          <a:bodyPr/>
          <a:lstStyle/>
          <a:p>
            <a:r>
              <a:rPr lang="en-US"/>
              <a:t>AIS Research Seminar-Spring 2018</a:t>
            </a:r>
          </a:p>
        </p:txBody>
      </p:sp>
      <p:sp>
        <p:nvSpPr>
          <p:cNvPr id="7" name="Slide Number Placeholder 6"/>
          <p:cNvSpPr>
            <a:spLocks noGrp="1"/>
          </p:cNvSpPr>
          <p:nvPr>
            <p:ph type="sldNum" sz="quarter" idx="12"/>
          </p:nvPr>
        </p:nvSpPr>
        <p:spPr/>
        <p:txBody>
          <a:bodyPr/>
          <a:lstStyle/>
          <a:p>
            <a:fld id="{13C59106-1826-4025-8DCA-0B92976AF83E}"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CEF02E-8BA2-4E11-8344-A16B4AB1A2ED}" type="datetime1">
              <a:rPr lang="en-US" smtClean="0"/>
              <a:t>4/26/2018</a:t>
            </a:fld>
            <a:endParaRPr lang="en-US"/>
          </a:p>
        </p:txBody>
      </p:sp>
      <p:sp>
        <p:nvSpPr>
          <p:cNvPr id="8" name="Footer Placeholder 7"/>
          <p:cNvSpPr>
            <a:spLocks noGrp="1"/>
          </p:cNvSpPr>
          <p:nvPr>
            <p:ph type="ftr" sz="quarter" idx="11"/>
          </p:nvPr>
        </p:nvSpPr>
        <p:spPr/>
        <p:txBody>
          <a:bodyPr/>
          <a:lstStyle/>
          <a:p>
            <a:r>
              <a:rPr lang="en-US"/>
              <a:t>AIS Research Seminar-Spring 2018</a:t>
            </a:r>
          </a:p>
        </p:txBody>
      </p:sp>
      <p:sp>
        <p:nvSpPr>
          <p:cNvPr id="9" name="Slide Number Placeholder 8"/>
          <p:cNvSpPr>
            <a:spLocks noGrp="1"/>
          </p:cNvSpPr>
          <p:nvPr>
            <p:ph type="sldNum" sz="quarter" idx="12"/>
          </p:nvPr>
        </p:nvSpPr>
        <p:spPr/>
        <p:txBody>
          <a:bodyPr/>
          <a:lstStyle/>
          <a:p>
            <a:fld id="{13C59106-1826-4025-8DCA-0B92976AF83E}"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664F62-518A-41E9-86DE-3695EF687689}" type="datetime1">
              <a:rPr lang="en-US" smtClean="0"/>
              <a:t>4/26/2018</a:t>
            </a:fld>
            <a:endParaRPr lang="en-US"/>
          </a:p>
        </p:txBody>
      </p:sp>
      <p:sp>
        <p:nvSpPr>
          <p:cNvPr id="4" name="Footer Placeholder 3"/>
          <p:cNvSpPr>
            <a:spLocks noGrp="1"/>
          </p:cNvSpPr>
          <p:nvPr>
            <p:ph type="ftr" sz="quarter" idx="11"/>
          </p:nvPr>
        </p:nvSpPr>
        <p:spPr/>
        <p:txBody>
          <a:bodyPr/>
          <a:lstStyle/>
          <a:p>
            <a:r>
              <a:rPr lang="en-US"/>
              <a:t>AIS Research Seminar-Spring 2018</a:t>
            </a:r>
          </a:p>
        </p:txBody>
      </p:sp>
      <p:sp>
        <p:nvSpPr>
          <p:cNvPr id="5" name="Slide Number Placeholder 4"/>
          <p:cNvSpPr>
            <a:spLocks noGrp="1"/>
          </p:cNvSpPr>
          <p:nvPr>
            <p:ph type="sldNum" sz="quarter" idx="12"/>
          </p:nvPr>
        </p:nvSpPr>
        <p:spPr/>
        <p:txBody>
          <a:bodyPr/>
          <a:lstStyle/>
          <a:p>
            <a:fld id="{13C59106-1826-4025-8DCA-0B92976AF83E}"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7E1FF-8E79-4E69-8D04-D915BA849BEC}" type="datetime1">
              <a:rPr lang="en-US" smtClean="0"/>
              <a:t>4/26/2018</a:t>
            </a:fld>
            <a:endParaRPr lang="en-US"/>
          </a:p>
        </p:txBody>
      </p:sp>
      <p:sp>
        <p:nvSpPr>
          <p:cNvPr id="3" name="Footer Placeholder 2"/>
          <p:cNvSpPr>
            <a:spLocks noGrp="1"/>
          </p:cNvSpPr>
          <p:nvPr>
            <p:ph type="ftr" sz="quarter" idx="11"/>
          </p:nvPr>
        </p:nvSpPr>
        <p:spPr/>
        <p:txBody>
          <a:bodyPr/>
          <a:lstStyle/>
          <a:p>
            <a:r>
              <a:rPr lang="en-US"/>
              <a:t>AIS Research Seminar-Spring 2018</a:t>
            </a:r>
          </a:p>
        </p:txBody>
      </p:sp>
      <p:sp>
        <p:nvSpPr>
          <p:cNvPr id="4" name="Slide Number Placeholder 3"/>
          <p:cNvSpPr>
            <a:spLocks noGrp="1"/>
          </p:cNvSpPr>
          <p:nvPr>
            <p:ph type="sldNum" sz="quarter" idx="12"/>
          </p:nvPr>
        </p:nvSpPr>
        <p:spPr/>
        <p:txBody>
          <a:bodyPr/>
          <a:lstStyle/>
          <a:p>
            <a:fld id="{13C59106-1826-4025-8DCA-0B92976AF83E}"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714D77-4BE8-4EB7-99A9-C99191ADFC1C}" type="datetime1">
              <a:rPr lang="en-US" smtClean="0"/>
              <a:t>4/26/2018</a:t>
            </a:fld>
            <a:endParaRPr lang="en-US"/>
          </a:p>
        </p:txBody>
      </p:sp>
      <p:sp>
        <p:nvSpPr>
          <p:cNvPr id="6" name="Footer Placeholder 5"/>
          <p:cNvSpPr>
            <a:spLocks noGrp="1"/>
          </p:cNvSpPr>
          <p:nvPr>
            <p:ph type="ftr" sz="quarter" idx="11"/>
          </p:nvPr>
        </p:nvSpPr>
        <p:spPr/>
        <p:txBody>
          <a:bodyPr/>
          <a:lstStyle/>
          <a:p>
            <a:r>
              <a:rPr lang="en-US"/>
              <a:t>AIS Research Seminar-Spring 2018</a:t>
            </a:r>
          </a:p>
        </p:txBody>
      </p:sp>
      <p:sp>
        <p:nvSpPr>
          <p:cNvPr id="7" name="Slide Number Placeholder 6"/>
          <p:cNvSpPr>
            <a:spLocks noGrp="1"/>
          </p:cNvSpPr>
          <p:nvPr>
            <p:ph type="sldNum" sz="quarter" idx="12"/>
          </p:nvPr>
        </p:nvSpPr>
        <p:spPr/>
        <p:txBody>
          <a:bodyPr/>
          <a:lstStyle/>
          <a:p>
            <a:fld id="{13C59106-1826-4025-8DCA-0B92976AF8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92AFB-38D1-467D-B729-6E7556205026}" type="datetime1">
              <a:rPr lang="en-US" smtClean="0"/>
              <a:t>4/26/2018</a:t>
            </a:fld>
            <a:endParaRPr lang="en-US"/>
          </a:p>
        </p:txBody>
      </p:sp>
      <p:sp>
        <p:nvSpPr>
          <p:cNvPr id="5" name="Footer Placeholder 4"/>
          <p:cNvSpPr>
            <a:spLocks noGrp="1"/>
          </p:cNvSpPr>
          <p:nvPr>
            <p:ph type="ftr" sz="quarter" idx="11"/>
          </p:nvPr>
        </p:nvSpPr>
        <p:spPr/>
        <p:txBody>
          <a:bodyPr/>
          <a:lstStyle/>
          <a:p>
            <a:r>
              <a:rPr lang="en-US"/>
              <a:t>AIS Research Seminar-Spring 2018</a:t>
            </a:r>
          </a:p>
        </p:txBody>
      </p:sp>
      <p:sp>
        <p:nvSpPr>
          <p:cNvPr id="6" name="Slide Number Placeholder 5"/>
          <p:cNvSpPr>
            <a:spLocks noGrp="1"/>
          </p:cNvSpPr>
          <p:nvPr>
            <p:ph type="sldNum" sz="quarter" idx="12"/>
          </p:nvPr>
        </p:nvSpPr>
        <p:spPr/>
        <p:txBody>
          <a:bodyPr/>
          <a:lstStyle/>
          <a:p>
            <a:fld id="{06EBD1D9-5599-4FAB-850F-2B16BF77886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6A96C9-1626-4769-9594-CE1E9FFEFBD3}" type="datetime1">
              <a:rPr lang="en-US" smtClean="0"/>
              <a:t>4/26/2018</a:t>
            </a:fld>
            <a:endParaRPr lang="en-US"/>
          </a:p>
        </p:txBody>
      </p:sp>
      <p:sp>
        <p:nvSpPr>
          <p:cNvPr id="6" name="Footer Placeholder 5"/>
          <p:cNvSpPr>
            <a:spLocks noGrp="1"/>
          </p:cNvSpPr>
          <p:nvPr>
            <p:ph type="ftr" sz="quarter" idx="11"/>
          </p:nvPr>
        </p:nvSpPr>
        <p:spPr/>
        <p:txBody>
          <a:bodyPr/>
          <a:lstStyle/>
          <a:p>
            <a:r>
              <a:rPr lang="en-US"/>
              <a:t>AIS Research Seminar-Spring 2018</a:t>
            </a:r>
          </a:p>
        </p:txBody>
      </p:sp>
      <p:sp>
        <p:nvSpPr>
          <p:cNvPr id="7" name="Slide Number Placeholder 6"/>
          <p:cNvSpPr>
            <a:spLocks noGrp="1"/>
          </p:cNvSpPr>
          <p:nvPr>
            <p:ph type="sldNum" sz="quarter" idx="12"/>
          </p:nvPr>
        </p:nvSpPr>
        <p:spPr/>
        <p:txBody>
          <a:bodyPr/>
          <a:lstStyle/>
          <a:p>
            <a:fld id="{13C59106-1826-4025-8DCA-0B92976AF83E}"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D276FE-0026-45E3-BB6A-8BF1D0BC96B9}" type="datetime1">
              <a:rPr lang="en-US" smtClean="0"/>
              <a:t>4/26/2018</a:t>
            </a:fld>
            <a:endParaRPr lang="en-US"/>
          </a:p>
        </p:txBody>
      </p:sp>
      <p:sp>
        <p:nvSpPr>
          <p:cNvPr id="5" name="Footer Placeholder 4"/>
          <p:cNvSpPr>
            <a:spLocks noGrp="1"/>
          </p:cNvSpPr>
          <p:nvPr>
            <p:ph type="ftr" sz="quarter" idx="11"/>
          </p:nvPr>
        </p:nvSpPr>
        <p:spPr/>
        <p:txBody>
          <a:bodyPr/>
          <a:lstStyle/>
          <a:p>
            <a:r>
              <a:rPr lang="en-US"/>
              <a:t>AIS Research Seminar-Spring 2018</a:t>
            </a:r>
          </a:p>
        </p:txBody>
      </p:sp>
      <p:sp>
        <p:nvSpPr>
          <p:cNvPr id="6" name="Slide Number Placeholder 5"/>
          <p:cNvSpPr>
            <a:spLocks noGrp="1"/>
          </p:cNvSpPr>
          <p:nvPr>
            <p:ph type="sldNum" sz="quarter" idx="12"/>
          </p:nvPr>
        </p:nvSpPr>
        <p:spPr/>
        <p:txBody>
          <a:bodyPr/>
          <a:lstStyle/>
          <a:p>
            <a:fld id="{13C59106-1826-4025-8DCA-0B92976AF83E}"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DD6853-8D61-4F45-977C-5F49A4ED09F6}" type="datetime1">
              <a:rPr lang="en-US" smtClean="0"/>
              <a:t>4/26/2018</a:t>
            </a:fld>
            <a:endParaRPr lang="en-US"/>
          </a:p>
        </p:txBody>
      </p:sp>
      <p:sp>
        <p:nvSpPr>
          <p:cNvPr id="5" name="Footer Placeholder 4"/>
          <p:cNvSpPr>
            <a:spLocks noGrp="1"/>
          </p:cNvSpPr>
          <p:nvPr>
            <p:ph type="ftr" sz="quarter" idx="11"/>
          </p:nvPr>
        </p:nvSpPr>
        <p:spPr/>
        <p:txBody>
          <a:bodyPr/>
          <a:lstStyle/>
          <a:p>
            <a:r>
              <a:rPr lang="en-US"/>
              <a:t>AIS Research Seminar-Spring 2018</a:t>
            </a:r>
          </a:p>
        </p:txBody>
      </p:sp>
      <p:sp>
        <p:nvSpPr>
          <p:cNvPr id="6" name="Slide Number Placeholder 5"/>
          <p:cNvSpPr>
            <a:spLocks noGrp="1"/>
          </p:cNvSpPr>
          <p:nvPr>
            <p:ph type="sldNum" sz="quarter" idx="12"/>
          </p:nvPr>
        </p:nvSpPr>
        <p:spPr/>
        <p:txBody>
          <a:bodyPr/>
          <a:lstStyle/>
          <a:p>
            <a:fld id="{13C59106-1826-4025-8DCA-0B92976AF83E}"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intropage_print"/>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098" name="Rectangle 2"/>
          <p:cNvSpPr>
            <a:spLocks noGrp="1" noChangeArrowheads="1"/>
          </p:cNvSpPr>
          <p:nvPr>
            <p:ph type="ctrTitle"/>
          </p:nvPr>
        </p:nvSpPr>
        <p:spPr>
          <a:xfrm>
            <a:off x="685800" y="2130425"/>
            <a:ext cx="7772400" cy="1470025"/>
          </a:xfrm>
        </p:spPr>
        <p:txBody>
          <a:bodyPr/>
          <a:lstStyle>
            <a:lvl1pPr algn="ctr">
              <a:defRPr sz="3600">
                <a:solidFill>
                  <a:schemeClr val="bg1"/>
                </a:solidFill>
              </a:defRPr>
            </a:lvl1pPr>
          </a:lstStyle>
          <a:p>
            <a:r>
              <a:rPr lang="en-US"/>
              <a:t>Click to edit Master title style</a:t>
            </a:r>
            <a:endParaRPr lang="en-US" dirty="0"/>
          </a:p>
        </p:txBody>
      </p:sp>
      <p:sp>
        <p:nvSpPr>
          <p:cNvPr id="4099" name="Rectangle 3"/>
          <p:cNvSpPr>
            <a:spLocks noGrp="1" noChangeArrowheads="1"/>
          </p:cNvSpPr>
          <p:nvPr>
            <p:ph type="subTitle" idx="1"/>
          </p:nvPr>
        </p:nvSpPr>
        <p:spPr>
          <a:xfrm>
            <a:off x="1371600" y="4572000"/>
            <a:ext cx="6400800" cy="1752600"/>
          </a:xfrm>
        </p:spPr>
        <p:txBody>
          <a:bodyPr/>
          <a:lstStyle>
            <a:lvl1pPr marL="0" indent="0" algn="ctr">
              <a:buFontTx/>
              <a:buNone/>
              <a:defRPr>
                <a:solidFill>
                  <a:schemeClr val="bg1"/>
                </a:solidFill>
              </a:defRPr>
            </a:lvl1pPr>
          </a:lstStyle>
          <a:p>
            <a:r>
              <a:rPr lang="en-US"/>
              <a:t>Click to edit Master subtitle style</a:t>
            </a:r>
            <a:endParaRPr lang="en-US" dirty="0"/>
          </a:p>
        </p:txBody>
      </p:sp>
    </p:spTree>
    <p:extLst>
      <p:ext uri="{BB962C8B-B14F-4D97-AF65-F5344CB8AC3E}">
        <p14:creationId xmlns:p14="http://schemas.microsoft.com/office/powerpoint/2010/main" val="3443972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17516"/>
            <a:ext cx="8229600" cy="800121"/>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523999"/>
            <a:ext cx="8229600" cy="47224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5"/>
          <p:cNvSpPr>
            <a:spLocks noGrp="1"/>
          </p:cNvSpPr>
          <p:nvPr>
            <p:ph type="body" sz="quarter" idx="10" hasCustomPrompt="1"/>
          </p:nvPr>
        </p:nvSpPr>
        <p:spPr>
          <a:xfrm>
            <a:off x="5715000" y="0"/>
            <a:ext cx="3429000" cy="609600"/>
          </a:xfrm>
        </p:spPr>
        <p:txBody>
          <a:bodyPr anchor="ctr"/>
          <a:lstStyle>
            <a:lvl1pPr marL="0" indent="0" algn="ctr">
              <a:buNone/>
              <a:defRPr>
                <a:solidFill>
                  <a:schemeClr val="bg1"/>
                </a:solidFill>
              </a:defRPr>
            </a:lvl1pPr>
          </a:lstStyle>
          <a:p>
            <a:pPr lvl="0"/>
            <a:r>
              <a:rPr lang="en-US" dirty="0"/>
              <a:t>Section</a:t>
            </a:r>
          </a:p>
        </p:txBody>
      </p:sp>
      <p:sp>
        <p:nvSpPr>
          <p:cNvPr id="11" name="Rectangle 6"/>
          <p:cNvSpPr>
            <a:spLocks noGrp="1" noChangeArrowheads="1"/>
          </p:cNvSpPr>
          <p:nvPr>
            <p:ph type="sldNum" sz="quarter" idx="4"/>
          </p:nvPr>
        </p:nvSpPr>
        <p:spPr bwMode="auto">
          <a:xfrm>
            <a:off x="6553200" y="6489828"/>
            <a:ext cx="2590800" cy="3681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800">
                <a:solidFill>
                  <a:srgbClr val="5F5F5F"/>
                </a:solidFill>
                <a:cs typeface="+mn-cs"/>
              </a:defRPr>
            </a:lvl1pPr>
          </a:lstStyle>
          <a:p>
            <a:fld id="{3D8D2D2F-92D1-40A7-B589-1E344312DF09}" type="slidenum">
              <a:rPr lang="en-US" smtClean="0"/>
              <a:pPr/>
              <a:t>‹#›</a:t>
            </a:fld>
            <a:endParaRPr lang="en-US"/>
          </a:p>
        </p:txBody>
      </p:sp>
      <p:sp>
        <p:nvSpPr>
          <p:cNvPr id="12" name="Date Placeholder 1"/>
          <p:cNvSpPr>
            <a:spLocks noGrp="1"/>
          </p:cNvSpPr>
          <p:nvPr>
            <p:ph type="dt" sz="half" idx="2"/>
          </p:nvPr>
        </p:nvSpPr>
        <p:spPr>
          <a:xfrm>
            <a:off x="3630881" y="6477000"/>
            <a:ext cx="1855519" cy="381000"/>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fld id="{A2EFAF6B-36F8-4EB6-A50F-6E8A83B42E7B}" type="datetime1">
              <a:rPr lang="en-US" smtClean="0"/>
              <a:t>4/26/2018</a:t>
            </a:fld>
            <a:endParaRPr lang="en-US" dirty="0"/>
          </a:p>
        </p:txBody>
      </p:sp>
      <p:sp>
        <p:nvSpPr>
          <p:cNvPr id="13" name="Footer Placeholder 2"/>
          <p:cNvSpPr>
            <a:spLocks noGrp="1"/>
          </p:cNvSpPr>
          <p:nvPr>
            <p:ph type="ftr" sz="quarter" idx="3"/>
          </p:nvPr>
        </p:nvSpPr>
        <p:spPr>
          <a:xfrm>
            <a:off x="1" y="6492875"/>
            <a:ext cx="3383279" cy="365125"/>
          </a:xfrm>
          <a:prstGeom prst="rect">
            <a:avLst/>
          </a:prstGeom>
        </p:spPr>
        <p:txBody>
          <a:bodyPr vert="horz" lIns="91440" tIns="45720" rIns="91440" bIns="45720" rtlCol="0" anchor="ctr"/>
          <a:lstStyle>
            <a:lvl1pPr algn="l">
              <a:defRPr sz="800" b="0">
                <a:solidFill>
                  <a:schemeClr val="tx1">
                    <a:tint val="75000"/>
                  </a:schemeClr>
                </a:solidFill>
              </a:defRPr>
            </a:lvl1pPr>
          </a:lstStyle>
          <a:p>
            <a:pPr>
              <a:defRPr/>
            </a:pPr>
            <a:r>
              <a:rPr lang="en-US"/>
              <a:t>AIS Research Seminar-Spring 2018</a:t>
            </a:r>
            <a:endParaRPr lang="en-US" dirty="0"/>
          </a:p>
        </p:txBody>
      </p:sp>
    </p:spTree>
    <p:extLst>
      <p:ext uri="{BB962C8B-B14F-4D97-AF65-F5344CB8AC3E}">
        <p14:creationId xmlns:p14="http://schemas.microsoft.com/office/powerpoint/2010/main" val="35025846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5" name="Picture 4" descr="C:\Users\Hussein Issa\Pictures\Icons\Rutgers_template_Sec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93818" y="2172425"/>
            <a:ext cx="6650182" cy="2354283"/>
          </a:xfrm>
        </p:spPr>
        <p:txBody>
          <a:bodyPr anchor="ctr"/>
          <a:lstStyle>
            <a:lvl1pPr algn="ctr">
              <a:defRPr sz="3200" b="1" cap="all">
                <a:solidFill>
                  <a:srgbClr val="C00000"/>
                </a:solidFill>
              </a:defRPr>
            </a:lvl1pPr>
          </a:lstStyle>
          <a:p>
            <a:r>
              <a:rPr lang="en-US"/>
              <a:t>Click to edit Master title style</a:t>
            </a:r>
            <a:endParaRPr lang="en-US" dirty="0"/>
          </a:p>
        </p:txBody>
      </p:sp>
      <p:sp>
        <p:nvSpPr>
          <p:cNvPr id="9"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48486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amp;A">
    <p:spTree>
      <p:nvGrpSpPr>
        <p:cNvPr id="1" name=""/>
        <p:cNvGrpSpPr/>
        <p:nvPr/>
      </p:nvGrpSpPr>
      <p:grpSpPr>
        <a:xfrm>
          <a:off x="0" y="0"/>
          <a:ext cx="0" cy="0"/>
          <a:chOff x="0" y="0"/>
          <a:chExt cx="0" cy="0"/>
        </a:xfrm>
      </p:grpSpPr>
      <p:pic>
        <p:nvPicPr>
          <p:cNvPr id="6" name="Picture 2" descr="C:\Users\Hussein Issa\Pictures\Icons\how-t0-become-a-anima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838200"/>
            <a:ext cx="4495800" cy="599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09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6" name="Content Placeholder 1"/>
          <p:cNvSpPr txBox="1">
            <a:spLocks/>
          </p:cNvSpPr>
          <p:nvPr/>
        </p:nvSpPr>
        <p:spPr bwMode="auto">
          <a:xfrm>
            <a:off x="476250" y="1371600"/>
            <a:ext cx="8210550" cy="4685966"/>
          </a:xfrm>
          <a:prstGeom prst="rect">
            <a:avLst/>
          </a:prstGeom>
          <a:noFill/>
          <a:ln w="9525">
            <a:noFill/>
            <a:miter lim="800000"/>
            <a:headEnd/>
            <a:tailEnd/>
          </a:ln>
          <a:extLst/>
        </p:spPr>
        <p:txBody>
          <a:bodyPr vert="horz" wrap="square" lIns="91440" tIns="45720" rIns="91440" bIns="45720" numCol="1" rtlCol="0" anchor="t" anchorCtr="0" compatLnSpc="1">
            <a:prstTxWarp prst="textNoShape">
              <a:avLst/>
            </a:prstTxWarp>
            <a:normAutofit/>
            <a:scene3d>
              <a:camera prst="orthographicFront"/>
              <a:lightRig rig="threePt" dir="t"/>
            </a:scene3d>
            <a:sp3d extrusionH="57150">
              <a:bevelT w="38100" h="38100"/>
            </a:sp3d>
          </a:bodyPr>
          <a:lst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indent="0" algn="ctr" fontAlgn="auto">
              <a:spcAft>
                <a:spcPts val="0"/>
              </a:spcAft>
              <a:buFont typeface="Arial" pitchFamily="34" charset="0"/>
              <a:buNone/>
              <a:defRPr/>
            </a:pPr>
            <a:endParaRPr lang="en-US" sz="8000" b="1" dirty="0">
              <a:ln>
                <a:solidFill>
                  <a:srgbClr val="B0D7FF">
                    <a:lumMod val="10000"/>
                  </a:srgbClr>
                </a:solidFill>
              </a:ln>
              <a:gradFill>
                <a:gsLst>
                  <a:gs pos="0">
                    <a:srgbClr val="B0D7FF">
                      <a:lumMod val="10000"/>
                    </a:srgbClr>
                  </a:gs>
                  <a:gs pos="50000">
                    <a:srgbClr val="00589A"/>
                  </a:gs>
                  <a:gs pos="100000">
                    <a:srgbClr val="00B0F0"/>
                  </a:gs>
                </a:gsLst>
                <a:path path="rect">
                  <a:fillToRect l="50000" t="50000" r="50000" b="50000"/>
                </a:path>
              </a:gradFill>
              <a:effectLst>
                <a:reflection blurRad="6350" stA="34000" endPos="45500" dist="25400" dir="5400000" sy="-100000" algn="bl" rotWithShape="0"/>
              </a:effectLst>
              <a:ea typeface="+mj-ea"/>
              <a:cs typeface="+mj-cs"/>
            </a:endParaRPr>
          </a:p>
          <a:p>
            <a:pPr marL="0" indent="0" algn="ctr" fontAlgn="auto">
              <a:spcAft>
                <a:spcPts val="0"/>
              </a:spcAft>
              <a:buFont typeface="Arial" pitchFamily="34" charset="0"/>
              <a:buNone/>
              <a:defRPr/>
            </a:pPr>
            <a:r>
              <a:rPr lang="en-US" sz="8000" b="1" dirty="0">
                <a:gradFill flip="none" rotWithShape="1">
                  <a:gsLst>
                    <a:gs pos="0">
                      <a:srgbClr val="EA0000"/>
                    </a:gs>
                    <a:gs pos="50000">
                      <a:srgbClr val="800000"/>
                    </a:gs>
                    <a:gs pos="100000">
                      <a:srgbClr val="FF0000"/>
                    </a:gs>
                  </a:gsLst>
                  <a:lin ang="5400000" scaled="1"/>
                  <a:tileRect/>
                </a:gradFill>
                <a:effectLst>
                  <a:reflection blurRad="6350" stA="34000" endPos="45500" dist="25400" dir="5400000" sy="-100000" algn="bl" rotWithShape="0"/>
                </a:effectLst>
                <a:ea typeface="+mj-ea"/>
                <a:cs typeface="+mj-cs"/>
              </a:rPr>
              <a:t>Thank You!</a:t>
            </a:r>
            <a:endParaRPr lang="en-US" sz="4800" b="1" dirty="0">
              <a:gradFill flip="none" rotWithShape="1">
                <a:gsLst>
                  <a:gs pos="0">
                    <a:srgbClr val="EA0000"/>
                  </a:gs>
                  <a:gs pos="50000">
                    <a:srgbClr val="800000"/>
                  </a:gs>
                  <a:gs pos="100000">
                    <a:srgbClr val="FF0000"/>
                  </a:gs>
                </a:gsLst>
                <a:lin ang="5400000" scaled="1"/>
                <a:tileRect/>
              </a:gradFill>
            </a:endParaRPr>
          </a:p>
        </p:txBody>
      </p:sp>
    </p:spTree>
    <p:extLst>
      <p:ext uri="{BB962C8B-B14F-4D97-AF65-F5344CB8AC3E}">
        <p14:creationId xmlns:p14="http://schemas.microsoft.com/office/powerpoint/2010/main" val="2639620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6553200" y="6489828"/>
            <a:ext cx="2590800" cy="368172"/>
          </a:xfrm>
          <a:prstGeom prst="rect">
            <a:avLst/>
          </a:prstGeom>
          <a:ln/>
        </p:spPr>
        <p:txBody>
          <a:bodyPr/>
          <a:lstStyle>
            <a:lvl1pPr>
              <a:defRPr/>
            </a:lvl1pPr>
          </a:lstStyle>
          <a:p>
            <a:fld id="{3D8D2D2F-92D1-40A7-B589-1E344312DF09}" type="slidenum">
              <a:rPr lang="en-US" smtClean="0"/>
              <a:pPr/>
              <a:t>‹#›</a:t>
            </a:fld>
            <a:endParaRPr lang="en-US"/>
          </a:p>
        </p:txBody>
      </p:sp>
      <p:sp>
        <p:nvSpPr>
          <p:cNvPr id="8" name="Text Placeholder 15"/>
          <p:cNvSpPr>
            <a:spLocks noGrp="1"/>
          </p:cNvSpPr>
          <p:nvPr>
            <p:ph type="body" sz="quarter" idx="11" hasCustomPrompt="1"/>
          </p:nvPr>
        </p:nvSpPr>
        <p:spPr>
          <a:xfrm>
            <a:off x="5715000" y="0"/>
            <a:ext cx="3429000" cy="609600"/>
          </a:xfrm>
        </p:spPr>
        <p:txBody>
          <a:bodyPr anchor="ctr"/>
          <a:lstStyle>
            <a:lvl1pPr marL="0" indent="0" algn="ctr">
              <a:buNone/>
              <a:defRPr>
                <a:solidFill>
                  <a:schemeClr val="bg1"/>
                </a:solidFill>
              </a:defRPr>
            </a:lvl1pPr>
          </a:lstStyle>
          <a:p>
            <a:pPr lvl="0"/>
            <a:r>
              <a:rPr lang="en-US" dirty="0"/>
              <a:t>Section</a:t>
            </a:r>
          </a:p>
        </p:txBody>
      </p:sp>
    </p:spTree>
    <p:extLst>
      <p:ext uri="{BB962C8B-B14F-4D97-AF65-F5344CB8AC3E}">
        <p14:creationId xmlns:p14="http://schemas.microsoft.com/office/powerpoint/2010/main" val="3475828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0"/>
          </p:nvPr>
        </p:nvSpPr>
        <p:spPr>
          <a:xfrm>
            <a:off x="6553200" y="6489828"/>
            <a:ext cx="2590800" cy="368172"/>
          </a:xfrm>
          <a:prstGeom prst="rect">
            <a:avLst/>
          </a:prstGeom>
          <a:ln/>
        </p:spPr>
        <p:txBody>
          <a:bodyPr/>
          <a:lstStyle>
            <a:lvl1pPr>
              <a:defRPr/>
            </a:lvl1pPr>
          </a:lstStyle>
          <a:p>
            <a:fld id="{06EBD1D9-5599-4FAB-850F-2B16BF778869}" type="slidenum">
              <a:rPr lang="en-US" smtClean="0"/>
              <a:pPr/>
              <a:t>‹#›</a:t>
            </a:fld>
            <a:endParaRPr lang="en-US"/>
          </a:p>
        </p:txBody>
      </p:sp>
    </p:spTree>
    <p:extLst>
      <p:ext uri="{BB962C8B-B14F-4D97-AF65-F5344CB8AC3E}">
        <p14:creationId xmlns:p14="http://schemas.microsoft.com/office/powerpoint/2010/main" val="3593807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48806B-25DE-47E7-B272-8A7CECE36A80}" type="datetime1">
              <a:rPr lang="en-US" smtClean="0"/>
              <a:t>4/26/2018</a:t>
            </a:fld>
            <a:endParaRPr lang="en-US"/>
          </a:p>
        </p:txBody>
      </p:sp>
      <p:sp>
        <p:nvSpPr>
          <p:cNvPr id="5" name="Footer Placeholder 4"/>
          <p:cNvSpPr>
            <a:spLocks noGrp="1"/>
          </p:cNvSpPr>
          <p:nvPr>
            <p:ph type="ftr" sz="quarter" idx="11"/>
          </p:nvPr>
        </p:nvSpPr>
        <p:spPr/>
        <p:txBody>
          <a:bodyPr/>
          <a:lstStyle/>
          <a:p>
            <a:r>
              <a:rPr lang="en-US"/>
              <a:t>AIS Research Seminar-Spring 2018</a:t>
            </a:r>
          </a:p>
        </p:txBody>
      </p:sp>
      <p:sp>
        <p:nvSpPr>
          <p:cNvPr id="6" name="Slide Number Placeholder 5"/>
          <p:cNvSpPr>
            <a:spLocks noGrp="1"/>
          </p:cNvSpPr>
          <p:nvPr>
            <p:ph type="sldNum" sz="quarter" idx="12"/>
          </p:nvPr>
        </p:nvSpPr>
        <p:spPr/>
        <p:txBody>
          <a:bodyPr/>
          <a:lstStyle/>
          <a:p>
            <a:fld id="{06EBD1D9-5599-4FAB-850F-2B16BF778869}"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xfrm>
            <a:off x="6553200" y="6489828"/>
            <a:ext cx="2590800" cy="368172"/>
          </a:xfrm>
          <a:prstGeom prst="rect">
            <a:avLst/>
          </a:prstGeom>
          <a:ln/>
        </p:spPr>
        <p:txBody>
          <a:bodyPr/>
          <a:lstStyle>
            <a:lvl1pPr>
              <a:defRPr/>
            </a:lvl1pPr>
          </a:lstStyle>
          <a:p>
            <a:fld id="{06EBD1D9-5599-4FAB-850F-2B16BF778869}" type="slidenum">
              <a:rPr lang="en-US" smtClean="0"/>
              <a:pPr/>
              <a:t>‹#›</a:t>
            </a:fld>
            <a:endParaRPr lang="en-US"/>
          </a:p>
        </p:txBody>
      </p:sp>
      <p:sp>
        <p:nvSpPr>
          <p:cNvPr id="5" name="Title 1"/>
          <p:cNvSpPr txBox="1">
            <a:spLocks/>
          </p:cNvSpPr>
          <p:nvPr/>
        </p:nvSpPr>
        <p:spPr bwMode="auto">
          <a:xfrm>
            <a:off x="5334000" y="1"/>
            <a:ext cx="3810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Formata BQ Regular" pitchFamily="50" charset="0"/>
              </a:defRPr>
            </a:lvl2pPr>
            <a:lvl3pPr algn="l" rtl="0" eaLnBrk="1" fontAlgn="base" hangingPunct="1">
              <a:spcBef>
                <a:spcPct val="0"/>
              </a:spcBef>
              <a:spcAft>
                <a:spcPct val="0"/>
              </a:spcAft>
              <a:defRPr sz="3000">
                <a:solidFill>
                  <a:schemeClr val="tx2"/>
                </a:solidFill>
                <a:latin typeface="Formata BQ Regular" pitchFamily="50" charset="0"/>
              </a:defRPr>
            </a:lvl3pPr>
            <a:lvl4pPr algn="l" rtl="0" eaLnBrk="1" fontAlgn="base" hangingPunct="1">
              <a:spcBef>
                <a:spcPct val="0"/>
              </a:spcBef>
              <a:spcAft>
                <a:spcPct val="0"/>
              </a:spcAft>
              <a:defRPr sz="3000">
                <a:solidFill>
                  <a:schemeClr val="tx2"/>
                </a:solidFill>
                <a:latin typeface="Formata BQ Regular" pitchFamily="50" charset="0"/>
              </a:defRPr>
            </a:lvl4pPr>
            <a:lvl5pPr algn="l" rtl="0" eaLnBrk="1" fontAlgn="base" hangingPunct="1">
              <a:spcBef>
                <a:spcPct val="0"/>
              </a:spcBef>
              <a:spcAft>
                <a:spcPct val="0"/>
              </a:spcAft>
              <a:defRPr sz="3000">
                <a:solidFill>
                  <a:schemeClr val="tx2"/>
                </a:solidFill>
                <a:latin typeface="Formata BQ Regular" pitchFamily="50" charset="0"/>
              </a:defRPr>
            </a:lvl5pPr>
            <a:lvl6pPr marL="457200" algn="l" rtl="0" eaLnBrk="1" fontAlgn="base" hangingPunct="1">
              <a:spcBef>
                <a:spcPct val="0"/>
              </a:spcBef>
              <a:spcAft>
                <a:spcPct val="0"/>
              </a:spcAft>
              <a:defRPr sz="3000">
                <a:solidFill>
                  <a:schemeClr val="tx2"/>
                </a:solidFill>
                <a:latin typeface="Formata BQ Regular" pitchFamily="50" charset="0"/>
              </a:defRPr>
            </a:lvl6pPr>
            <a:lvl7pPr marL="914400" algn="l" rtl="0" eaLnBrk="1" fontAlgn="base" hangingPunct="1">
              <a:spcBef>
                <a:spcPct val="0"/>
              </a:spcBef>
              <a:spcAft>
                <a:spcPct val="0"/>
              </a:spcAft>
              <a:defRPr sz="3000">
                <a:solidFill>
                  <a:schemeClr val="tx2"/>
                </a:solidFill>
                <a:latin typeface="Formata BQ Regular" pitchFamily="50" charset="0"/>
              </a:defRPr>
            </a:lvl7pPr>
            <a:lvl8pPr marL="1371600" algn="l" rtl="0" eaLnBrk="1" fontAlgn="base" hangingPunct="1">
              <a:spcBef>
                <a:spcPct val="0"/>
              </a:spcBef>
              <a:spcAft>
                <a:spcPct val="0"/>
              </a:spcAft>
              <a:defRPr sz="3000">
                <a:solidFill>
                  <a:schemeClr val="tx2"/>
                </a:solidFill>
                <a:latin typeface="Formata BQ Regular" pitchFamily="50" charset="0"/>
              </a:defRPr>
            </a:lvl8pPr>
            <a:lvl9pPr marL="1828800" algn="l" rtl="0" eaLnBrk="1" fontAlgn="base" hangingPunct="1">
              <a:spcBef>
                <a:spcPct val="0"/>
              </a:spcBef>
              <a:spcAft>
                <a:spcPct val="0"/>
              </a:spcAft>
              <a:defRPr sz="3000">
                <a:solidFill>
                  <a:schemeClr val="tx2"/>
                </a:solidFill>
                <a:latin typeface="Formata BQ Regular" pitchFamily="50" charset="0"/>
              </a:defRPr>
            </a:lvl9pPr>
          </a:lstStyle>
          <a:p>
            <a:pPr algn="ctr"/>
            <a:r>
              <a:rPr lang="en-US" sz="2200" dirty="0">
                <a:solidFill>
                  <a:schemeClr val="bg1"/>
                </a:solidFill>
              </a:rPr>
              <a:t>Click to edit Master title style</a:t>
            </a:r>
          </a:p>
        </p:txBody>
      </p:sp>
    </p:spTree>
    <p:extLst>
      <p:ext uri="{BB962C8B-B14F-4D97-AF65-F5344CB8AC3E}">
        <p14:creationId xmlns:p14="http://schemas.microsoft.com/office/powerpoint/2010/main" val="87327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553200" y="6489828"/>
            <a:ext cx="2590800" cy="368172"/>
          </a:xfrm>
          <a:prstGeom prst="rect">
            <a:avLst/>
          </a:prstGeom>
          <a:ln/>
        </p:spPr>
        <p:txBody>
          <a:bodyPr/>
          <a:lstStyle>
            <a:lvl1pPr>
              <a:defRPr/>
            </a:lvl1pPr>
          </a:lstStyle>
          <a:p>
            <a:fld id="{06EBD1D9-5599-4FAB-850F-2B16BF778869}" type="slidenum">
              <a:rPr lang="en-US" smtClean="0"/>
              <a:pPr/>
              <a:t>‹#›</a:t>
            </a:fld>
            <a:endParaRPr lang="en-US"/>
          </a:p>
        </p:txBody>
      </p:sp>
      <p:sp>
        <p:nvSpPr>
          <p:cNvPr id="3" name="TextBox 2"/>
          <p:cNvSpPr txBox="1"/>
          <p:nvPr/>
        </p:nvSpPr>
        <p:spPr>
          <a:xfrm>
            <a:off x="6019800" y="66347"/>
            <a:ext cx="3124200" cy="461665"/>
          </a:xfrm>
          <a:prstGeom prst="rect">
            <a:avLst/>
          </a:prstGeom>
          <a:noFill/>
        </p:spPr>
        <p:txBody>
          <a:bodyPr wrap="square" rtlCol="0" anchor="ctr">
            <a:spAutoFit/>
          </a:bodyPr>
          <a:lstStyle/>
          <a:p>
            <a:pPr algn="ctr"/>
            <a:r>
              <a:rPr lang="en-US" sz="2400" dirty="0">
                <a:solidFill>
                  <a:schemeClr val="bg1"/>
                </a:solidFill>
                <a:effectLst>
                  <a:outerShdw blurRad="38100" dist="38100" dir="2700000" algn="tl">
                    <a:srgbClr val="000000">
                      <a:alpha val="43137"/>
                    </a:srgbClr>
                  </a:outerShdw>
                </a:effectLst>
                <a:latin typeface="+mn-lt"/>
              </a:rPr>
              <a:t>Section</a:t>
            </a:r>
          </a:p>
        </p:txBody>
      </p:sp>
    </p:spTree>
    <p:extLst>
      <p:ext uri="{BB962C8B-B14F-4D97-AF65-F5344CB8AC3E}">
        <p14:creationId xmlns:p14="http://schemas.microsoft.com/office/powerpoint/2010/main" val="10828386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xfrm>
            <a:off x="6553200" y="6489828"/>
            <a:ext cx="2590800" cy="368172"/>
          </a:xfrm>
          <a:prstGeom prst="rect">
            <a:avLst/>
          </a:prstGeom>
          <a:ln/>
        </p:spPr>
        <p:txBody>
          <a:bodyPr/>
          <a:lstStyle>
            <a:lvl1pPr>
              <a:defRPr/>
            </a:lvl1pPr>
          </a:lstStyle>
          <a:p>
            <a:fld id="{06EBD1D9-5599-4FAB-850F-2B16BF778869}" type="slidenum">
              <a:rPr lang="en-US" smtClean="0"/>
              <a:pPr/>
              <a:t>‹#›</a:t>
            </a:fld>
            <a:endParaRPr lang="en-US"/>
          </a:p>
        </p:txBody>
      </p:sp>
    </p:spTree>
    <p:extLst>
      <p:ext uri="{BB962C8B-B14F-4D97-AF65-F5344CB8AC3E}">
        <p14:creationId xmlns:p14="http://schemas.microsoft.com/office/powerpoint/2010/main" val="39454759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xfrm>
            <a:off x="6553200" y="6489828"/>
            <a:ext cx="2590800" cy="368172"/>
          </a:xfrm>
          <a:prstGeom prst="rect">
            <a:avLst/>
          </a:prstGeom>
          <a:ln/>
        </p:spPr>
        <p:txBody>
          <a:bodyPr/>
          <a:lstStyle>
            <a:lvl1pPr>
              <a:defRPr/>
            </a:lvl1pPr>
          </a:lstStyle>
          <a:p>
            <a:fld id="{06EBD1D9-5599-4FAB-850F-2B16BF778869}" type="slidenum">
              <a:rPr lang="en-US" smtClean="0"/>
              <a:pPr/>
              <a:t>‹#›</a:t>
            </a:fld>
            <a:endParaRPr lang="en-US"/>
          </a:p>
        </p:txBody>
      </p:sp>
    </p:spTree>
    <p:extLst>
      <p:ext uri="{BB962C8B-B14F-4D97-AF65-F5344CB8AC3E}">
        <p14:creationId xmlns:p14="http://schemas.microsoft.com/office/powerpoint/2010/main" val="29416633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6553200" y="6489828"/>
            <a:ext cx="2590800" cy="368172"/>
          </a:xfrm>
          <a:prstGeom prst="rect">
            <a:avLst/>
          </a:prstGeom>
          <a:ln/>
        </p:spPr>
        <p:txBody>
          <a:bodyPr/>
          <a:lstStyle>
            <a:lvl1pPr>
              <a:defRPr/>
            </a:lvl1pPr>
          </a:lstStyle>
          <a:p>
            <a:fld id="{06EBD1D9-5599-4FAB-850F-2B16BF778869}" type="slidenum">
              <a:rPr lang="en-US" smtClean="0"/>
              <a:pPr/>
              <a:t>‹#›</a:t>
            </a:fld>
            <a:endParaRPr lang="en-US"/>
          </a:p>
        </p:txBody>
      </p:sp>
    </p:spTree>
    <p:extLst>
      <p:ext uri="{BB962C8B-B14F-4D97-AF65-F5344CB8AC3E}">
        <p14:creationId xmlns:p14="http://schemas.microsoft.com/office/powerpoint/2010/main" val="16522155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48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44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6553200" y="6489828"/>
            <a:ext cx="2590800" cy="368172"/>
          </a:xfrm>
          <a:prstGeom prst="rect">
            <a:avLst/>
          </a:prstGeom>
          <a:ln/>
        </p:spPr>
        <p:txBody>
          <a:bodyPr/>
          <a:lstStyle>
            <a:lvl1pPr>
              <a:defRPr/>
            </a:lvl1pPr>
          </a:lstStyle>
          <a:p>
            <a:fld id="{06EBD1D9-5599-4FAB-850F-2B16BF778869}" type="slidenum">
              <a:rPr lang="en-US" smtClean="0"/>
              <a:pPr/>
              <a:t>‹#›</a:t>
            </a:fld>
            <a:endParaRPr lang="en-US"/>
          </a:p>
        </p:txBody>
      </p:sp>
    </p:spTree>
    <p:extLst>
      <p:ext uri="{BB962C8B-B14F-4D97-AF65-F5344CB8AC3E}">
        <p14:creationId xmlns:p14="http://schemas.microsoft.com/office/powerpoint/2010/main" val="14051940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D8D2D2F-92D1-40A7-B589-1E344312DF09}"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D8D2D2F-92D1-40A7-B589-1E344312DF09}"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6553200" y="6245225"/>
            <a:ext cx="2133600" cy="476250"/>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26092574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D32B208-7FDE-9F4E-9AC3-4BCF7F9DD741}" type="slidenum">
              <a:rPr lang="en-US"/>
              <a:pPr>
                <a:defRPr/>
              </a:pPr>
              <a:t>‹#›</a:t>
            </a:fld>
            <a:endParaRPr lang="en-US"/>
          </a:p>
        </p:txBody>
      </p:sp>
      <p:sp>
        <p:nvSpPr>
          <p:cNvPr id="4" name="Content Placeholder 3"/>
          <p:cNvSpPr>
            <a:spLocks noGrp="1"/>
          </p:cNvSpPr>
          <p:nvPr>
            <p:ph sz="quarter" idx="11"/>
          </p:nvPr>
        </p:nvSpPr>
        <p:spPr>
          <a:xfrm>
            <a:off x="1146175" y="6472238"/>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3532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836137-413F-4CEF-9134-B6E95F60927D}" type="datetime1">
              <a:rPr lang="en-US" smtClean="0"/>
              <a:t>4/26/2018</a:t>
            </a:fld>
            <a:endParaRPr lang="en-US"/>
          </a:p>
        </p:txBody>
      </p:sp>
      <p:sp>
        <p:nvSpPr>
          <p:cNvPr id="6" name="Footer Placeholder 5"/>
          <p:cNvSpPr>
            <a:spLocks noGrp="1"/>
          </p:cNvSpPr>
          <p:nvPr>
            <p:ph type="ftr" sz="quarter" idx="11"/>
          </p:nvPr>
        </p:nvSpPr>
        <p:spPr/>
        <p:txBody>
          <a:bodyPr/>
          <a:lstStyle/>
          <a:p>
            <a:r>
              <a:rPr lang="en-US"/>
              <a:t>AIS Research Seminar-Spring 2018</a:t>
            </a:r>
          </a:p>
        </p:txBody>
      </p:sp>
      <p:sp>
        <p:nvSpPr>
          <p:cNvPr id="7" name="Slide Number Placeholder 6"/>
          <p:cNvSpPr>
            <a:spLocks noGrp="1"/>
          </p:cNvSpPr>
          <p:nvPr>
            <p:ph type="sldNum" sz="quarter" idx="12"/>
          </p:nvPr>
        </p:nvSpPr>
        <p:spPr/>
        <p:txBody>
          <a:bodyPr/>
          <a:lstStyle/>
          <a:p>
            <a:fld id="{06EBD1D9-5599-4FAB-850F-2B16BF778869}"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2180C282-7B5B-E44F-BEEF-237490ED06D6}" type="slidenum">
              <a:rPr lang="en-US"/>
              <a:pPr>
                <a:defRPr/>
              </a:pPr>
              <a:t>‹#›</a:t>
            </a:fld>
            <a:endParaRPr lang="en-US"/>
          </a:p>
        </p:txBody>
      </p:sp>
    </p:spTree>
    <p:extLst>
      <p:ext uri="{BB962C8B-B14F-4D97-AF65-F5344CB8AC3E}">
        <p14:creationId xmlns:p14="http://schemas.microsoft.com/office/powerpoint/2010/main" val="25259478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74868337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D32B208-7FDE-9F4E-9AC3-4BCF7F9DD741}" type="slidenum">
              <a:rPr lang="en-US" smtClean="0"/>
              <a:pPr>
                <a:defRPr/>
              </a:pPr>
              <a:t>‹#›</a:t>
            </a:fld>
            <a:r>
              <a:rPr lang="en-US" dirty="0" smtClean="0"/>
              <a:t>/35</a:t>
            </a:r>
            <a:endParaRPr lang="en-US" dirty="0"/>
          </a:p>
        </p:txBody>
      </p:sp>
      <p:sp>
        <p:nvSpPr>
          <p:cNvPr id="4" name="Content Placeholder 3"/>
          <p:cNvSpPr>
            <a:spLocks noGrp="1"/>
          </p:cNvSpPr>
          <p:nvPr>
            <p:ph sz="quarter" idx="11"/>
          </p:nvPr>
        </p:nvSpPr>
        <p:spPr>
          <a:xfrm>
            <a:off x="1146175" y="6472238"/>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25611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600"/>
              </a:spcBef>
              <a:defRPr/>
            </a:lvl1pPr>
            <a:lvl2pPr>
              <a:spcBef>
                <a:spcPts val="776"/>
              </a:spcBef>
              <a:defRPr/>
            </a:lvl2pPr>
            <a:lvl3pPr>
              <a:spcBef>
                <a:spcPts val="776"/>
              </a:spcBef>
              <a:defRPr/>
            </a:lvl3pPr>
            <a:lvl4pPr>
              <a:spcBef>
                <a:spcPts val="776"/>
              </a:spcBef>
              <a:defRPr/>
            </a:lvl4pPr>
            <a:lvl5pPr>
              <a:spcBef>
                <a:spcPts val="776"/>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ubtitle 2"/>
          <p:cNvSpPr>
            <a:spLocks noGrp="1"/>
          </p:cNvSpPr>
          <p:nvPr>
            <p:ph type="subTitle" idx="10"/>
          </p:nvPr>
        </p:nvSpPr>
        <p:spPr>
          <a:xfrm>
            <a:off x="381000" y="76200"/>
            <a:ext cx="2667000" cy="228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smtClean="0"/>
          </a:p>
        </p:txBody>
      </p:sp>
      <p:sp>
        <p:nvSpPr>
          <p:cNvPr id="5" name="Rectangle 2"/>
          <p:cNvSpPr>
            <a:spLocks noGrp="1" noChangeArrowheads="1"/>
          </p:cNvSpPr>
          <p:nvPr>
            <p:ph type="title"/>
          </p:nvPr>
        </p:nvSpPr>
        <p:spPr bwMode="auto">
          <a:xfrm>
            <a:off x="381000" y="615907"/>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a:p>
        </p:txBody>
      </p:sp>
    </p:spTree>
    <p:extLst>
      <p:ext uri="{BB962C8B-B14F-4D97-AF65-F5344CB8AC3E}">
        <p14:creationId xmlns:p14="http://schemas.microsoft.com/office/powerpoint/2010/main" val="3747030731"/>
      </p:ext>
    </p:extLst>
  </p:cSld>
  <p:clrMapOvr>
    <a:masterClrMapping/>
  </p:clrMapOvr>
  <p:transition spd="slow">
    <p:push dir="u"/>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0ADE3D7-47E4-D247-A433-B956B4FE5E49}" type="slidenum">
              <a:rPr lang="en-US"/>
              <a:pPr>
                <a:defRPr/>
              </a:pPr>
              <a:t>‹#›</a:t>
            </a:fld>
            <a:endParaRPr lang="en-US"/>
          </a:p>
        </p:txBody>
      </p:sp>
    </p:spTree>
    <p:extLst>
      <p:ext uri="{BB962C8B-B14F-4D97-AF65-F5344CB8AC3E}">
        <p14:creationId xmlns:p14="http://schemas.microsoft.com/office/powerpoint/2010/main" val="774853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0ADE3D7-47E4-D247-A433-B956B4FE5E49}" type="slidenum">
              <a:rPr lang="en-US"/>
              <a:pPr>
                <a:defRPr/>
              </a:pPr>
              <a:t>‹#›</a:t>
            </a:fld>
            <a:endParaRPr lang="en-US"/>
          </a:p>
        </p:txBody>
      </p:sp>
    </p:spTree>
    <p:extLst>
      <p:ext uri="{BB962C8B-B14F-4D97-AF65-F5344CB8AC3E}">
        <p14:creationId xmlns:p14="http://schemas.microsoft.com/office/powerpoint/2010/main" val="38574217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intropage_print"/>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098" name="Rectangle 2"/>
          <p:cNvSpPr>
            <a:spLocks noGrp="1" noChangeArrowheads="1"/>
          </p:cNvSpPr>
          <p:nvPr>
            <p:ph type="ctrTitle"/>
          </p:nvPr>
        </p:nvSpPr>
        <p:spPr>
          <a:xfrm>
            <a:off x="685800" y="2130425"/>
            <a:ext cx="7772400" cy="1470025"/>
          </a:xfrm>
        </p:spPr>
        <p:txBody>
          <a:bodyPr/>
          <a:lstStyle>
            <a:lvl1pPr algn="ctr">
              <a:defRPr sz="3600">
                <a:solidFill>
                  <a:schemeClr val="bg1"/>
                </a:solidFill>
              </a:defRPr>
            </a:lvl1pPr>
          </a:lstStyle>
          <a:p>
            <a:r>
              <a:rPr lang="en-US"/>
              <a:t>Click to edit Master title style</a:t>
            </a:r>
            <a:endParaRPr lang="en-US" dirty="0"/>
          </a:p>
        </p:txBody>
      </p:sp>
      <p:sp>
        <p:nvSpPr>
          <p:cNvPr id="4099" name="Rectangle 3"/>
          <p:cNvSpPr>
            <a:spLocks noGrp="1" noChangeArrowheads="1"/>
          </p:cNvSpPr>
          <p:nvPr>
            <p:ph type="subTitle" idx="1"/>
          </p:nvPr>
        </p:nvSpPr>
        <p:spPr>
          <a:xfrm>
            <a:off x="1371600" y="4572000"/>
            <a:ext cx="6400800" cy="1752600"/>
          </a:xfrm>
        </p:spPr>
        <p:txBody>
          <a:bodyPr/>
          <a:lstStyle>
            <a:lvl1pPr marL="0" indent="0" algn="ctr">
              <a:buFontTx/>
              <a:buNone/>
              <a:defRPr>
                <a:solidFill>
                  <a:schemeClr val="bg1"/>
                </a:solidFill>
              </a:defRPr>
            </a:lvl1pPr>
          </a:lstStyle>
          <a:p>
            <a:r>
              <a:rPr lang="en-US"/>
              <a:t>Click to edit Master subtitle style</a:t>
            </a:r>
            <a:endParaRPr lang="en-US" dirty="0"/>
          </a:p>
        </p:txBody>
      </p:sp>
    </p:spTree>
    <p:extLst>
      <p:ext uri="{BB962C8B-B14F-4D97-AF65-F5344CB8AC3E}">
        <p14:creationId xmlns:p14="http://schemas.microsoft.com/office/powerpoint/2010/main" val="42158779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17516"/>
            <a:ext cx="8229600" cy="800121"/>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523999"/>
            <a:ext cx="8229600" cy="47224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5"/>
          <p:cNvSpPr>
            <a:spLocks noGrp="1"/>
          </p:cNvSpPr>
          <p:nvPr>
            <p:ph type="body" sz="quarter" idx="10" hasCustomPrompt="1"/>
          </p:nvPr>
        </p:nvSpPr>
        <p:spPr>
          <a:xfrm>
            <a:off x="5715000" y="0"/>
            <a:ext cx="3429000" cy="609600"/>
          </a:xfrm>
        </p:spPr>
        <p:txBody>
          <a:bodyPr anchor="ctr"/>
          <a:lstStyle>
            <a:lvl1pPr marL="0" indent="0" algn="ctr">
              <a:buNone/>
              <a:defRPr>
                <a:solidFill>
                  <a:schemeClr val="bg1"/>
                </a:solidFill>
              </a:defRPr>
            </a:lvl1pPr>
          </a:lstStyle>
          <a:p>
            <a:pPr lvl="0"/>
            <a:r>
              <a:rPr lang="en-US" dirty="0"/>
              <a:t>Section</a:t>
            </a:r>
          </a:p>
        </p:txBody>
      </p:sp>
      <p:sp>
        <p:nvSpPr>
          <p:cNvPr id="11" name="Rectangle 6"/>
          <p:cNvSpPr>
            <a:spLocks noGrp="1" noChangeArrowheads="1"/>
          </p:cNvSpPr>
          <p:nvPr>
            <p:ph type="sldNum" sz="quarter" idx="4"/>
          </p:nvPr>
        </p:nvSpPr>
        <p:spPr bwMode="auto">
          <a:xfrm>
            <a:off x="6553200" y="6489828"/>
            <a:ext cx="2590800" cy="3681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800">
                <a:solidFill>
                  <a:srgbClr val="5F5F5F"/>
                </a:solidFill>
                <a:cs typeface="+mn-cs"/>
              </a:defRPr>
            </a:lvl1pPr>
          </a:lstStyle>
          <a:p>
            <a:pPr>
              <a:defRPr/>
            </a:pPr>
            <a:fld id="{2BB86763-1AEC-42A8-8B4A-3FFCE251DE76}" type="slidenum">
              <a:rPr lang="en-US" smtClean="0"/>
              <a:pPr>
                <a:defRPr/>
              </a:pPr>
              <a:t>‹#›</a:t>
            </a:fld>
            <a:endParaRPr lang="en-US" dirty="0"/>
          </a:p>
        </p:txBody>
      </p:sp>
      <p:sp>
        <p:nvSpPr>
          <p:cNvPr id="12" name="Date Placeholder 1"/>
          <p:cNvSpPr>
            <a:spLocks noGrp="1"/>
          </p:cNvSpPr>
          <p:nvPr>
            <p:ph type="dt" sz="half" idx="2"/>
          </p:nvPr>
        </p:nvSpPr>
        <p:spPr>
          <a:xfrm>
            <a:off x="3630881" y="6477000"/>
            <a:ext cx="1855519" cy="381000"/>
          </a:xfrm>
          <a:prstGeom prst="rect">
            <a:avLst/>
          </a:prstGeom>
        </p:spPr>
        <p:txBody>
          <a:bodyPr vert="horz" lIns="91440" tIns="45720" rIns="91440" bIns="45720" rtlCol="0" anchor="ctr"/>
          <a:lstStyle>
            <a:lvl1pPr algn="ctr">
              <a:defRPr sz="800">
                <a:solidFill>
                  <a:schemeClr val="tx1">
                    <a:tint val="75000"/>
                  </a:schemeClr>
                </a:solidFill>
              </a:defRPr>
            </a:lvl1pPr>
          </a:lstStyle>
          <a:p>
            <a:fld id="{578558DA-370F-4DF1-BF84-C12E97E5D78C}" type="datetime1">
              <a:rPr lang="en-US" smtClean="0">
                <a:solidFill>
                  <a:srgbClr val="000000">
                    <a:tint val="75000"/>
                  </a:srgbClr>
                </a:solidFill>
              </a:rPr>
              <a:t>4/26/2018</a:t>
            </a:fld>
            <a:endParaRPr lang="en-US" dirty="0">
              <a:solidFill>
                <a:srgbClr val="000000">
                  <a:tint val="75000"/>
                </a:srgbClr>
              </a:solidFill>
            </a:endParaRPr>
          </a:p>
        </p:txBody>
      </p:sp>
      <p:sp>
        <p:nvSpPr>
          <p:cNvPr id="13" name="Footer Placeholder 2"/>
          <p:cNvSpPr>
            <a:spLocks noGrp="1"/>
          </p:cNvSpPr>
          <p:nvPr>
            <p:ph type="ftr" sz="quarter" idx="3"/>
          </p:nvPr>
        </p:nvSpPr>
        <p:spPr>
          <a:xfrm>
            <a:off x="1" y="6492875"/>
            <a:ext cx="3047999" cy="365125"/>
          </a:xfrm>
          <a:prstGeom prst="rect">
            <a:avLst/>
          </a:prstGeom>
        </p:spPr>
        <p:txBody>
          <a:bodyPr vert="horz" lIns="91440" tIns="45720" rIns="91440" bIns="45720" rtlCol="0" anchor="ctr"/>
          <a:lstStyle>
            <a:lvl1pPr algn="l">
              <a:defRPr sz="800" b="0">
                <a:solidFill>
                  <a:schemeClr val="tx1">
                    <a:tint val="75000"/>
                  </a:schemeClr>
                </a:solidFill>
              </a:defRPr>
            </a:lvl1pPr>
          </a:lstStyle>
          <a:p>
            <a:r>
              <a:rPr lang="en-US">
                <a:solidFill>
                  <a:srgbClr val="000000">
                    <a:tint val="75000"/>
                  </a:srgbClr>
                </a:solidFill>
              </a:rPr>
              <a:t>AIS Research Seminar-Spring 2018</a:t>
            </a:r>
            <a:endParaRPr lang="en-US" dirty="0">
              <a:solidFill>
                <a:srgbClr val="000000">
                  <a:tint val="75000"/>
                </a:srgbClr>
              </a:solidFill>
            </a:endParaRPr>
          </a:p>
        </p:txBody>
      </p:sp>
    </p:spTree>
    <p:extLst>
      <p:ext uri="{BB962C8B-B14F-4D97-AF65-F5344CB8AC3E}">
        <p14:creationId xmlns:p14="http://schemas.microsoft.com/office/powerpoint/2010/main" val="30514215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5" name="Picture 4" descr="C:\Users\Hussein Issa\Pictures\Icons\Rutgers_template_Sec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93818" y="2172425"/>
            <a:ext cx="6650182" cy="2354283"/>
          </a:xfrm>
        </p:spPr>
        <p:txBody>
          <a:bodyPr anchor="ctr"/>
          <a:lstStyle>
            <a:lvl1pPr algn="ctr">
              <a:defRPr sz="3200" b="1" cap="all">
                <a:solidFill>
                  <a:srgbClr val="C00000"/>
                </a:solidFill>
              </a:defRPr>
            </a:lvl1pPr>
          </a:lstStyle>
          <a:p>
            <a:r>
              <a:rPr lang="en-US"/>
              <a:t>Click to edit Master title style</a:t>
            </a:r>
            <a:endParaRPr lang="en-US" dirty="0"/>
          </a:p>
        </p:txBody>
      </p:sp>
      <p:sp>
        <p:nvSpPr>
          <p:cNvPr id="9"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a typeface="ＭＳ Ｐゴシック" charset="-128"/>
            </a:endParaRPr>
          </a:p>
        </p:txBody>
      </p:sp>
      <p:pic>
        <p:nvPicPr>
          <p:cNvPr id="6" name="Picture 5" descr="C:\Users\Hussein Issa\Pictures\Icons\Rutgers_template_Sec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082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amp;A">
    <p:spTree>
      <p:nvGrpSpPr>
        <p:cNvPr id="1" name=""/>
        <p:cNvGrpSpPr/>
        <p:nvPr/>
      </p:nvGrpSpPr>
      <p:grpSpPr>
        <a:xfrm>
          <a:off x="0" y="0"/>
          <a:ext cx="0" cy="0"/>
          <a:chOff x="0" y="0"/>
          <a:chExt cx="0" cy="0"/>
        </a:xfrm>
      </p:grpSpPr>
      <p:pic>
        <p:nvPicPr>
          <p:cNvPr id="6" name="Picture 2" descr="C:\Users\Hussein Issa\Pictures\Icons\how-t0-become-a-anima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838200"/>
            <a:ext cx="4495800" cy="599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612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DE3376-3096-4FF6-9F5A-083BE3E2CA8A}" type="datetime1">
              <a:rPr lang="en-US" smtClean="0"/>
              <a:t>4/26/2018</a:t>
            </a:fld>
            <a:endParaRPr lang="en-US"/>
          </a:p>
        </p:txBody>
      </p:sp>
      <p:sp>
        <p:nvSpPr>
          <p:cNvPr id="8" name="Footer Placeholder 7"/>
          <p:cNvSpPr>
            <a:spLocks noGrp="1"/>
          </p:cNvSpPr>
          <p:nvPr>
            <p:ph type="ftr" sz="quarter" idx="11"/>
          </p:nvPr>
        </p:nvSpPr>
        <p:spPr/>
        <p:txBody>
          <a:bodyPr/>
          <a:lstStyle/>
          <a:p>
            <a:r>
              <a:rPr lang="en-US"/>
              <a:t>AIS Research Seminar-Spring 2018</a:t>
            </a:r>
          </a:p>
        </p:txBody>
      </p:sp>
      <p:sp>
        <p:nvSpPr>
          <p:cNvPr id="9" name="Slide Number Placeholder 8"/>
          <p:cNvSpPr>
            <a:spLocks noGrp="1"/>
          </p:cNvSpPr>
          <p:nvPr>
            <p:ph type="sldNum" sz="quarter" idx="12"/>
          </p:nvPr>
        </p:nvSpPr>
        <p:spPr/>
        <p:txBody>
          <a:bodyPr/>
          <a:lstStyle/>
          <a:p>
            <a:fld id="{06EBD1D9-5599-4FAB-850F-2B16BF778869}"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6" name="Content Placeholder 1"/>
          <p:cNvSpPr txBox="1">
            <a:spLocks/>
          </p:cNvSpPr>
          <p:nvPr/>
        </p:nvSpPr>
        <p:spPr bwMode="auto">
          <a:xfrm>
            <a:off x="476250" y="1371600"/>
            <a:ext cx="8210550" cy="4685966"/>
          </a:xfrm>
          <a:prstGeom prst="rect">
            <a:avLst/>
          </a:prstGeom>
          <a:noFill/>
          <a:ln w="9525">
            <a:noFill/>
            <a:miter lim="800000"/>
            <a:headEnd/>
            <a:tailEnd/>
          </a:ln>
          <a:extLst/>
        </p:spPr>
        <p:txBody>
          <a:bodyPr vert="horz" wrap="square" lIns="91440" tIns="45720" rIns="91440" bIns="45720" numCol="1" rtlCol="0" anchor="t" anchorCtr="0" compatLnSpc="1">
            <a:prstTxWarp prst="textNoShape">
              <a:avLst/>
            </a:prstTxWarp>
            <a:normAutofit/>
            <a:scene3d>
              <a:camera prst="orthographicFront"/>
              <a:lightRig rig="threePt" dir="t"/>
            </a:scene3d>
            <a:sp3d extrusionH="57150">
              <a:bevelT w="38100" h="38100"/>
            </a:sp3d>
          </a:bodyPr>
          <a:lst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indent="0" algn="ctr" fontAlgn="auto">
              <a:spcAft>
                <a:spcPts val="0"/>
              </a:spcAft>
              <a:buFont typeface="Arial" pitchFamily="34" charset="0"/>
              <a:buNone/>
              <a:defRPr/>
            </a:pPr>
            <a:endParaRPr lang="en-US" sz="8000" b="1" dirty="0">
              <a:ln>
                <a:solidFill>
                  <a:srgbClr val="B0D7FF">
                    <a:lumMod val="10000"/>
                  </a:srgbClr>
                </a:solidFill>
              </a:ln>
              <a:gradFill>
                <a:gsLst>
                  <a:gs pos="0">
                    <a:srgbClr val="B0D7FF">
                      <a:lumMod val="10000"/>
                    </a:srgbClr>
                  </a:gs>
                  <a:gs pos="50000">
                    <a:srgbClr val="00589A"/>
                  </a:gs>
                  <a:gs pos="100000">
                    <a:srgbClr val="00B0F0"/>
                  </a:gs>
                </a:gsLst>
                <a:path path="rect">
                  <a:fillToRect l="50000" t="50000" r="50000" b="50000"/>
                </a:path>
              </a:gradFill>
              <a:effectLst>
                <a:reflection blurRad="6350" stA="34000" endPos="45500" dist="25400" dir="5400000" sy="-100000" algn="bl" rotWithShape="0"/>
              </a:effectLst>
            </a:endParaRPr>
          </a:p>
          <a:p>
            <a:pPr marL="0" indent="0" algn="ctr" fontAlgn="auto">
              <a:spcAft>
                <a:spcPts val="0"/>
              </a:spcAft>
              <a:buFont typeface="Arial" pitchFamily="34" charset="0"/>
              <a:buNone/>
              <a:defRPr/>
            </a:pPr>
            <a:r>
              <a:rPr lang="en-US" sz="8000" b="1" dirty="0">
                <a:gradFill flip="none" rotWithShape="1">
                  <a:gsLst>
                    <a:gs pos="0">
                      <a:srgbClr val="EA0000"/>
                    </a:gs>
                    <a:gs pos="50000">
                      <a:srgbClr val="800000"/>
                    </a:gs>
                    <a:gs pos="100000">
                      <a:srgbClr val="FF0000"/>
                    </a:gs>
                  </a:gsLst>
                  <a:lin ang="5400000" scaled="1"/>
                  <a:tileRect/>
                </a:gradFill>
                <a:effectLst>
                  <a:reflection blurRad="6350" stA="34000" endPos="45500" dist="25400" dir="5400000" sy="-100000" algn="bl" rotWithShape="0"/>
                </a:effectLst>
              </a:rPr>
              <a:t>Thank You!</a:t>
            </a:r>
            <a:endParaRPr lang="en-US" sz="4800" b="1" dirty="0">
              <a:gradFill flip="none" rotWithShape="1">
                <a:gsLst>
                  <a:gs pos="0">
                    <a:srgbClr val="EA0000"/>
                  </a:gs>
                  <a:gs pos="50000">
                    <a:srgbClr val="800000"/>
                  </a:gs>
                  <a:gs pos="100000">
                    <a:srgbClr val="FF0000"/>
                  </a:gs>
                </a:gsLst>
                <a:lin ang="5400000" scaled="1"/>
                <a:tileRect/>
              </a:gradFill>
            </a:endParaRPr>
          </a:p>
        </p:txBody>
      </p:sp>
    </p:spTree>
    <p:extLst>
      <p:ext uri="{BB962C8B-B14F-4D97-AF65-F5344CB8AC3E}">
        <p14:creationId xmlns:p14="http://schemas.microsoft.com/office/powerpoint/2010/main" val="25033792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6553200" y="6489828"/>
            <a:ext cx="2590800" cy="368172"/>
          </a:xfrm>
          <a:prstGeom prst="rect">
            <a:avLst/>
          </a:prstGeom>
          <a:ln/>
        </p:spPr>
        <p:txBody>
          <a:bodyPr/>
          <a:lstStyle>
            <a:lvl1pPr>
              <a:defRPr/>
            </a:lvl1pPr>
          </a:lstStyle>
          <a:p>
            <a:pPr>
              <a:defRPr/>
            </a:pPr>
            <a:fld id="{2BB86763-1AEC-42A8-8B4A-3FFCE251DE76}" type="slidenum">
              <a:rPr lang="en-US" smtClean="0"/>
              <a:pPr>
                <a:defRPr/>
              </a:pPr>
              <a:t>‹#›</a:t>
            </a:fld>
            <a:endParaRPr lang="en-US" dirty="0"/>
          </a:p>
        </p:txBody>
      </p:sp>
      <p:sp>
        <p:nvSpPr>
          <p:cNvPr id="8" name="Text Placeholder 15"/>
          <p:cNvSpPr>
            <a:spLocks noGrp="1"/>
          </p:cNvSpPr>
          <p:nvPr>
            <p:ph type="body" sz="quarter" idx="11" hasCustomPrompt="1"/>
          </p:nvPr>
        </p:nvSpPr>
        <p:spPr>
          <a:xfrm>
            <a:off x="5715000" y="0"/>
            <a:ext cx="3429000" cy="609600"/>
          </a:xfrm>
        </p:spPr>
        <p:txBody>
          <a:bodyPr anchor="ctr"/>
          <a:lstStyle>
            <a:lvl1pPr marL="0" indent="0" algn="ctr">
              <a:buNone/>
              <a:defRPr>
                <a:solidFill>
                  <a:schemeClr val="bg1"/>
                </a:solidFill>
              </a:defRPr>
            </a:lvl1pPr>
          </a:lstStyle>
          <a:p>
            <a:pPr lvl="0"/>
            <a:r>
              <a:rPr lang="en-US" dirty="0"/>
              <a:t>Section</a:t>
            </a:r>
          </a:p>
        </p:txBody>
      </p:sp>
    </p:spTree>
    <p:extLst>
      <p:ext uri="{BB962C8B-B14F-4D97-AF65-F5344CB8AC3E}">
        <p14:creationId xmlns:p14="http://schemas.microsoft.com/office/powerpoint/2010/main" val="39653626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0"/>
          </p:nvPr>
        </p:nvSpPr>
        <p:spPr>
          <a:xfrm>
            <a:off x="6553200" y="6489828"/>
            <a:ext cx="2590800" cy="368172"/>
          </a:xfrm>
          <a:prstGeom prst="rect">
            <a:avLst/>
          </a:prstGeom>
          <a:ln/>
        </p:spPr>
        <p:txBody>
          <a:bodyPr/>
          <a:lstStyle>
            <a:lvl1pPr>
              <a:defRPr/>
            </a:lvl1pPr>
          </a:lstStyle>
          <a:p>
            <a:pPr>
              <a:defRPr/>
            </a:pPr>
            <a:fld id="{3B048485-F32A-4D08-B292-E15DE6F21B31}" type="slidenum">
              <a:rPr lang="en-US" smtClean="0"/>
              <a:pPr>
                <a:defRPr/>
              </a:pPr>
              <a:t>‹#›</a:t>
            </a:fld>
            <a:endParaRPr lang="en-US" dirty="0"/>
          </a:p>
        </p:txBody>
      </p:sp>
    </p:spTree>
    <p:extLst>
      <p:ext uri="{BB962C8B-B14F-4D97-AF65-F5344CB8AC3E}">
        <p14:creationId xmlns:p14="http://schemas.microsoft.com/office/powerpoint/2010/main" val="17426786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xfrm>
            <a:off x="6553200" y="6489828"/>
            <a:ext cx="2590800" cy="368172"/>
          </a:xfrm>
          <a:prstGeom prst="rect">
            <a:avLst/>
          </a:prstGeom>
          <a:ln/>
        </p:spPr>
        <p:txBody>
          <a:bodyPr/>
          <a:lstStyle>
            <a:lvl1pPr>
              <a:defRPr/>
            </a:lvl1pPr>
          </a:lstStyle>
          <a:p>
            <a:pPr>
              <a:defRPr/>
            </a:pPr>
            <a:fld id="{C7EB5A6C-C735-4783-969F-2124B6477116}" type="slidenum">
              <a:rPr lang="en-US" smtClean="0"/>
              <a:pPr>
                <a:defRPr/>
              </a:pPr>
              <a:t>‹#›</a:t>
            </a:fld>
            <a:endParaRPr lang="en-US" dirty="0"/>
          </a:p>
        </p:txBody>
      </p:sp>
      <p:sp>
        <p:nvSpPr>
          <p:cNvPr id="5" name="Title 1"/>
          <p:cNvSpPr txBox="1">
            <a:spLocks/>
          </p:cNvSpPr>
          <p:nvPr/>
        </p:nvSpPr>
        <p:spPr bwMode="auto">
          <a:xfrm>
            <a:off x="5334000" y="1"/>
            <a:ext cx="3810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Formata BQ Regular" pitchFamily="50" charset="0"/>
              </a:defRPr>
            </a:lvl2pPr>
            <a:lvl3pPr algn="l" rtl="0" eaLnBrk="1" fontAlgn="base" hangingPunct="1">
              <a:spcBef>
                <a:spcPct val="0"/>
              </a:spcBef>
              <a:spcAft>
                <a:spcPct val="0"/>
              </a:spcAft>
              <a:defRPr sz="3000">
                <a:solidFill>
                  <a:schemeClr val="tx2"/>
                </a:solidFill>
                <a:latin typeface="Formata BQ Regular" pitchFamily="50" charset="0"/>
              </a:defRPr>
            </a:lvl3pPr>
            <a:lvl4pPr algn="l" rtl="0" eaLnBrk="1" fontAlgn="base" hangingPunct="1">
              <a:spcBef>
                <a:spcPct val="0"/>
              </a:spcBef>
              <a:spcAft>
                <a:spcPct val="0"/>
              </a:spcAft>
              <a:defRPr sz="3000">
                <a:solidFill>
                  <a:schemeClr val="tx2"/>
                </a:solidFill>
                <a:latin typeface="Formata BQ Regular" pitchFamily="50" charset="0"/>
              </a:defRPr>
            </a:lvl4pPr>
            <a:lvl5pPr algn="l" rtl="0" eaLnBrk="1" fontAlgn="base" hangingPunct="1">
              <a:spcBef>
                <a:spcPct val="0"/>
              </a:spcBef>
              <a:spcAft>
                <a:spcPct val="0"/>
              </a:spcAft>
              <a:defRPr sz="3000">
                <a:solidFill>
                  <a:schemeClr val="tx2"/>
                </a:solidFill>
                <a:latin typeface="Formata BQ Regular" pitchFamily="50" charset="0"/>
              </a:defRPr>
            </a:lvl5pPr>
            <a:lvl6pPr marL="457200" algn="l" rtl="0" eaLnBrk="1" fontAlgn="base" hangingPunct="1">
              <a:spcBef>
                <a:spcPct val="0"/>
              </a:spcBef>
              <a:spcAft>
                <a:spcPct val="0"/>
              </a:spcAft>
              <a:defRPr sz="3000">
                <a:solidFill>
                  <a:schemeClr val="tx2"/>
                </a:solidFill>
                <a:latin typeface="Formata BQ Regular" pitchFamily="50" charset="0"/>
              </a:defRPr>
            </a:lvl6pPr>
            <a:lvl7pPr marL="914400" algn="l" rtl="0" eaLnBrk="1" fontAlgn="base" hangingPunct="1">
              <a:spcBef>
                <a:spcPct val="0"/>
              </a:spcBef>
              <a:spcAft>
                <a:spcPct val="0"/>
              </a:spcAft>
              <a:defRPr sz="3000">
                <a:solidFill>
                  <a:schemeClr val="tx2"/>
                </a:solidFill>
                <a:latin typeface="Formata BQ Regular" pitchFamily="50" charset="0"/>
              </a:defRPr>
            </a:lvl7pPr>
            <a:lvl8pPr marL="1371600" algn="l" rtl="0" eaLnBrk="1" fontAlgn="base" hangingPunct="1">
              <a:spcBef>
                <a:spcPct val="0"/>
              </a:spcBef>
              <a:spcAft>
                <a:spcPct val="0"/>
              </a:spcAft>
              <a:defRPr sz="3000">
                <a:solidFill>
                  <a:schemeClr val="tx2"/>
                </a:solidFill>
                <a:latin typeface="Formata BQ Regular" pitchFamily="50" charset="0"/>
              </a:defRPr>
            </a:lvl8pPr>
            <a:lvl9pPr marL="1828800" algn="l" rtl="0" eaLnBrk="1" fontAlgn="base" hangingPunct="1">
              <a:spcBef>
                <a:spcPct val="0"/>
              </a:spcBef>
              <a:spcAft>
                <a:spcPct val="0"/>
              </a:spcAft>
              <a:defRPr sz="3000">
                <a:solidFill>
                  <a:schemeClr val="tx2"/>
                </a:solidFill>
                <a:latin typeface="Formata BQ Regular" pitchFamily="50" charset="0"/>
              </a:defRPr>
            </a:lvl9pPr>
          </a:lstStyle>
          <a:p>
            <a:pPr algn="ctr"/>
            <a:r>
              <a:rPr lang="en-US" sz="2200" dirty="0">
                <a:solidFill>
                  <a:srgbClr val="FFFFFF"/>
                </a:solidFill>
              </a:rPr>
              <a:t>Click to edit Master title style</a:t>
            </a:r>
          </a:p>
        </p:txBody>
      </p:sp>
    </p:spTree>
    <p:extLst>
      <p:ext uri="{BB962C8B-B14F-4D97-AF65-F5344CB8AC3E}">
        <p14:creationId xmlns:p14="http://schemas.microsoft.com/office/powerpoint/2010/main" val="3625513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553200" y="6489828"/>
            <a:ext cx="2590800" cy="368172"/>
          </a:xfrm>
          <a:prstGeom prst="rect">
            <a:avLst/>
          </a:prstGeom>
          <a:ln/>
        </p:spPr>
        <p:txBody>
          <a:bodyPr/>
          <a:lstStyle>
            <a:lvl1pPr>
              <a:defRPr/>
            </a:lvl1pPr>
          </a:lstStyle>
          <a:p>
            <a:pPr>
              <a:defRPr/>
            </a:pPr>
            <a:fld id="{79947884-F6B4-4D93-9A60-D3F8EDD8B5A6}" type="slidenum">
              <a:rPr lang="en-US" smtClean="0"/>
              <a:pPr>
                <a:defRPr/>
              </a:pPr>
              <a:t>‹#›</a:t>
            </a:fld>
            <a:endParaRPr lang="en-US" dirty="0"/>
          </a:p>
        </p:txBody>
      </p:sp>
      <p:sp>
        <p:nvSpPr>
          <p:cNvPr id="3" name="TextBox 2"/>
          <p:cNvSpPr txBox="1"/>
          <p:nvPr/>
        </p:nvSpPr>
        <p:spPr>
          <a:xfrm>
            <a:off x="6019800" y="66347"/>
            <a:ext cx="3124200" cy="461665"/>
          </a:xfrm>
          <a:prstGeom prst="rect">
            <a:avLst/>
          </a:prstGeom>
          <a:noFill/>
        </p:spPr>
        <p:txBody>
          <a:bodyPr wrap="square" rtlCol="0" anchor="ctr">
            <a:spAutoFit/>
          </a:bodyPr>
          <a:lstStyle/>
          <a:p>
            <a:pPr algn="ctr"/>
            <a:r>
              <a:rPr lang="en-US" sz="2400" dirty="0">
                <a:solidFill>
                  <a:srgbClr val="FFFFFF"/>
                </a:solidFill>
                <a:effectLst>
                  <a:outerShdw blurRad="38100" dist="38100" dir="2700000" algn="tl">
                    <a:srgbClr val="000000">
                      <a:alpha val="43137"/>
                    </a:srgbClr>
                  </a:outerShdw>
                </a:effectLst>
                <a:latin typeface="Formata BQ Regular"/>
                <a:ea typeface="ＭＳ Ｐゴシック" charset="-128"/>
              </a:rPr>
              <a:t>Section</a:t>
            </a:r>
          </a:p>
        </p:txBody>
      </p:sp>
    </p:spTree>
    <p:extLst>
      <p:ext uri="{BB962C8B-B14F-4D97-AF65-F5344CB8AC3E}">
        <p14:creationId xmlns:p14="http://schemas.microsoft.com/office/powerpoint/2010/main" val="34299742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xfrm>
            <a:off x="6553200" y="6489828"/>
            <a:ext cx="2590800" cy="368172"/>
          </a:xfrm>
          <a:prstGeom prst="rect">
            <a:avLst/>
          </a:prstGeom>
          <a:ln/>
        </p:spPr>
        <p:txBody>
          <a:bodyPr/>
          <a:lstStyle>
            <a:lvl1pPr>
              <a:defRPr/>
            </a:lvl1pPr>
          </a:lstStyle>
          <a:p>
            <a:pPr>
              <a:defRPr/>
            </a:pPr>
            <a:fld id="{A7C4F8F4-F433-49A6-BDB0-AD9B929672DB}" type="slidenum">
              <a:rPr lang="en-US" smtClean="0"/>
              <a:pPr>
                <a:defRPr/>
              </a:pPr>
              <a:t>‹#›</a:t>
            </a:fld>
            <a:endParaRPr lang="en-US" dirty="0"/>
          </a:p>
        </p:txBody>
      </p:sp>
    </p:spTree>
    <p:extLst>
      <p:ext uri="{BB962C8B-B14F-4D97-AF65-F5344CB8AC3E}">
        <p14:creationId xmlns:p14="http://schemas.microsoft.com/office/powerpoint/2010/main" val="7919641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xfrm>
            <a:off x="6553200" y="6489828"/>
            <a:ext cx="2590800" cy="368172"/>
          </a:xfrm>
          <a:prstGeom prst="rect">
            <a:avLst/>
          </a:prstGeom>
          <a:ln/>
        </p:spPr>
        <p:txBody>
          <a:bodyPr/>
          <a:lstStyle>
            <a:lvl1pPr>
              <a:defRPr/>
            </a:lvl1pPr>
          </a:lstStyle>
          <a:p>
            <a:pPr>
              <a:defRPr/>
            </a:pPr>
            <a:fld id="{8C8FFE76-DA19-472C-AF00-868A07682DC1}" type="slidenum">
              <a:rPr lang="en-US" smtClean="0"/>
              <a:pPr>
                <a:defRPr/>
              </a:pPr>
              <a:t>‹#›</a:t>
            </a:fld>
            <a:endParaRPr lang="en-US" dirty="0"/>
          </a:p>
        </p:txBody>
      </p:sp>
    </p:spTree>
    <p:extLst>
      <p:ext uri="{BB962C8B-B14F-4D97-AF65-F5344CB8AC3E}">
        <p14:creationId xmlns:p14="http://schemas.microsoft.com/office/powerpoint/2010/main" val="26388797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6553200" y="6489828"/>
            <a:ext cx="2590800" cy="368172"/>
          </a:xfrm>
          <a:prstGeom prst="rect">
            <a:avLst/>
          </a:prstGeom>
          <a:ln/>
        </p:spPr>
        <p:txBody>
          <a:bodyPr/>
          <a:lstStyle>
            <a:lvl1pPr>
              <a:defRPr/>
            </a:lvl1pPr>
          </a:lstStyle>
          <a:p>
            <a:pPr>
              <a:defRPr/>
            </a:pPr>
            <a:fld id="{2299C23F-F506-4485-8755-78AE8994BC3E}" type="slidenum">
              <a:rPr lang="en-US" smtClean="0"/>
              <a:pPr>
                <a:defRPr/>
              </a:pPr>
              <a:t>‹#›</a:t>
            </a:fld>
            <a:endParaRPr lang="en-US" dirty="0"/>
          </a:p>
        </p:txBody>
      </p:sp>
    </p:spTree>
    <p:extLst>
      <p:ext uri="{BB962C8B-B14F-4D97-AF65-F5344CB8AC3E}">
        <p14:creationId xmlns:p14="http://schemas.microsoft.com/office/powerpoint/2010/main" val="17774463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48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44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6553200" y="6489828"/>
            <a:ext cx="2590800" cy="368172"/>
          </a:xfrm>
          <a:prstGeom prst="rect">
            <a:avLst/>
          </a:prstGeom>
          <a:ln/>
        </p:spPr>
        <p:txBody>
          <a:bodyPr/>
          <a:lstStyle>
            <a:lvl1pPr>
              <a:defRPr/>
            </a:lvl1pPr>
          </a:lstStyle>
          <a:p>
            <a:pPr>
              <a:defRPr/>
            </a:pPr>
            <a:fld id="{25058508-F832-47B2-95D9-B1F8A22F1554}" type="slidenum">
              <a:rPr lang="en-US" smtClean="0"/>
              <a:pPr>
                <a:defRPr/>
              </a:pPr>
              <a:t>‹#›</a:t>
            </a:fld>
            <a:endParaRPr lang="en-US" dirty="0"/>
          </a:p>
        </p:txBody>
      </p:sp>
    </p:spTree>
    <p:extLst>
      <p:ext uri="{BB962C8B-B14F-4D97-AF65-F5344CB8AC3E}">
        <p14:creationId xmlns:p14="http://schemas.microsoft.com/office/powerpoint/2010/main" val="18451851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17516"/>
            <a:ext cx="8229600" cy="800121"/>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523999"/>
            <a:ext cx="8229600" cy="47224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4"/>
          </p:nvPr>
        </p:nvSpPr>
        <p:spPr bwMode="auto">
          <a:xfrm>
            <a:off x="6553200" y="6495803"/>
            <a:ext cx="2353294" cy="3681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900">
                <a:solidFill>
                  <a:srgbClr val="5F5F5F"/>
                </a:solidFill>
                <a:cs typeface="+mn-cs"/>
              </a:defRPr>
            </a:lvl1pPr>
          </a:lstStyle>
          <a:p>
            <a:pPr>
              <a:defRPr/>
            </a:pPr>
            <a:fld id="{2BB86763-1AEC-42A8-8B4A-3FFCE251DE76}" type="slidenum">
              <a:rPr lang="en-US" smtClean="0"/>
              <a:pPr>
                <a:defRPr/>
              </a:pPr>
              <a:t>‹#›</a:t>
            </a:fld>
            <a:endParaRPr lang="en-US" dirty="0"/>
          </a:p>
        </p:txBody>
      </p:sp>
      <p:sp>
        <p:nvSpPr>
          <p:cNvPr id="6" name="Date Placeholder 1"/>
          <p:cNvSpPr>
            <a:spLocks noGrp="1"/>
          </p:cNvSpPr>
          <p:nvPr>
            <p:ph type="dt" sz="half" idx="2"/>
          </p:nvPr>
        </p:nvSpPr>
        <p:spPr>
          <a:xfrm>
            <a:off x="4108862" y="6492875"/>
            <a:ext cx="1009404"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9A21719B-0DBB-4CE0-BE7F-D3339BAC2D9B}" type="datetime1">
              <a:rPr lang="en-US" smtClean="0">
                <a:solidFill>
                  <a:srgbClr val="000000">
                    <a:tint val="75000"/>
                  </a:srgbClr>
                </a:solidFill>
              </a:rPr>
              <a:t>4/26/2018</a:t>
            </a:fld>
            <a:endParaRPr lang="en-US" dirty="0">
              <a:solidFill>
                <a:srgbClr val="000000">
                  <a:tint val="75000"/>
                </a:srgbClr>
              </a:solidFill>
            </a:endParaRPr>
          </a:p>
        </p:txBody>
      </p:sp>
      <p:sp>
        <p:nvSpPr>
          <p:cNvPr id="7" name="Footer Placeholder 2"/>
          <p:cNvSpPr>
            <a:spLocks noGrp="1"/>
          </p:cNvSpPr>
          <p:nvPr>
            <p:ph type="ftr" sz="quarter" idx="3"/>
          </p:nvPr>
        </p:nvSpPr>
        <p:spPr>
          <a:xfrm>
            <a:off x="1" y="6492875"/>
            <a:ext cx="37051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a:solidFill>
                  <a:srgbClr val="000000">
                    <a:tint val="75000"/>
                  </a:srgbClr>
                </a:solidFill>
              </a:rPr>
              <a:t>AIS Research Seminar-Spring 2018</a:t>
            </a:r>
            <a:endParaRPr lang="en-US" dirty="0">
              <a:solidFill>
                <a:srgbClr val="000000">
                  <a:tint val="75000"/>
                </a:srgbClr>
              </a:solidFill>
            </a:endParaRPr>
          </a:p>
        </p:txBody>
      </p:sp>
    </p:spTree>
    <p:extLst>
      <p:ext uri="{BB962C8B-B14F-4D97-AF65-F5344CB8AC3E}">
        <p14:creationId xmlns:p14="http://schemas.microsoft.com/office/powerpoint/2010/main" val="2832807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DF1C3C-1EF4-46E5-9B40-9CFECA1A2B66}" type="datetime1">
              <a:rPr lang="en-US" smtClean="0"/>
              <a:t>4/26/2018</a:t>
            </a:fld>
            <a:endParaRPr lang="en-US"/>
          </a:p>
        </p:txBody>
      </p:sp>
      <p:sp>
        <p:nvSpPr>
          <p:cNvPr id="4" name="Footer Placeholder 3"/>
          <p:cNvSpPr>
            <a:spLocks noGrp="1"/>
          </p:cNvSpPr>
          <p:nvPr>
            <p:ph type="ftr" sz="quarter" idx="11"/>
          </p:nvPr>
        </p:nvSpPr>
        <p:spPr/>
        <p:txBody>
          <a:bodyPr/>
          <a:lstStyle/>
          <a:p>
            <a:r>
              <a:rPr lang="en-US"/>
              <a:t>AIS Research Seminar-Spring 2018</a:t>
            </a:r>
          </a:p>
        </p:txBody>
      </p:sp>
      <p:sp>
        <p:nvSpPr>
          <p:cNvPr id="5" name="Slide Number Placeholder 4"/>
          <p:cNvSpPr>
            <a:spLocks noGrp="1"/>
          </p:cNvSpPr>
          <p:nvPr>
            <p:ph type="sldNum" sz="quarter" idx="12"/>
          </p:nvPr>
        </p:nvSpPr>
        <p:spPr/>
        <p:txBody>
          <a:bodyPr/>
          <a:lstStyle/>
          <a:p>
            <a:fld id="{06EBD1D9-5599-4FAB-850F-2B16BF778869}"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5" name="Picture 4" descr="C:\Users\Hussein Issa\Pictures\Icons\Rutgers_template_Sec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93818" y="2172425"/>
            <a:ext cx="6650182" cy="2354283"/>
          </a:xfrm>
        </p:spPr>
        <p:txBody>
          <a:bodyPr anchor="ctr"/>
          <a:lstStyle>
            <a:lvl1pPr algn="ctr">
              <a:defRPr sz="3200" b="1" cap="all">
                <a:solidFill>
                  <a:srgbClr val="C00000"/>
                </a:solidFill>
              </a:defRPr>
            </a:lvl1pPr>
          </a:lstStyle>
          <a:p>
            <a:r>
              <a:rPr lang="en-US"/>
              <a:t>Click to edit Master title style</a:t>
            </a:r>
            <a:endParaRPr lang="en-US" dirty="0"/>
          </a:p>
        </p:txBody>
      </p:sp>
    </p:spTree>
    <p:extLst>
      <p:ext uri="{BB962C8B-B14F-4D97-AF65-F5344CB8AC3E}">
        <p14:creationId xmlns:p14="http://schemas.microsoft.com/office/powerpoint/2010/main" val="2790046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5E14BD-50F0-4D80-A101-DE744691EE51}" type="datetime1">
              <a:rPr lang="en-US" smtClean="0"/>
              <a:t>4/26/2018</a:t>
            </a:fld>
            <a:endParaRPr lang="en-US"/>
          </a:p>
        </p:txBody>
      </p:sp>
      <p:sp>
        <p:nvSpPr>
          <p:cNvPr id="3" name="Footer Placeholder 2"/>
          <p:cNvSpPr>
            <a:spLocks noGrp="1"/>
          </p:cNvSpPr>
          <p:nvPr>
            <p:ph type="ftr" sz="quarter" idx="11"/>
          </p:nvPr>
        </p:nvSpPr>
        <p:spPr/>
        <p:txBody>
          <a:bodyPr/>
          <a:lstStyle/>
          <a:p>
            <a:r>
              <a:rPr lang="en-US"/>
              <a:t>AIS Research Seminar-Spring 2018</a:t>
            </a:r>
          </a:p>
        </p:txBody>
      </p:sp>
      <p:sp>
        <p:nvSpPr>
          <p:cNvPr id="4" name="Slide Number Placeholder 3"/>
          <p:cNvSpPr>
            <a:spLocks noGrp="1"/>
          </p:cNvSpPr>
          <p:nvPr>
            <p:ph type="sldNum" sz="quarter" idx="12"/>
          </p:nvPr>
        </p:nvSpPr>
        <p:spPr/>
        <p:txBody>
          <a:bodyPr/>
          <a:lstStyle/>
          <a:p>
            <a:fld id="{06EBD1D9-5599-4FAB-850F-2B16BF7788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9C729E-C54C-4532-8CD2-25D710AF8AC0}" type="datetime1">
              <a:rPr lang="en-US" smtClean="0"/>
              <a:t>4/26/2018</a:t>
            </a:fld>
            <a:endParaRPr lang="en-US"/>
          </a:p>
        </p:txBody>
      </p:sp>
      <p:sp>
        <p:nvSpPr>
          <p:cNvPr id="6" name="Footer Placeholder 5"/>
          <p:cNvSpPr>
            <a:spLocks noGrp="1"/>
          </p:cNvSpPr>
          <p:nvPr>
            <p:ph type="ftr" sz="quarter" idx="11"/>
          </p:nvPr>
        </p:nvSpPr>
        <p:spPr/>
        <p:txBody>
          <a:bodyPr/>
          <a:lstStyle/>
          <a:p>
            <a:r>
              <a:rPr lang="en-US"/>
              <a:t>AIS Research Seminar-Spring 2018</a:t>
            </a:r>
          </a:p>
        </p:txBody>
      </p:sp>
      <p:sp>
        <p:nvSpPr>
          <p:cNvPr id="7" name="Slide Number Placeholder 6"/>
          <p:cNvSpPr>
            <a:spLocks noGrp="1"/>
          </p:cNvSpPr>
          <p:nvPr>
            <p:ph type="sldNum" sz="quarter" idx="12"/>
          </p:nvPr>
        </p:nvSpPr>
        <p:spPr/>
        <p:txBody>
          <a:bodyPr/>
          <a:lstStyle/>
          <a:p>
            <a:fld id="{06EBD1D9-5599-4FAB-850F-2B16BF7788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DC92D-951D-493A-A419-F079987D278C}" type="datetime1">
              <a:rPr lang="en-US" smtClean="0"/>
              <a:t>4/26/2018</a:t>
            </a:fld>
            <a:endParaRPr lang="en-US"/>
          </a:p>
        </p:txBody>
      </p:sp>
      <p:sp>
        <p:nvSpPr>
          <p:cNvPr id="6" name="Footer Placeholder 5"/>
          <p:cNvSpPr>
            <a:spLocks noGrp="1"/>
          </p:cNvSpPr>
          <p:nvPr>
            <p:ph type="ftr" sz="quarter" idx="11"/>
          </p:nvPr>
        </p:nvSpPr>
        <p:spPr/>
        <p:txBody>
          <a:bodyPr/>
          <a:lstStyle/>
          <a:p>
            <a:r>
              <a:rPr lang="en-US"/>
              <a:t>AIS Research Seminar-Spring 2018</a:t>
            </a:r>
          </a:p>
        </p:txBody>
      </p:sp>
      <p:sp>
        <p:nvSpPr>
          <p:cNvPr id="7" name="Slide Number Placeholder 6"/>
          <p:cNvSpPr>
            <a:spLocks noGrp="1"/>
          </p:cNvSpPr>
          <p:nvPr>
            <p:ph type="sldNum" sz="quarter" idx="12"/>
          </p:nvPr>
        </p:nvSpPr>
        <p:spPr/>
        <p:txBody>
          <a:bodyPr/>
          <a:lstStyle/>
          <a:p>
            <a:fld id="{06EBD1D9-5599-4FAB-850F-2B16BF7788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image" Target="../media/image1.jpeg"/><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heme" Target="../theme/theme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1.jpeg"/><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94629A-8606-497A-8465-96DAC725A615}" type="datetime1">
              <a:rPr lang="en-US" smtClean="0"/>
              <a:t>4/26/2018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AIS Research Seminar-Spring 2018</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BD1D9-5599-4FAB-850F-2B16BF7788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07E8F1-D5B5-45D5-8F10-C1CA02A194A5}" type="datetime1">
              <a:rPr lang="en-US" smtClean="0"/>
              <a:t>4/26/2018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AIS Research Seminar-Spring 2018</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59106-1826-4025-8DCA-0B92976AF8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17516"/>
            <a:ext cx="8229600" cy="80012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7200" y="1523999"/>
            <a:ext cx="8229600" cy="47224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9" name="Picture 7" descr="RU_units-banner_red2"/>
          <p:cNvPicPr>
            <a:picLocks noChangeAspect="1" noChangeArrowheads="1"/>
          </p:cNvPicPr>
          <p:nvPr/>
        </p:nvPicPr>
        <p:blipFill>
          <a:blip r:embed="rId25"/>
          <a:srcRect/>
          <a:stretch>
            <a:fillRect/>
          </a:stretch>
        </p:blipFill>
        <p:spPr bwMode="auto">
          <a:xfrm>
            <a:off x="1" y="0"/>
            <a:ext cx="9144000" cy="619125"/>
          </a:xfrm>
          <a:prstGeom prst="rect">
            <a:avLst/>
          </a:prstGeom>
          <a:noFill/>
          <a:ln w="9525">
            <a:noFill/>
            <a:miter lim="800000"/>
            <a:headEnd/>
            <a:tailEnd/>
          </a:ln>
        </p:spPr>
      </p:pic>
      <p:sp>
        <p:nvSpPr>
          <p:cNvPr id="8" name="Rectangle 6"/>
          <p:cNvSpPr>
            <a:spLocks noGrp="1" noChangeArrowheads="1"/>
          </p:cNvSpPr>
          <p:nvPr>
            <p:ph type="sldNum" sz="quarter" idx="4"/>
          </p:nvPr>
        </p:nvSpPr>
        <p:spPr bwMode="auto">
          <a:xfrm>
            <a:off x="6553200" y="6489828"/>
            <a:ext cx="2590800" cy="3681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800">
                <a:solidFill>
                  <a:srgbClr val="5F5F5F"/>
                </a:solidFill>
                <a:cs typeface="+mn-cs"/>
              </a:defRPr>
            </a:lvl1pPr>
          </a:lstStyle>
          <a:p>
            <a:fld id="{06EBD1D9-5599-4FAB-850F-2B16BF778869}" type="slidenum">
              <a:rPr lang="en-US" smtClean="0"/>
              <a:pPr/>
              <a:t>‹#›</a:t>
            </a:fld>
            <a:endParaRPr lang="en-US"/>
          </a:p>
        </p:txBody>
      </p:sp>
      <p:sp>
        <p:nvSpPr>
          <p:cNvPr id="9" name="Date Placeholder 1"/>
          <p:cNvSpPr>
            <a:spLocks noGrp="1"/>
          </p:cNvSpPr>
          <p:nvPr>
            <p:ph type="dt" sz="half" idx="2"/>
          </p:nvPr>
        </p:nvSpPr>
        <p:spPr>
          <a:xfrm>
            <a:off x="3630881" y="6477000"/>
            <a:ext cx="1855519" cy="381000"/>
          </a:xfrm>
          <a:prstGeom prst="rect">
            <a:avLst/>
          </a:prstGeom>
        </p:spPr>
        <p:txBody>
          <a:bodyPr vert="horz" lIns="91440" tIns="45720" rIns="91440" bIns="45720" rtlCol="0" anchor="ctr"/>
          <a:lstStyle>
            <a:lvl1pPr algn="ctr">
              <a:defRPr sz="800">
                <a:solidFill>
                  <a:schemeClr val="tx1">
                    <a:tint val="75000"/>
                  </a:schemeClr>
                </a:solidFill>
              </a:defRPr>
            </a:lvl1pPr>
          </a:lstStyle>
          <a:p>
            <a:fld id="{E2A2A242-2FCE-4600-A78D-97BE012E84B8}" type="datetime1">
              <a:rPr lang="en-US" smtClean="0"/>
              <a:t>4/26/2018</a:t>
            </a:fld>
            <a:endParaRPr lang="en-US"/>
          </a:p>
        </p:txBody>
      </p:sp>
      <p:sp>
        <p:nvSpPr>
          <p:cNvPr id="10" name="Footer Placeholder 2"/>
          <p:cNvSpPr>
            <a:spLocks noGrp="1"/>
          </p:cNvSpPr>
          <p:nvPr>
            <p:ph type="ftr" sz="quarter" idx="3"/>
          </p:nvPr>
        </p:nvSpPr>
        <p:spPr>
          <a:xfrm>
            <a:off x="1" y="6492875"/>
            <a:ext cx="3047999" cy="365125"/>
          </a:xfrm>
          <a:prstGeom prst="rect">
            <a:avLst/>
          </a:prstGeom>
        </p:spPr>
        <p:txBody>
          <a:bodyPr vert="horz" lIns="91440" tIns="45720" rIns="91440" bIns="45720" rtlCol="0" anchor="ctr"/>
          <a:lstStyle>
            <a:lvl1pPr algn="l">
              <a:defRPr sz="800" b="0">
                <a:solidFill>
                  <a:schemeClr val="tx1">
                    <a:tint val="75000"/>
                  </a:schemeClr>
                </a:solidFill>
              </a:defRPr>
            </a:lvl1pPr>
          </a:lstStyle>
          <a:p>
            <a:r>
              <a:rPr lang="en-US"/>
              <a:t>AIS Research Seminar-Spring 2018</a:t>
            </a:r>
          </a:p>
        </p:txBody>
      </p:sp>
    </p:spTree>
    <p:extLst>
      <p:ext uri="{BB962C8B-B14F-4D97-AF65-F5344CB8AC3E}">
        <p14:creationId xmlns:p14="http://schemas.microsoft.com/office/powerpoint/2010/main" val="57532325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685" r:id="rId14"/>
    <p:sldLayoutId id="2147483672" r:id="rId15"/>
    <p:sldLayoutId id="2147483760" r:id="rId16"/>
    <p:sldLayoutId id="2147483762" r:id="rId17"/>
    <p:sldLayoutId id="2147483763" r:id="rId18"/>
    <p:sldLayoutId id="2147483764" r:id="rId19"/>
    <p:sldLayoutId id="2147483766" r:id="rId20"/>
    <p:sldLayoutId id="2147483767" r:id="rId21"/>
    <p:sldLayoutId id="2147483768" r:id="rId22"/>
    <p:sldLayoutId id="2147483769" r:id="rId23"/>
  </p:sldLayoutIdLst>
  <p:hf hdr="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Formata BQ Regular" pitchFamily="50" charset="0"/>
        </a:defRPr>
      </a:lvl2pPr>
      <a:lvl3pPr algn="l" rtl="0" eaLnBrk="1" fontAlgn="base" hangingPunct="1">
        <a:spcBef>
          <a:spcPct val="0"/>
        </a:spcBef>
        <a:spcAft>
          <a:spcPct val="0"/>
        </a:spcAft>
        <a:defRPr sz="3000">
          <a:solidFill>
            <a:schemeClr val="tx2"/>
          </a:solidFill>
          <a:latin typeface="Formata BQ Regular" pitchFamily="50" charset="0"/>
        </a:defRPr>
      </a:lvl3pPr>
      <a:lvl4pPr algn="l" rtl="0" eaLnBrk="1" fontAlgn="base" hangingPunct="1">
        <a:spcBef>
          <a:spcPct val="0"/>
        </a:spcBef>
        <a:spcAft>
          <a:spcPct val="0"/>
        </a:spcAft>
        <a:defRPr sz="3000">
          <a:solidFill>
            <a:schemeClr val="tx2"/>
          </a:solidFill>
          <a:latin typeface="Formata BQ Regular" pitchFamily="50" charset="0"/>
        </a:defRPr>
      </a:lvl4pPr>
      <a:lvl5pPr algn="l" rtl="0" eaLnBrk="1" fontAlgn="base" hangingPunct="1">
        <a:spcBef>
          <a:spcPct val="0"/>
        </a:spcBef>
        <a:spcAft>
          <a:spcPct val="0"/>
        </a:spcAft>
        <a:defRPr sz="3000">
          <a:solidFill>
            <a:schemeClr val="tx2"/>
          </a:solidFill>
          <a:latin typeface="Formata BQ Regular" pitchFamily="50" charset="0"/>
        </a:defRPr>
      </a:lvl5pPr>
      <a:lvl6pPr marL="457200" algn="l" rtl="0" eaLnBrk="1" fontAlgn="base" hangingPunct="1">
        <a:spcBef>
          <a:spcPct val="0"/>
        </a:spcBef>
        <a:spcAft>
          <a:spcPct val="0"/>
        </a:spcAft>
        <a:defRPr sz="3000">
          <a:solidFill>
            <a:schemeClr val="tx2"/>
          </a:solidFill>
          <a:latin typeface="Formata BQ Regular" pitchFamily="50" charset="0"/>
        </a:defRPr>
      </a:lvl6pPr>
      <a:lvl7pPr marL="914400" algn="l" rtl="0" eaLnBrk="1" fontAlgn="base" hangingPunct="1">
        <a:spcBef>
          <a:spcPct val="0"/>
        </a:spcBef>
        <a:spcAft>
          <a:spcPct val="0"/>
        </a:spcAft>
        <a:defRPr sz="3000">
          <a:solidFill>
            <a:schemeClr val="tx2"/>
          </a:solidFill>
          <a:latin typeface="Formata BQ Regular" pitchFamily="50" charset="0"/>
        </a:defRPr>
      </a:lvl7pPr>
      <a:lvl8pPr marL="1371600" algn="l" rtl="0" eaLnBrk="1" fontAlgn="base" hangingPunct="1">
        <a:spcBef>
          <a:spcPct val="0"/>
        </a:spcBef>
        <a:spcAft>
          <a:spcPct val="0"/>
        </a:spcAft>
        <a:defRPr sz="3000">
          <a:solidFill>
            <a:schemeClr val="tx2"/>
          </a:solidFill>
          <a:latin typeface="Formata BQ Regular" pitchFamily="50" charset="0"/>
        </a:defRPr>
      </a:lvl8pPr>
      <a:lvl9pPr marL="1828800" algn="l" rtl="0" eaLnBrk="1" fontAlgn="base" hangingPunct="1">
        <a:spcBef>
          <a:spcPct val="0"/>
        </a:spcBef>
        <a:spcAft>
          <a:spcPct val="0"/>
        </a:spcAft>
        <a:defRPr sz="3000">
          <a:solidFill>
            <a:schemeClr val="tx2"/>
          </a:solidFill>
          <a:latin typeface="Formata BQ Regular" pitchFamily="50"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17516"/>
            <a:ext cx="8229600" cy="80012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7200" y="1523999"/>
            <a:ext cx="8229600" cy="47224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9" name="Picture 7" descr="RU_units-banner_red2"/>
          <p:cNvPicPr>
            <a:picLocks noChangeAspect="1" noChangeArrowheads="1"/>
          </p:cNvPicPr>
          <p:nvPr/>
        </p:nvPicPr>
        <p:blipFill>
          <a:blip r:embed="rId17"/>
          <a:srcRect/>
          <a:stretch>
            <a:fillRect/>
          </a:stretch>
        </p:blipFill>
        <p:spPr bwMode="auto">
          <a:xfrm>
            <a:off x="1" y="0"/>
            <a:ext cx="9144000" cy="619125"/>
          </a:xfrm>
          <a:prstGeom prst="rect">
            <a:avLst/>
          </a:prstGeom>
          <a:noFill/>
          <a:ln w="9525">
            <a:noFill/>
            <a:miter lim="800000"/>
            <a:headEnd/>
            <a:tailEnd/>
          </a:ln>
        </p:spPr>
      </p:pic>
      <p:sp>
        <p:nvSpPr>
          <p:cNvPr id="8" name="Rectangle 6"/>
          <p:cNvSpPr>
            <a:spLocks noGrp="1" noChangeArrowheads="1"/>
          </p:cNvSpPr>
          <p:nvPr>
            <p:ph type="sldNum" sz="quarter" idx="4"/>
          </p:nvPr>
        </p:nvSpPr>
        <p:spPr bwMode="auto">
          <a:xfrm>
            <a:off x="6553200" y="6489828"/>
            <a:ext cx="2590800" cy="3681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800">
                <a:solidFill>
                  <a:srgbClr val="5F5F5F"/>
                </a:solidFill>
                <a:cs typeface="+mn-cs"/>
              </a:defRPr>
            </a:lvl1pPr>
          </a:lstStyle>
          <a:p>
            <a:pPr algn="ctr">
              <a:defRPr/>
            </a:pPr>
            <a:r>
              <a:rPr lang="en-US">
                <a:ea typeface="ＭＳ Ｐゴシック" charset="-128"/>
              </a:rPr>
              <a:t>		</a:t>
            </a:r>
            <a:fld id="{B6CF671A-AFD1-4258-A667-AD2E3D2AAF18}" type="slidenum">
              <a:rPr lang="en-US" smtClean="0">
                <a:ea typeface="ＭＳ Ｐゴシック" charset="-128"/>
              </a:rPr>
              <a:pPr algn="ctr">
                <a:defRPr/>
              </a:pPr>
              <a:t>‹#›</a:t>
            </a:fld>
            <a:endParaRPr lang="en-US" dirty="0">
              <a:ea typeface="ＭＳ Ｐゴシック" charset="-128"/>
            </a:endParaRPr>
          </a:p>
        </p:txBody>
      </p:sp>
      <p:sp>
        <p:nvSpPr>
          <p:cNvPr id="9" name="Date Placeholder 1"/>
          <p:cNvSpPr>
            <a:spLocks noGrp="1"/>
          </p:cNvSpPr>
          <p:nvPr>
            <p:ph type="dt" sz="half" idx="2"/>
          </p:nvPr>
        </p:nvSpPr>
        <p:spPr>
          <a:xfrm>
            <a:off x="3630881" y="6477000"/>
            <a:ext cx="1855519" cy="381000"/>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fld id="{F75B41BE-D38E-459D-A7CA-4F2F911400CE}" type="datetime1">
              <a:rPr lang="en-US" smtClean="0">
                <a:solidFill>
                  <a:srgbClr val="000000">
                    <a:tint val="75000"/>
                  </a:srgbClr>
                </a:solidFill>
                <a:ea typeface="ＭＳ Ｐゴシック" charset="-128"/>
              </a:rPr>
              <a:t>4/26/2018</a:t>
            </a:fld>
            <a:endParaRPr lang="en-US" dirty="0">
              <a:solidFill>
                <a:srgbClr val="000000">
                  <a:tint val="75000"/>
                </a:srgbClr>
              </a:solidFill>
              <a:ea typeface="ＭＳ Ｐゴシック" charset="-128"/>
            </a:endParaRPr>
          </a:p>
        </p:txBody>
      </p:sp>
      <p:sp>
        <p:nvSpPr>
          <p:cNvPr id="10" name="Footer Placeholder 2"/>
          <p:cNvSpPr>
            <a:spLocks noGrp="1"/>
          </p:cNvSpPr>
          <p:nvPr>
            <p:ph type="ftr" sz="quarter" idx="3"/>
          </p:nvPr>
        </p:nvSpPr>
        <p:spPr>
          <a:xfrm>
            <a:off x="1" y="6492875"/>
            <a:ext cx="3047999" cy="365125"/>
          </a:xfrm>
          <a:prstGeom prst="rect">
            <a:avLst/>
          </a:prstGeom>
        </p:spPr>
        <p:txBody>
          <a:bodyPr vert="horz" lIns="91440" tIns="45720" rIns="91440" bIns="45720" rtlCol="0" anchor="ctr"/>
          <a:lstStyle>
            <a:lvl1pPr algn="l">
              <a:defRPr sz="800" b="0">
                <a:solidFill>
                  <a:schemeClr val="tx1">
                    <a:tint val="75000"/>
                  </a:schemeClr>
                </a:solidFill>
              </a:defRPr>
            </a:lvl1pPr>
          </a:lstStyle>
          <a:p>
            <a:pPr>
              <a:defRPr/>
            </a:pPr>
            <a:r>
              <a:rPr lang="en-US">
                <a:solidFill>
                  <a:srgbClr val="000000">
                    <a:tint val="75000"/>
                  </a:srgbClr>
                </a:solidFill>
                <a:ea typeface="ＭＳ Ｐゴシック" charset="-128"/>
              </a:rPr>
              <a:t>AIS Research Seminar-Spring 2018</a:t>
            </a:r>
            <a:endParaRPr lang="en-US" dirty="0">
              <a:solidFill>
                <a:srgbClr val="000000">
                  <a:tint val="75000"/>
                </a:srgbClr>
              </a:solidFill>
              <a:ea typeface="ＭＳ Ｐゴシック" charset="-128"/>
            </a:endParaRPr>
          </a:p>
        </p:txBody>
      </p:sp>
    </p:spTree>
    <p:extLst>
      <p:ext uri="{BB962C8B-B14F-4D97-AF65-F5344CB8AC3E}">
        <p14:creationId xmlns:p14="http://schemas.microsoft.com/office/powerpoint/2010/main" val="358107412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Lst>
  <p:hf hdr="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Formata BQ Regular" pitchFamily="50" charset="0"/>
        </a:defRPr>
      </a:lvl2pPr>
      <a:lvl3pPr algn="l" rtl="0" eaLnBrk="1" fontAlgn="base" hangingPunct="1">
        <a:spcBef>
          <a:spcPct val="0"/>
        </a:spcBef>
        <a:spcAft>
          <a:spcPct val="0"/>
        </a:spcAft>
        <a:defRPr sz="3000">
          <a:solidFill>
            <a:schemeClr val="tx2"/>
          </a:solidFill>
          <a:latin typeface="Formata BQ Regular" pitchFamily="50" charset="0"/>
        </a:defRPr>
      </a:lvl3pPr>
      <a:lvl4pPr algn="l" rtl="0" eaLnBrk="1" fontAlgn="base" hangingPunct="1">
        <a:spcBef>
          <a:spcPct val="0"/>
        </a:spcBef>
        <a:spcAft>
          <a:spcPct val="0"/>
        </a:spcAft>
        <a:defRPr sz="3000">
          <a:solidFill>
            <a:schemeClr val="tx2"/>
          </a:solidFill>
          <a:latin typeface="Formata BQ Regular" pitchFamily="50" charset="0"/>
        </a:defRPr>
      </a:lvl4pPr>
      <a:lvl5pPr algn="l" rtl="0" eaLnBrk="1" fontAlgn="base" hangingPunct="1">
        <a:spcBef>
          <a:spcPct val="0"/>
        </a:spcBef>
        <a:spcAft>
          <a:spcPct val="0"/>
        </a:spcAft>
        <a:defRPr sz="3000">
          <a:solidFill>
            <a:schemeClr val="tx2"/>
          </a:solidFill>
          <a:latin typeface="Formata BQ Regular" pitchFamily="50" charset="0"/>
        </a:defRPr>
      </a:lvl5pPr>
      <a:lvl6pPr marL="457200" algn="l" rtl="0" eaLnBrk="1" fontAlgn="base" hangingPunct="1">
        <a:spcBef>
          <a:spcPct val="0"/>
        </a:spcBef>
        <a:spcAft>
          <a:spcPct val="0"/>
        </a:spcAft>
        <a:defRPr sz="3000">
          <a:solidFill>
            <a:schemeClr val="tx2"/>
          </a:solidFill>
          <a:latin typeface="Formata BQ Regular" pitchFamily="50" charset="0"/>
        </a:defRPr>
      </a:lvl6pPr>
      <a:lvl7pPr marL="914400" algn="l" rtl="0" eaLnBrk="1" fontAlgn="base" hangingPunct="1">
        <a:spcBef>
          <a:spcPct val="0"/>
        </a:spcBef>
        <a:spcAft>
          <a:spcPct val="0"/>
        </a:spcAft>
        <a:defRPr sz="3000">
          <a:solidFill>
            <a:schemeClr val="tx2"/>
          </a:solidFill>
          <a:latin typeface="Formata BQ Regular" pitchFamily="50" charset="0"/>
        </a:defRPr>
      </a:lvl7pPr>
      <a:lvl8pPr marL="1371600" algn="l" rtl="0" eaLnBrk="1" fontAlgn="base" hangingPunct="1">
        <a:spcBef>
          <a:spcPct val="0"/>
        </a:spcBef>
        <a:spcAft>
          <a:spcPct val="0"/>
        </a:spcAft>
        <a:defRPr sz="3000">
          <a:solidFill>
            <a:schemeClr val="tx2"/>
          </a:solidFill>
          <a:latin typeface="Formata BQ Regular" pitchFamily="50" charset="0"/>
        </a:defRPr>
      </a:lvl8pPr>
      <a:lvl9pPr marL="1828800" algn="l" rtl="0" eaLnBrk="1" fontAlgn="base" hangingPunct="1">
        <a:spcBef>
          <a:spcPct val="0"/>
        </a:spcBef>
        <a:spcAft>
          <a:spcPct val="0"/>
        </a:spcAft>
        <a:defRPr sz="3000">
          <a:solidFill>
            <a:schemeClr val="tx2"/>
          </a:solidFill>
          <a:latin typeface="Formata BQ Regular" pitchFamily="50"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playlist?list=PLauepKFT6DK-PpuseJtSMlIy-YBhaV4TH" TargetMode="External"/><Relationship Id="rId2" Type="http://schemas.openxmlformats.org/officeDocument/2006/relationships/hyperlink" Target="https://www.youtube.com/playlist?list=PLauepKFT6DK8nsUG3EXi6lYVX0CPHUngj" TargetMode="External"/><Relationship Id="rId1" Type="http://schemas.openxmlformats.org/officeDocument/2006/relationships/slideLayout" Target="../slideLayouts/slideLayout38.xml"/><Relationship Id="rId4" Type="http://schemas.openxmlformats.org/officeDocument/2006/relationships/hyperlink" Target="https://www.youtube.com/playlist?list=PLauepKFT6DK8uxePhPCoHjDf8_DlhRtG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0.xml"/><Relationship Id="rId5" Type="http://schemas.openxmlformats.org/officeDocument/2006/relationships/hyperlink" Target="http://raw.rutgers.edu/radar"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8.xml"/><Relationship Id="rId4" Type="http://schemas.openxmlformats.org/officeDocument/2006/relationships/image" Target="../media/image26.jpg"/></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0.xml"/><Relationship Id="rId1" Type="http://schemas.openxmlformats.org/officeDocument/2006/relationships/vmlDrawing" Target="../drawings/vmlDrawing1.vml"/><Relationship Id="rId5" Type="http://schemas.openxmlformats.org/officeDocument/2006/relationships/image" Target="../media/image30.gif"/><Relationship Id="rId4" Type="http://schemas.openxmlformats.org/officeDocument/2006/relationships/image" Target="../media/image29.wmf"/></Relationships>
</file>

<file path=ppt/slides/_rels/slide48.xml.rels><?xml version="1.0" encoding="UTF-8" standalone="yes"?>
<Relationships xmlns="http://schemas.openxmlformats.org/package/2006/relationships"><Relationship Id="rId3" Type="http://schemas.openxmlformats.org/officeDocument/2006/relationships/hyperlink" Target="https://ericalee.shinyapps.io/test/" TargetMode="External"/><Relationship Id="rId2" Type="http://schemas.openxmlformats.org/officeDocument/2006/relationships/image" Target="../media/image31.gif"/><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2.tmp"/><Relationship Id="rId1" Type="http://schemas.openxmlformats.org/officeDocument/2006/relationships/slideLayout" Target="../slideLayouts/slideLayout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1.xml"/></Relationships>
</file>

<file path=ppt/slides/_rels/slide50.xml.rels><?xml version="1.0" encoding="UTF-8" standalone="yes"?>
<Relationships xmlns="http://schemas.openxmlformats.org/package/2006/relationships"><Relationship Id="rId2" Type="http://schemas.openxmlformats.org/officeDocument/2006/relationships/hyperlink" Target="http://www.usaspending.gov/" TargetMode="External"/><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8" Type="http://schemas.openxmlformats.org/officeDocument/2006/relationships/hyperlink" Target="http://www.checkbooknyc.com/" TargetMode="External"/><Relationship Id="rId3" Type="http://schemas.openxmlformats.org/officeDocument/2006/relationships/hyperlink" Target="http://www.data.gov/" TargetMode="External"/><Relationship Id="rId7" Type="http://schemas.openxmlformats.org/officeDocument/2006/relationships/hyperlink" Target="http://www.data.cityofchicago.gov/" TargetMode="External"/><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hyperlink" Target="http://www.transparency.utah.gov/" TargetMode="External"/><Relationship Id="rId11" Type="http://schemas.openxmlformats.org/officeDocument/2006/relationships/hyperlink" Target="https://www.usaspending.gov/Pages/Default.aspx" TargetMode="External"/><Relationship Id="rId5" Type="http://schemas.openxmlformats.org/officeDocument/2006/relationships/hyperlink" Target="https://data.austintexas.gov/" TargetMode="External"/><Relationship Id="rId10" Type="http://schemas.openxmlformats.org/officeDocument/2006/relationships/hyperlink" Target="http://www.data.detroitmi.gov/" TargetMode="External"/><Relationship Id="rId4" Type="http://schemas.openxmlformats.org/officeDocument/2006/relationships/hyperlink" Target="http://www.ohiocheckbook.com/" TargetMode="External"/><Relationship Id="rId9" Type="http://schemas.openxmlformats.org/officeDocument/2006/relationships/hyperlink" Target="https://data.cityofnewyork.us/"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notesSlide" Target="../notesSlides/notesSlide20.xml"/><Relationship Id="rId7" Type="http://schemas.openxmlformats.org/officeDocument/2006/relationships/oleObject" Target="../embeddings/oleObject2.bin"/><Relationship Id="rId2" Type="http://schemas.openxmlformats.org/officeDocument/2006/relationships/slideLayout" Target="../slideLayouts/slideLayout38.xml"/><Relationship Id="rId1" Type="http://schemas.openxmlformats.org/officeDocument/2006/relationships/vmlDrawing" Target="../drawings/vmlDrawing2.v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37.png"/></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38.xml"/><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47.png"/><Relationship Id="rId3" Type="http://schemas.openxmlformats.org/officeDocument/2006/relationships/notesSlide" Target="../notesSlides/notesSlide23.xml"/><Relationship Id="rId7" Type="http://schemas.openxmlformats.org/officeDocument/2006/relationships/image" Target="../media/image45.png"/><Relationship Id="rId12" Type="http://schemas.openxmlformats.org/officeDocument/2006/relationships/image" Target="../media/image46.png"/><Relationship Id="rId2" Type="http://schemas.openxmlformats.org/officeDocument/2006/relationships/slideLayout" Target="../slideLayouts/slideLayout38.xml"/><Relationship Id="rId1" Type="http://schemas.openxmlformats.org/officeDocument/2006/relationships/vmlDrawing" Target="../drawings/vmlDrawing3.vml"/><Relationship Id="rId6" Type="http://schemas.openxmlformats.org/officeDocument/2006/relationships/image" Target="../media/image44.png"/><Relationship Id="rId11" Type="http://schemas.openxmlformats.org/officeDocument/2006/relationships/image" Target="../media/image43.emf"/><Relationship Id="rId5" Type="http://schemas.openxmlformats.org/officeDocument/2006/relationships/image" Target="../media/image41.emf"/><Relationship Id="rId10" Type="http://schemas.openxmlformats.org/officeDocument/2006/relationships/oleObject" Target="../embeddings/oleObject5.bin"/><Relationship Id="rId4" Type="http://schemas.openxmlformats.org/officeDocument/2006/relationships/oleObject" Target="../embeddings/oleObject3.bin"/><Relationship Id="rId9" Type="http://schemas.openxmlformats.org/officeDocument/2006/relationships/image" Target="../media/image42.e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6.xml"/><Relationship Id="rId1" Type="http://schemas.openxmlformats.org/officeDocument/2006/relationships/slideLayout" Target="../slideLayouts/slideLayout38.xml"/><Relationship Id="rId4" Type="http://schemas.openxmlformats.org/officeDocument/2006/relationships/image" Target="../media/image49.e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0.xml"/></Relationships>
</file>

<file path=ppt/slides/_rels/slide7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30.xml"/><Relationship Id="rId4" Type="http://schemas.openxmlformats.org/officeDocument/2006/relationships/image" Target="../media/image55.png"/></Relationships>
</file>

<file path=ppt/slides/_rels/slide8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30.xml"/><Relationship Id="rId4" Type="http://schemas.openxmlformats.org/officeDocument/2006/relationships/image" Target="../media/image57.png"/></Relationships>
</file>

<file path=ppt/slides/_rels/slide8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6.xml"/><Relationship Id="rId1" Type="http://schemas.openxmlformats.org/officeDocument/2006/relationships/slideLayout" Target="../slideLayouts/slideLayout30.xml"/></Relationships>
</file>

<file path=ppt/slides/_rels/slide8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7.xml"/><Relationship Id="rId1" Type="http://schemas.openxmlformats.org/officeDocument/2006/relationships/slideLayout" Target="../slideLayouts/slideLayout30.xml"/></Relationships>
</file>

<file path=ppt/slides/_rels/slide84.xml.rels><?xml version="1.0" encoding="UTF-8" standalone="yes"?>
<Relationships xmlns="http://schemas.openxmlformats.org/package/2006/relationships"><Relationship Id="rId3" Type="http://schemas.openxmlformats.org/officeDocument/2006/relationships/hyperlink" Target="http://www.planalto.gov.br/CCIVIL_03/leis/L8666cons.htm" TargetMode="External"/><Relationship Id="rId2" Type="http://schemas.openxmlformats.org/officeDocument/2006/relationships/notesSlide" Target="../notesSlides/notesSlide48.xml"/><Relationship Id="rId1" Type="http://schemas.openxmlformats.org/officeDocument/2006/relationships/slideLayout" Target="../slideLayouts/slideLayout30.xml"/><Relationship Id="rId4" Type="http://schemas.openxmlformats.org/officeDocument/2006/relationships/hyperlink" Target="http://www.planalto.gov.br/ccivil_03/decreto-lei/Del2300-86.htm"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0.xml"/><Relationship Id="rId1" Type="http://schemas.openxmlformats.org/officeDocument/2006/relationships/slideLayout" Target="../slideLayouts/slideLayout24.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88.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png"/><Relationship Id="rId7" Type="http://schemas.openxmlformats.org/officeDocument/2006/relationships/image" Target="../media/image68.jpeg"/><Relationship Id="rId2" Type="http://schemas.openxmlformats.org/officeDocument/2006/relationships/notesSlide" Target="../notesSlides/notesSlide51.xml"/><Relationship Id="rId1" Type="http://schemas.openxmlformats.org/officeDocument/2006/relationships/slideLayout" Target="../slideLayouts/slideLayout24.xml"/><Relationship Id="rId6" Type="http://schemas.openxmlformats.org/officeDocument/2006/relationships/image" Target="../media/image67.png"/><Relationship Id="rId5" Type="http://schemas.openxmlformats.org/officeDocument/2006/relationships/image" Target="../media/image66.jpeg"/><Relationship Id="rId10" Type="http://schemas.openxmlformats.org/officeDocument/2006/relationships/image" Target="../media/image71.png"/><Relationship Id="rId4" Type="http://schemas.openxmlformats.org/officeDocument/2006/relationships/image" Target="../media/image65.jpeg"/><Relationship Id="rId9" Type="http://schemas.openxmlformats.org/officeDocument/2006/relationships/image" Target="../media/image70.gif"/></Relationships>
</file>

<file path=ppt/slides/_rels/slide8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2.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41548" y="2098548"/>
            <a:ext cx="2660904" cy="2660904"/>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24942" y="981942"/>
            <a:ext cx="4873336" cy="4873336"/>
          </a:xfrm>
          <a:prstGeom prst="rect">
            <a:avLst/>
          </a:prstGeom>
        </p:spPr>
      </p:pic>
    </p:spTree>
    <p:extLst>
      <p:ext uri="{BB962C8B-B14F-4D97-AF65-F5344CB8AC3E}">
        <p14:creationId xmlns:p14="http://schemas.microsoft.com/office/powerpoint/2010/main" val="3458918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6" name="Rectangle 1"/>
          <p:cNvSpPr>
            <a:spLocks noGrp="1" noChangeArrowheads="1"/>
          </p:cNvSpPr>
          <p:nvPr>
            <p:ph sz="quarter" idx="4294967295"/>
          </p:nvPr>
        </p:nvSpPr>
        <p:spPr bwMode="auto">
          <a:xfrm>
            <a:off x="1257087" y="2425279"/>
            <a:ext cx="6401013" cy="3283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rtlCol="0" anchor="ctr" anchorCtr="0" compatLnSpc="1">
            <a:prstTxWarp prst="textNoShape">
              <a:avLst/>
            </a:prstTxWarp>
            <a:spAutoFit/>
          </a:bodyPr>
          <a:lstStyle/>
          <a:p>
            <a:pPr marL="0" indent="0" defTabSz="514350" eaLnBrk="0" hangingPunct="0">
              <a:spcBef>
                <a:spcPct val="0"/>
              </a:spcBef>
              <a:buNone/>
            </a:pPr>
            <a:r>
              <a:rPr lang="en-US" altLang="en-US" sz="1500" dirty="0">
                <a:latin typeface="Arial Unicode MS" panose="020B0604020202020204" pitchFamily="34" charset="-128"/>
              </a:rPr>
              <a:t>Introduction to Audit Analytics: </a:t>
            </a:r>
          </a:p>
          <a:p>
            <a:pPr marL="0" indent="0" defTabSz="514350" eaLnBrk="0" hangingPunct="0">
              <a:spcBef>
                <a:spcPct val="0"/>
              </a:spcBef>
              <a:buNone/>
            </a:pPr>
            <a:endParaRPr lang="en-US" altLang="en-US" sz="1500" dirty="0">
              <a:latin typeface="Arial Unicode MS" panose="020B0604020202020204" pitchFamily="34" charset="-128"/>
              <a:hlinkClick r:id="rId2"/>
            </a:endParaRPr>
          </a:p>
          <a:p>
            <a:pPr marL="0" indent="0" defTabSz="514350" eaLnBrk="0" hangingPunct="0">
              <a:spcBef>
                <a:spcPct val="0"/>
              </a:spcBef>
              <a:buNone/>
            </a:pPr>
            <a:r>
              <a:rPr lang="en-US" altLang="en-US" sz="1500" dirty="0">
                <a:latin typeface="Arial Unicode MS" panose="020B0604020202020204" pitchFamily="34" charset="-128"/>
                <a:hlinkClick r:id="rId2"/>
              </a:rPr>
              <a:t>https://www.youtube.com/playlist?list=PLauepKFT6DK8nsUG3EXi6lYVX0CPHUngj</a:t>
            </a:r>
            <a:r>
              <a:rPr lang="en-US" altLang="en-US" sz="1500" dirty="0">
                <a:latin typeface="Arial Unicode MS" panose="020B0604020202020204" pitchFamily="34" charset="-128"/>
              </a:rPr>
              <a:t> </a:t>
            </a:r>
          </a:p>
          <a:p>
            <a:pPr marL="0" indent="0" defTabSz="514350" eaLnBrk="0" hangingPunct="0">
              <a:spcBef>
                <a:spcPct val="0"/>
              </a:spcBef>
              <a:buNone/>
            </a:pPr>
            <a:endParaRPr lang="en-US" altLang="en-US" sz="1500" dirty="0">
              <a:latin typeface="Arial Unicode MS" panose="020B0604020202020204" pitchFamily="34" charset="-128"/>
            </a:endParaRPr>
          </a:p>
          <a:p>
            <a:pPr marL="0" indent="0" defTabSz="514350" eaLnBrk="0" hangingPunct="0">
              <a:spcBef>
                <a:spcPct val="0"/>
              </a:spcBef>
              <a:buNone/>
            </a:pPr>
            <a:r>
              <a:rPr lang="en-US" altLang="en-US" sz="1500" dirty="0">
                <a:latin typeface="Arial Unicode MS" panose="020B0604020202020204" pitchFamily="34" charset="-128"/>
              </a:rPr>
              <a:t>Special Topics in Audit Analytics: </a:t>
            </a:r>
          </a:p>
          <a:p>
            <a:pPr marL="0" indent="0" defTabSz="514350" eaLnBrk="0" hangingPunct="0">
              <a:spcBef>
                <a:spcPct val="0"/>
              </a:spcBef>
              <a:buNone/>
            </a:pPr>
            <a:endParaRPr lang="en-US" altLang="en-US" sz="1500" dirty="0">
              <a:latin typeface="Arial Unicode MS" panose="020B0604020202020204" pitchFamily="34" charset="-128"/>
              <a:hlinkClick r:id="rId3"/>
            </a:endParaRPr>
          </a:p>
          <a:p>
            <a:pPr marL="0" indent="0" defTabSz="514350" eaLnBrk="0" hangingPunct="0">
              <a:spcBef>
                <a:spcPct val="0"/>
              </a:spcBef>
              <a:buNone/>
            </a:pPr>
            <a:r>
              <a:rPr lang="en-US" altLang="en-US" sz="1500" dirty="0">
                <a:latin typeface="Arial Unicode MS" panose="020B0604020202020204" pitchFamily="34" charset="-128"/>
                <a:hlinkClick r:id="rId3"/>
              </a:rPr>
              <a:t>https://www.youtube.com/playlist?list=PLauepKFT6DK-PpuseJtSMlIy-YBhaV4TH</a:t>
            </a:r>
            <a:r>
              <a:rPr lang="en-US" altLang="en-US" sz="1500" dirty="0">
                <a:latin typeface="Arial Unicode MS" panose="020B0604020202020204" pitchFamily="34" charset="-128"/>
              </a:rPr>
              <a:t> </a:t>
            </a:r>
          </a:p>
          <a:p>
            <a:pPr marL="0" indent="0" defTabSz="514350" eaLnBrk="0" hangingPunct="0">
              <a:spcBef>
                <a:spcPct val="0"/>
              </a:spcBef>
              <a:buNone/>
            </a:pPr>
            <a:endParaRPr lang="en-US" altLang="en-US" sz="1500" dirty="0">
              <a:latin typeface="Arial Unicode MS" panose="020B0604020202020204" pitchFamily="34" charset="-128"/>
            </a:endParaRPr>
          </a:p>
          <a:p>
            <a:pPr marL="0" indent="0" defTabSz="514350" eaLnBrk="0" hangingPunct="0">
              <a:spcBef>
                <a:spcPct val="0"/>
              </a:spcBef>
              <a:buNone/>
            </a:pPr>
            <a:r>
              <a:rPr lang="en-US" altLang="en-US" sz="1500" dirty="0">
                <a:latin typeface="Arial Unicode MS" panose="020B0604020202020204" pitchFamily="34" charset="-128"/>
              </a:rPr>
              <a:t>Information Risk Management: </a:t>
            </a:r>
          </a:p>
          <a:p>
            <a:pPr marL="0" indent="0" defTabSz="514350" eaLnBrk="0" hangingPunct="0">
              <a:spcBef>
                <a:spcPct val="0"/>
              </a:spcBef>
              <a:buNone/>
            </a:pPr>
            <a:endParaRPr lang="en-US" altLang="en-US" sz="1500" dirty="0">
              <a:latin typeface="Arial Unicode MS" panose="020B0604020202020204" pitchFamily="34" charset="-128"/>
              <a:hlinkClick r:id="rId4"/>
            </a:endParaRPr>
          </a:p>
          <a:p>
            <a:pPr marL="0" indent="0" defTabSz="514350" eaLnBrk="0" hangingPunct="0">
              <a:spcBef>
                <a:spcPct val="0"/>
              </a:spcBef>
              <a:buNone/>
            </a:pPr>
            <a:r>
              <a:rPr lang="en-US" altLang="en-US" sz="1500" dirty="0">
                <a:latin typeface="Arial Unicode MS" panose="020B0604020202020204" pitchFamily="34" charset="-128"/>
                <a:hlinkClick r:id="rId4"/>
              </a:rPr>
              <a:t>https://www.youtube.com/playlist?list=PLauepKFT6DK8uxePhPCoHjDf8_DlhRtGS</a:t>
            </a:r>
            <a:r>
              <a:rPr lang="en-US" altLang="en-US" sz="1200" dirty="0"/>
              <a:t> </a:t>
            </a:r>
            <a:endParaRPr lang="en-US" altLang="en-US" sz="3300" dirty="0">
              <a:latin typeface="Arial" panose="020B0604020202020204" pitchFamily="34" charset="0"/>
            </a:endParaRPr>
          </a:p>
        </p:txBody>
      </p:sp>
    </p:spTree>
    <p:extLst>
      <p:ext uri="{BB962C8B-B14F-4D97-AF65-F5344CB8AC3E}">
        <p14:creationId xmlns:p14="http://schemas.microsoft.com/office/powerpoint/2010/main" val="1421141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92932" y="300038"/>
            <a:ext cx="10329863" cy="6257925"/>
          </a:xfrm>
          <a:prstGeom prst="rect">
            <a:avLst/>
          </a:prstGeom>
        </p:spPr>
      </p:pic>
    </p:spTree>
    <p:extLst>
      <p:ext uri="{BB962C8B-B14F-4D97-AF65-F5344CB8AC3E}">
        <p14:creationId xmlns:p14="http://schemas.microsoft.com/office/powerpoint/2010/main" val="3514256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Rutgers AICPA Data Analytics Research Initiative</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510" y="1908853"/>
            <a:ext cx="3226163" cy="1287752"/>
          </a:xfrm>
          <a:prstGeom prst="rect">
            <a:avLst/>
          </a:prstGeom>
        </p:spPr>
      </p:pic>
      <p:pic>
        <p:nvPicPr>
          <p:cNvPr id="7" name="Picture 6"/>
          <p:cNvPicPr>
            <a:picLocks noChangeAspect="1"/>
          </p:cNvPicPr>
          <p:nvPr/>
        </p:nvPicPr>
        <p:blipFill>
          <a:blip r:embed="rId4"/>
          <a:stretch>
            <a:fillRect/>
          </a:stretch>
        </p:blipFill>
        <p:spPr>
          <a:xfrm>
            <a:off x="5071365" y="1908851"/>
            <a:ext cx="2314575" cy="1085850"/>
          </a:xfrm>
          <a:prstGeom prst="rect">
            <a:avLst/>
          </a:prstGeom>
        </p:spPr>
      </p:pic>
      <p:sp>
        <p:nvSpPr>
          <p:cNvPr id="8" name="Content Placeholder 2"/>
          <p:cNvSpPr>
            <a:spLocks noGrp="1"/>
          </p:cNvSpPr>
          <p:nvPr>
            <p:ph idx="1"/>
          </p:nvPr>
        </p:nvSpPr>
        <p:spPr>
          <a:xfrm>
            <a:off x="1524511" y="3364259"/>
            <a:ext cx="6133589" cy="1870682"/>
          </a:xfrm>
        </p:spPr>
        <p:txBody>
          <a:bodyPr>
            <a:normAutofit fontScale="85000" lnSpcReduction="10000"/>
          </a:bodyPr>
          <a:lstStyle/>
          <a:p>
            <a:pPr marL="0" indent="0" algn="ctr">
              <a:buNone/>
            </a:pPr>
            <a:endParaRPr lang="en-US" sz="1500" dirty="0"/>
          </a:p>
          <a:p>
            <a:pPr marL="0" indent="0" algn="ctr">
              <a:buNone/>
            </a:pPr>
            <a:r>
              <a:rPr lang="en-US" sz="1500" dirty="0"/>
              <a:t>The mission of RADAR is to facilitate the further integration of data analytics into the audit process, and to demonstrate through research how this can effectively lead to advancements in the public accounting profession.</a:t>
            </a:r>
          </a:p>
          <a:p>
            <a:pPr marL="0" indent="0">
              <a:buNone/>
            </a:pPr>
            <a:endParaRPr lang="en-US" dirty="0"/>
          </a:p>
          <a:p>
            <a:pPr marL="0" indent="0" algn="ctr">
              <a:buNone/>
            </a:pPr>
            <a:endParaRPr lang="en-US" dirty="0"/>
          </a:p>
          <a:p>
            <a:pPr marL="0" indent="0" algn="ctr">
              <a:buNone/>
            </a:pPr>
            <a:r>
              <a:rPr lang="en-US" sz="1350" dirty="0">
                <a:solidFill>
                  <a:prstClr val="black"/>
                </a:solidFill>
                <a:latin typeface="Arial" pitchFamily="-64" charset="0"/>
                <a:ea typeface="ＭＳ Ｐゴシック" pitchFamily="-64" charset="-128"/>
              </a:rPr>
              <a:t>Additional information can be found at: </a:t>
            </a:r>
            <a:r>
              <a:rPr lang="en-US" sz="1350" u="sng" dirty="0">
                <a:hlinkClick r:id="rId5"/>
              </a:rPr>
              <a:t>http://raw.rutgers.edu/radar</a:t>
            </a:r>
            <a:endParaRPr lang="en-US" sz="1350" dirty="0"/>
          </a:p>
        </p:txBody>
      </p:sp>
    </p:spTree>
    <p:extLst>
      <p:ext uri="{BB962C8B-B14F-4D97-AF65-F5344CB8AC3E}">
        <p14:creationId xmlns:p14="http://schemas.microsoft.com/office/powerpoint/2010/main" val="3702954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85900" y="1303389"/>
            <a:ext cx="6172200" cy="606029"/>
          </a:xfrm>
        </p:spPr>
        <p:txBody>
          <a:bodyPr>
            <a:normAutofit fontScale="90000"/>
          </a:bodyPr>
          <a:lstStyle/>
          <a:p>
            <a:r>
              <a:rPr lang="en-US" dirty="0"/>
              <a:t>Rutgers AICPA Data Analytics Research Initiative</a:t>
            </a:r>
          </a:p>
        </p:txBody>
      </p:sp>
      <p:sp>
        <p:nvSpPr>
          <p:cNvPr id="3" name="Content Placeholder 2"/>
          <p:cNvSpPr>
            <a:spLocks noGrp="1"/>
          </p:cNvSpPr>
          <p:nvPr>
            <p:ph idx="1"/>
          </p:nvPr>
        </p:nvSpPr>
        <p:spPr/>
        <p:txBody>
          <a:bodyPr/>
          <a:lstStyle/>
          <a:p>
            <a:r>
              <a:rPr lang="en-US" dirty="0"/>
              <a:t>Scope and Objectives</a:t>
            </a:r>
          </a:p>
          <a:p>
            <a:pPr marL="0" indent="0">
              <a:buNone/>
            </a:pPr>
            <a:endParaRPr lang="en-US" dirty="0"/>
          </a:p>
          <a:p>
            <a:pPr lvl="1"/>
            <a:r>
              <a:rPr lang="en-US" sz="1350" dirty="0"/>
              <a:t>The scope of the Initiative </a:t>
            </a:r>
            <a:r>
              <a:rPr lang="en-US" dirty="0" smtClean="0"/>
              <a:t>encompasses </a:t>
            </a:r>
            <a:r>
              <a:rPr lang="en-US" sz="1350" dirty="0"/>
              <a:t>the testing of theory and methodology</a:t>
            </a:r>
          </a:p>
          <a:p>
            <a:pPr marL="342900" lvl="1" indent="0">
              <a:buNone/>
            </a:pPr>
            <a:endParaRPr lang="en-US" sz="1350" dirty="0"/>
          </a:p>
          <a:p>
            <a:pPr lvl="1"/>
            <a:r>
              <a:rPr lang="en-US" sz="1350" dirty="0"/>
              <a:t>Theory and methodology tested under RADAR helped to inform the development of the AICPA Guide to Audit Data Analytics and Analytical Procedures </a:t>
            </a:r>
          </a:p>
          <a:p>
            <a:pPr marL="342900" lvl="1" indent="0">
              <a:buNone/>
            </a:pPr>
            <a:endParaRPr lang="en-US" sz="1350" dirty="0"/>
          </a:p>
          <a:p>
            <a:pPr lvl="1"/>
            <a:r>
              <a:rPr lang="en-US" sz="1350" dirty="0"/>
              <a:t>The research findings will also serve as the basis for a dialog with the Auditing Standards Board (ASB), the International Audit and Assurance Standards Board (IAASB) and the Public Company Audit Oversight Board (PCAOB) </a:t>
            </a:r>
          </a:p>
          <a:p>
            <a:pPr marL="0" indent="0">
              <a:buNone/>
            </a:pPr>
            <a:endParaRPr lang="en-US" dirty="0"/>
          </a:p>
        </p:txBody>
      </p:sp>
    </p:spTree>
    <p:extLst>
      <p:ext uri="{BB962C8B-B14F-4D97-AF65-F5344CB8AC3E}">
        <p14:creationId xmlns:p14="http://schemas.microsoft.com/office/powerpoint/2010/main" val="558442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485900" y="1314450"/>
            <a:ext cx="6172200" cy="606029"/>
          </a:xfrm>
        </p:spPr>
        <p:txBody>
          <a:bodyPr>
            <a:normAutofit fontScale="90000"/>
          </a:bodyPr>
          <a:lstStyle/>
          <a:p>
            <a:r>
              <a:rPr lang="en-US" dirty="0"/>
              <a:t>Rutgers AICPA Data Analytics Research Initiative</a:t>
            </a:r>
          </a:p>
        </p:txBody>
      </p:sp>
      <p:sp>
        <p:nvSpPr>
          <p:cNvPr id="5" name="Content Placeholder 4"/>
          <p:cNvSpPr>
            <a:spLocks noGrp="1"/>
          </p:cNvSpPr>
          <p:nvPr>
            <p:ph idx="1"/>
          </p:nvPr>
        </p:nvSpPr>
        <p:spPr>
          <a:xfrm>
            <a:off x="1524510" y="2020225"/>
            <a:ext cx="6133590" cy="3466176"/>
          </a:xfrm>
        </p:spPr>
        <p:txBody>
          <a:bodyPr/>
          <a:lstStyle/>
          <a:p>
            <a:r>
              <a:rPr lang="en-US" b="1" dirty="0"/>
              <a:t>Research Projects</a:t>
            </a:r>
          </a:p>
          <a:p>
            <a:pPr marL="342900" lvl="1" indent="0">
              <a:buNone/>
            </a:pPr>
            <a:endParaRPr lang="en-US" sz="2100" dirty="0"/>
          </a:p>
          <a:p>
            <a:pPr lvl="1"/>
            <a:r>
              <a:rPr lang="en-US" sz="2100" i="1" dirty="0"/>
              <a:t>Multidimensional Audit Data Selection</a:t>
            </a:r>
          </a:p>
          <a:p>
            <a:pPr lvl="1"/>
            <a:endParaRPr lang="en-US" sz="2100" i="1" dirty="0"/>
          </a:p>
          <a:p>
            <a:pPr lvl="1"/>
            <a:r>
              <a:rPr lang="en-US" sz="2100" i="1" dirty="0"/>
              <a:t>Process Mining</a:t>
            </a:r>
          </a:p>
          <a:p>
            <a:pPr lvl="1"/>
            <a:endParaRPr lang="en-US" sz="2100" i="1" dirty="0"/>
          </a:p>
          <a:p>
            <a:pPr lvl="1"/>
            <a:r>
              <a:rPr lang="en-US" sz="2100" i="1" dirty="0"/>
              <a:t>Visualization</a:t>
            </a:r>
          </a:p>
          <a:p>
            <a:pPr lvl="1"/>
            <a:endParaRPr lang="en-US" dirty="0"/>
          </a:p>
        </p:txBody>
      </p:sp>
    </p:spTree>
    <p:extLst>
      <p:ext uri="{BB962C8B-B14F-4D97-AF65-F5344CB8AC3E}">
        <p14:creationId xmlns:p14="http://schemas.microsoft.com/office/powerpoint/2010/main" val="2355007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44759D-0EFF-4FB2-9CCE-04E00944F0FE}" type="slidenum">
              <a:rPr lang="en-US" smtClean="0"/>
              <a:pPr/>
              <a:t>15</a:t>
            </a:fld>
            <a:endParaRPr lang="en-US" dirty="0"/>
          </a:p>
        </p:txBody>
      </p:sp>
    </p:spTree>
    <p:extLst>
      <p:ext uri="{BB962C8B-B14F-4D97-AF65-F5344CB8AC3E}">
        <p14:creationId xmlns:p14="http://schemas.microsoft.com/office/powerpoint/2010/main" val="352720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154092" y="3203973"/>
            <a:ext cx="707231" cy="4179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Traditional data</a:t>
            </a:r>
          </a:p>
        </p:txBody>
      </p:sp>
      <p:sp>
        <p:nvSpPr>
          <p:cNvPr id="5" name="Oval 4"/>
          <p:cNvSpPr/>
          <p:nvPr/>
        </p:nvSpPr>
        <p:spPr>
          <a:xfrm>
            <a:off x="4475561" y="2882504"/>
            <a:ext cx="707231" cy="41791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t>Scanner</a:t>
            </a:r>
          </a:p>
          <a:p>
            <a:pPr algn="ctr"/>
            <a:r>
              <a:rPr lang="en-US" sz="1013" dirty="0"/>
              <a:t>data</a:t>
            </a:r>
          </a:p>
        </p:txBody>
      </p:sp>
      <p:sp>
        <p:nvSpPr>
          <p:cNvPr id="6" name="Oval 5"/>
          <p:cNvSpPr/>
          <p:nvPr/>
        </p:nvSpPr>
        <p:spPr>
          <a:xfrm>
            <a:off x="4861324" y="2593182"/>
            <a:ext cx="707231" cy="4179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t>Web data</a:t>
            </a:r>
          </a:p>
        </p:txBody>
      </p:sp>
      <p:sp>
        <p:nvSpPr>
          <p:cNvPr id="7" name="Oval 6"/>
          <p:cNvSpPr/>
          <p:nvPr/>
        </p:nvSpPr>
        <p:spPr>
          <a:xfrm>
            <a:off x="5279233" y="2336007"/>
            <a:ext cx="707231" cy="41791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t>Mobility</a:t>
            </a:r>
          </a:p>
          <a:p>
            <a:pPr algn="ctr"/>
            <a:r>
              <a:rPr lang="en-US" sz="1013" dirty="0"/>
              <a:t>data</a:t>
            </a:r>
          </a:p>
        </p:txBody>
      </p:sp>
      <p:grpSp>
        <p:nvGrpSpPr>
          <p:cNvPr id="3" name="Group 2"/>
          <p:cNvGrpSpPr/>
          <p:nvPr/>
        </p:nvGrpSpPr>
        <p:grpSpPr>
          <a:xfrm>
            <a:off x="3511155" y="2110979"/>
            <a:ext cx="1453740" cy="543405"/>
            <a:chOff x="2057400" y="304800"/>
            <a:chExt cx="3445903" cy="1288070"/>
          </a:xfrm>
        </p:grpSpPr>
        <p:cxnSp>
          <p:nvCxnSpPr>
            <p:cNvPr id="9" name="Straight Arrow Connector 8"/>
            <p:cNvCxnSpPr>
              <a:stCxn id="6" idx="1"/>
            </p:cNvCxnSpPr>
            <p:nvPr/>
          </p:nvCxnSpPr>
          <p:spPr>
            <a:xfrm rot="16200000" flipV="1">
              <a:off x="3898317" y="-12117"/>
              <a:ext cx="983270" cy="22267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057400" y="304800"/>
              <a:ext cx="1143000"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75" dirty="0" err="1"/>
                <a:t>Clickpath</a:t>
              </a:r>
              <a:endParaRPr lang="en-US" sz="675" dirty="0"/>
            </a:p>
            <a:p>
              <a:pPr algn="ctr"/>
              <a:r>
                <a:rPr lang="en-US" sz="675" dirty="0"/>
                <a:t>Analysis</a:t>
              </a:r>
            </a:p>
          </p:txBody>
        </p:sp>
      </p:grpSp>
      <p:cxnSp>
        <p:nvCxnSpPr>
          <p:cNvPr id="12" name="Straight Arrow Connector 11"/>
          <p:cNvCxnSpPr/>
          <p:nvPr/>
        </p:nvCxnSpPr>
        <p:spPr>
          <a:xfrm rot="5400000">
            <a:off x="3414714" y="2464596"/>
            <a:ext cx="192881" cy="6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189684" y="2561035"/>
            <a:ext cx="482204" cy="2571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1" dirty="0"/>
              <a:t>Multi-URL</a:t>
            </a:r>
          </a:p>
          <a:p>
            <a:pPr algn="ctr"/>
            <a:r>
              <a:rPr lang="en-US" sz="591" dirty="0"/>
              <a:t>Analysis</a:t>
            </a:r>
          </a:p>
        </p:txBody>
      </p:sp>
      <p:sp>
        <p:nvSpPr>
          <p:cNvPr id="25" name="Oval 24"/>
          <p:cNvSpPr/>
          <p:nvPr/>
        </p:nvSpPr>
        <p:spPr>
          <a:xfrm>
            <a:off x="4282679" y="3975496"/>
            <a:ext cx="257175" cy="2250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6" dirty="0"/>
              <a:t>Social media</a:t>
            </a:r>
          </a:p>
        </p:txBody>
      </p:sp>
      <p:sp>
        <p:nvSpPr>
          <p:cNvPr id="26" name="Oval 25"/>
          <p:cNvSpPr/>
          <p:nvPr/>
        </p:nvSpPr>
        <p:spPr>
          <a:xfrm>
            <a:off x="4443413" y="4071937"/>
            <a:ext cx="257175" cy="2250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6" dirty="0"/>
              <a:t>E-mails</a:t>
            </a:r>
          </a:p>
        </p:txBody>
      </p:sp>
      <p:sp>
        <p:nvSpPr>
          <p:cNvPr id="27" name="Oval 26"/>
          <p:cNvSpPr/>
          <p:nvPr/>
        </p:nvSpPr>
        <p:spPr>
          <a:xfrm>
            <a:off x="4218385" y="4168378"/>
            <a:ext cx="257175" cy="2250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6" dirty="0" err="1"/>
              <a:t>Newspieces</a:t>
            </a:r>
            <a:endParaRPr lang="en-US" sz="296" dirty="0"/>
          </a:p>
        </p:txBody>
      </p:sp>
      <p:cxnSp>
        <p:nvCxnSpPr>
          <p:cNvPr id="29" name="Straight Arrow Connector 28"/>
          <p:cNvCxnSpPr/>
          <p:nvPr/>
        </p:nvCxnSpPr>
        <p:spPr>
          <a:xfrm rot="5400000">
            <a:off x="4443414" y="3107533"/>
            <a:ext cx="1060847" cy="8036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739630" y="3557589"/>
            <a:ext cx="803672" cy="41791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dirty="0"/>
              <a:t>Security</a:t>
            </a:r>
          </a:p>
          <a:p>
            <a:pPr algn="ctr"/>
            <a:r>
              <a:rPr lang="en-US" sz="825" dirty="0"/>
              <a:t>videos</a:t>
            </a:r>
          </a:p>
        </p:txBody>
      </p:sp>
      <p:sp>
        <p:nvSpPr>
          <p:cNvPr id="31" name="Oval 30"/>
          <p:cNvSpPr/>
          <p:nvPr/>
        </p:nvSpPr>
        <p:spPr>
          <a:xfrm>
            <a:off x="2643187" y="3879057"/>
            <a:ext cx="830198" cy="41791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t>News</a:t>
            </a:r>
          </a:p>
          <a:p>
            <a:pPr algn="ctr"/>
            <a:r>
              <a:rPr lang="en-US" sz="1013" dirty="0"/>
              <a:t>videos</a:t>
            </a:r>
          </a:p>
        </p:txBody>
      </p:sp>
      <p:sp>
        <p:nvSpPr>
          <p:cNvPr id="32" name="Oval 31"/>
          <p:cNvSpPr/>
          <p:nvPr/>
        </p:nvSpPr>
        <p:spPr>
          <a:xfrm>
            <a:off x="2900364" y="4200526"/>
            <a:ext cx="707231" cy="41791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1" dirty="0"/>
              <a:t>Media programming</a:t>
            </a:r>
          </a:p>
          <a:p>
            <a:pPr algn="ctr"/>
            <a:r>
              <a:rPr lang="en-US" sz="591" dirty="0"/>
              <a:t>videos</a:t>
            </a:r>
          </a:p>
        </p:txBody>
      </p:sp>
      <p:sp>
        <p:nvSpPr>
          <p:cNvPr id="33" name="Rounded Rectangle 32"/>
          <p:cNvSpPr/>
          <p:nvPr/>
        </p:nvSpPr>
        <p:spPr>
          <a:xfrm>
            <a:off x="3832623" y="3396853"/>
            <a:ext cx="321469" cy="128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6" dirty="0">
                <a:solidFill>
                  <a:schemeClr val="tx1"/>
                </a:solidFill>
              </a:rPr>
              <a:t>ERP</a:t>
            </a:r>
            <a:r>
              <a:rPr lang="en-US" sz="506" dirty="0"/>
              <a:t> data</a:t>
            </a:r>
          </a:p>
        </p:txBody>
      </p:sp>
      <p:sp>
        <p:nvSpPr>
          <p:cNvPr id="35" name="Rounded Rectangle 34"/>
          <p:cNvSpPr/>
          <p:nvPr/>
        </p:nvSpPr>
        <p:spPr>
          <a:xfrm>
            <a:off x="3961209" y="3525441"/>
            <a:ext cx="353616" cy="128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6" dirty="0">
                <a:solidFill>
                  <a:schemeClr val="tx1"/>
                </a:solidFill>
              </a:rPr>
              <a:t>legacy data</a:t>
            </a:r>
          </a:p>
        </p:txBody>
      </p:sp>
      <p:sp>
        <p:nvSpPr>
          <p:cNvPr id="36" name="Oval Callout 35"/>
          <p:cNvSpPr/>
          <p:nvPr/>
        </p:nvSpPr>
        <p:spPr>
          <a:xfrm>
            <a:off x="3671889" y="2850356"/>
            <a:ext cx="546497" cy="514350"/>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2" dirty="0">
                <a:solidFill>
                  <a:schemeClr val="tx1"/>
                </a:solidFill>
              </a:rPr>
              <a:t>Hand collection</a:t>
            </a:r>
          </a:p>
        </p:txBody>
      </p:sp>
      <p:sp>
        <p:nvSpPr>
          <p:cNvPr id="37" name="Oval Callout 36"/>
          <p:cNvSpPr/>
          <p:nvPr/>
        </p:nvSpPr>
        <p:spPr>
          <a:xfrm>
            <a:off x="4732735" y="2078831"/>
            <a:ext cx="546497" cy="38576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2" dirty="0">
                <a:solidFill>
                  <a:schemeClr val="tx1"/>
                </a:solidFill>
              </a:rPr>
              <a:t>Automatic collection</a:t>
            </a:r>
          </a:p>
        </p:txBody>
      </p:sp>
      <p:sp>
        <p:nvSpPr>
          <p:cNvPr id="38" name="Oval 37"/>
          <p:cNvSpPr/>
          <p:nvPr/>
        </p:nvSpPr>
        <p:spPr>
          <a:xfrm>
            <a:off x="4989911" y="4425553"/>
            <a:ext cx="578644" cy="38576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1" dirty="0"/>
              <a:t>Telephone recordings</a:t>
            </a:r>
          </a:p>
        </p:txBody>
      </p:sp>
      <p:sp>
        <p:nvSpPr>
          <p:cNvPr id="39" name="Oval 38"/>
          <p:cNvSpPr/>
          <p:nvPr/>
        </p:nvSpPr>
        <p:spPr>
          <a:xfrm>
            <a:off x="4539855" y="4425553"/>
            <a:ext cx="578644" cy="38576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1" dirty="0"/>
              <a:t>Security recordings</a:t>
            </a:r>
          </a:p>
        </p:txBody>
      </p:sp>
      <p:sp>
        <p:nvSpPr>
          <p:cNvPr id="40" name="Oval 39"/>
          <p:cNvSpPr/>
          <p:nvPr/>
        </p:nvSpPr>
        <p:spPr>
          <a:xfrm>
            <a:off x="4732736" y="4104085"/>
            <a:ext cx="578644" cy="38576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1" dirty="0"/>
              <a:t>Media recordings</a:t>
            </a:r>
          </a:p>
        </p:txBody>
      </p:sp>
      <p:grpSp>
        <p:nvGrpSpPr>
          <p:cNvPr id="11" name="Group 10"/>
          <p:cNvGrpSpPr/>
          <p:nvPr/>
        </p:nvGrpSpPr>
        <p:grpSpPr>
          <a:xfrm>
            <a:off x="5234227" y="3091459"/>
            <a:ext cx="1318022" cy="1472006"/>
            <a:chOff x="6096000" y="2638044"/>
            <a:chExt cx="3124200" cy="3489198"/>
          </a:xfrm>
        </p:grpSpPr>
        <p:cxnSp>
          <p:nvCxnSpPr>
            <p:cNvPr id="42" name="Straight Arrow Connector 41"/>
            <p:cNvCxnSpPr/>
            <p:nvPr/>
          </p:nvCxnSpPr>
          <p:spPr>
            <a:xfrm>
              <a:off x="6096000" y="2638044"/>
              <a:ext cx="1219200" cy="4998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6553200" y="3027426"/>
              <a:ext cx="2667000" cy="3099816"/>
              <a:chOff x="6213348" y="2755392"/>
              <a:chExt cx="2667000" cy="3099816"/>
            </a:xfrm>
            <a:solidFill>
              <a:srgbClr val="92D050"/>
            </a:solidFill>
          </p:grpSpPr>
          <p:sp>
            <p:nvSpPr>
              <p:cNvPr id="23" name="Rectangle 22"/>
              <p:cNvSpPr/>
              <p:nvPr/>
            </p:nvSpPr>
            <p:spPr>
              <a:xfrm>
                <a:off x="7432548" y="4648200"/>
                <a:ext cx="1143000" cy="609600"/>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64" dirty="0"/>
                  <a:t>Can you keep real time inventory?</a:t>
                </a:r>
              </a:p>
            </p:txBody>
          </p:sp>
          <p:sp>
            <p:nvSpPr>
              <p:cNvPr id="24" name="Rectangle 23"/>
              <p:cNvSpPr/>
              <p:nvPr/>
            </p:nvSpPr>
            <p:spPr>
              <a:xfrm>
                <a:off x="6696456" y="5245608"/>
                <a:ext cx="1143000" cy="609600"/>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3" dirty="0"/>
                  <a:t>Can you audit inventory real time ?</a:t>
                </a:r>
              </a:p>
            </p:txBody>
          </p:sp>
          <p:sp>
            <p:nvSpPr>
              <p:cNvPr id="43" name="Rectangle 42"/>
              <p:cNvSpPr/>
              <p:nvPr/>
            </p:nvSpPr>
            <p:spPr>
              <a:xfrm>
                <a:off x="7737348" y="3505200"/>
                <a:ext cx="1143000" cy="609600"/>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506" dirty="0"/>
                  <a:t>Can you predict results?</a:t>
                </a:r>
              </a:p>
            </p:txBody>
          </p:sp>
          <p:sp>
            <p:nvSpPr>
              <p:cNvPr id="44" name="Rectangle 43"/>
              <p:cNvSpPr/>
              <p:nvPr/>
            </p:nvSpPr>
            <p:spPr>
              <a:xfrm>
                <a:off x="6248400" y="4152900"/>
                <a:ext cx="1143000" cy="609600"/>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64" dirty="0"/>
                  <a:t>Can you control inventory online?</a:t>
                </a:r>
              </a:p>
            </p:txBody>
          </p:sp>
          <p:sp>
            <p:nvSpPr>
              <p:cNvPr id="45" name="Rectangle 44"/>
              <p:cNvSpPr/>
              <p:nvPr/>
            </p:nvSpPr>
            <p:spPr>
              <a:xfrm>
                <a:off x="7356348" y="2755392"/>
                <a:ext cx="1143000" cy="609600"/>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591" dirty="0"/>
                  <a:t>What did you </a:t>
                </a:r>
                <a:r>
                  <a:rPr lang="en-US" sz="506" dirty="0"/>
                  <a:t>buy?</a:t>
                </a:r>
                <a:endParaRPr lang="en-US" sz="591" dirty="0"/>
              </a:p>
            </p:txBody>
          </p:sp>
          <p:sp>
            <p:nvSpPr>
              <p:cNvPr id="46" name="Rectangle 45"/>
              <p:cNvSpPr/>
              <p:nvPr/>
            </p:nvSpPr>
            <p:spPr>
              <a:xfrm>
                <a:off x="6213348" y="3412934"/>
                <a:ext cx="1143000" cy="609600"/>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506" dirty="0"/>
                  <a:t>What Products relate?</a:t>
                </a:r>
              </a:p>
            </p:txBody>
          </p:sp>
        </p:grpSp>
      </p:grpSp>
      <p:sp>
        <p:nvSpPr>
          <p:cNvPr id="2" name="TextBox 1"/>
          <p:cNvSpPr txBox="1"/>
          <p:nvPr/>
        </p:nvSpPr>
        <p:spPr>
          <a:xfrm>
            <a:off x="2739630" y="2110981"/>
            <a:ext cx="548548" cy="404085"/>
          </a:xfrm>
          <a:prstGeom prst="rect">
            <a:avLst/>
          </a:prstGeom>
          <a:noFill/>
        </p:spPr>
        <p:txBody>
          <a:bodyPr wrap="none" rtlCol="0">
            <a:spAutoFit/>
          </a:bodyPr>
          <a:lstStyle/>
          <a:p>
            <a:r>
              <a:rPr lang="en-US" sz="1013" b="1" dirty="0"/>
              <a:t>BIG</a:t>
            </a:r>
          </a:p>
          <a:p>
            <a:r>
              <a:rPr lang="en-US" sz="1013" b="1" dirty="0"/>
              <a:t>DATA</a:t>
            </a:r>
          </a:p>
        </p:txBody>
      </p:sp>
      <p:sp>
        <p:nvSpPr>
          <p:cNvPr id="48" name="Rectangle 47"/>
          <p:cNvSpPr/>
          <p:nvPr/>
        </p:nvSpPr>
        <p:spPr>
          <a:xfrm>
            <a:off x="6311146" y="1960531"/>
            <a:ext cx="482204" cy="257175"/>
          </a:xfrm>
          <a:prstGeom prst="rect">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591" dirty="0"/>
              <a:t>Where are / were you?</a:t>
            </a:r>
          </a:p>
        </p:txBody>
      </p:sp>
      <p:sp>
        <p:nvSpPr>
          <p:cNvPr id="13" name="Curved Up Arrow 12"/>
          <p:cNvSpPr/>
          <p:nvPr/>
        </p:nvSpPr>
        <p:spPr>
          <a:xfrm rot="19576267">
            <a:off x="3430787" y="3790303"/>
            <a:ext cx="723305" cy="263954"/>
          </a:xfrm>
          <a:prstGeom prst="curvedUp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013">
              <a:solidFill>
                <a:schemeClr val="tx1"/>
              </a:solidFill>
            </a:endParaRPr>
          </a:p>
        </p:txBody>
      </p:sp>
      <p:sp>
        <p:nvSpPr>
          <p:cNvPr id="41" name="Curved Up Arrow 40"/>
          <p:cNvSpPr/>
          <p:nvPr/>
        </p:nvSpPr>
        <p:spPr>
          <a:xfrm rot="17033642">
            <a:off x="4371083" y="3768331"/>
            <a:ext cx="723305" cy="263954"/>
          </a:xfrm>
          <a:prstGeom prst="curved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013">
              <a:solidFill>
                <a:schemeClr val="tx1"/>
              </a:solidFill>
            </a:endParaRPr>
          </a:p>
        </p:txBody>
      </p:sp>
      <p:sp>
        <p:nvSpPr>
          <p:cNvPr id="47" name="Curved Up Arrow 46"/>
          <p:cNvSpPr/>
          <p:nvPr/>
        </p:nvSpPr>
        <p:spPr>
          <a:xfrm rot="15203940">
            <a:off x="4810743" y="3575451"/>
            <a:ext cx="723305" cy="263954"/>
          </a:xfrm>
          <a:prstGeom prst="curved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013">
              <a:solidFill>
                <a:schemeClr val="tx1"/>
              </a:solidFill>
            </a:endParaRPr>
          </a:p>
        </p:txBody>
      </p:sp>
      <p:sp>
        <p:nvSpPr>
          <p:cNvPr id="14" name="Slide Number Placeholder 13"/>
          <p:cNvSpPr>
            <a:spLocks noGrp="1"/>
          </p:cNvSpPr>
          <p:nvPr>
            <p:ph type="sldNum" sz="quarter" idx="4294967295"/>
          </p:nvPr>
        </p:nvSpPr>
        <p:spPr>
          <a:xfrm>
            <a:off x="5632847" y="4663978"/>
            <a:ext cx="1157288" cy="154037"/>
          </a:xfrm>
          <a:prstGeom prst="rect">
            <a:avLst/>
          </a:prstGeom>
        </p:spPr>
        <p:txBody>
          <a:bodyPr/>
          <a:lstStyle/>
          <a:p>
            <a:fld id="{E1C04B34-0176-40E4-9D1C-3F5995C3147A}" type="slidenum">
              <a:rPr lang="en-US" smtClean="0"/>
              <a:t>16</a:t>
            </a:fld>
            <a:endParaRPr lang="en-US"/>
          </a:p>
        </p:txBody>
      </p:sp>
      <p:sp>
        <p:nvSpPr>
          <p:cNvPr id="15" name="TextBox 14"/>
          <p:cNvSpPr txBox="1"/>
          <p:nvPr/>
        </p:nvSpPr>
        <p:spPr>
          <a:xfrm flipH="1">
            <a:off x="1251495" y="4365279"/>
            <a:ext cx="1423839" cy="646331"/>
          </a:xfrm>
          <a:prstGeom prst="rect">
            <a:avLst/>
          </a:prstGeom>
          <a:noFill/>
        </p:spPr>
        <p:txBody>
          <a:bodyPr wrap="square" rtlCol="0">
            <a:spAutoFit/>
          </a:bodyPr>
          <a:lstStyle/>
          <a:p>
            <a:r>
              <a:rPr lang="en-US" dirty="0">
                <a:solidFill>
                  <a:srgbClr val="FF0000"/>
                </a:solidFill>
              </a:rPr>
              <a:t>Traditional IT</a:t>
            </a:r>
          </a:p>
        </p:txBody>
      </p:sp>
      <p:sp>
        <p:nvSpPr>
          <p:cNvPr id="49" name="TextBox 48"/>
          <p:cNvSpPr txBox="1"/>
          <p:nvPr/>
        </p:nvSpPr>
        <p:spPr>
          <a:xfrm flipH="1">
            <a:off x="1716574" y="4753720"/>
            <a:ext cx="1423839" cy="646331"/>
          </a:xfrm>
          <a:prstGeom prst="rect">
            <a:avLst/>
          </a:prstGeom>
          <a:noFill/>
        </p:spPr>
        <p:txBody>
          <a:bodyPr wrap="square" rtlCol="0">
            <a:spAutoFit/>
          </a:bodyPr>
          <a:lstStyle/>
          <a:p>
            <a:r>
              <a:rPr lang="en-US" dirty="0">
                <a:solidFill>
                  <a:srgbClr val="FF0000"/>
                </a:solidFill>
              </a:rPr>
              <a:t>Unstructured data</a:t>
            </a:r>
          </a:p>
        </p:txBody>
      </p:sp>
      <p:sp>
        <p:nvSpPr>
          <p:cNvPr id="50" name="TextBox 49"/>
          <p:cNvSpPr txBox="1"/>
          <p:nvPr/>
        </p:nvSpPr>
        <p:spPr>
          <a:xfrm flipH="1">
            <a:off x="3286125" y="4833289"/>
            <a:ext cx="1423839" cy="369332"/>
          </a:xfrm>
          <a:prstGeom prst="rect">
            <a:avLst/>
          </a:prstGeom>
          <a:noFill/>
        </p:spPr>
        <p:txBody>
          <a:bodyPr wrap="square" rtlCol="0">
            <a:spAutoFit/>
          </a:bodyPr>
          <a:lstStyle/>
          <a:p>
            <a:r>
              <a:rPr lang="en-US" dirty="0">
                <a:solidFill>
                  <a:srgbClr val="FF0000"/>
                </a:solidFill>
              </a:rPr>
              <a:t>Text mining</a:t>
            </a:r>
          </a:p>
        </p:txBody>
      </p:sp>
      <p:sp>
        <p:nvSpPr>
          <p:cNvPr id="51" name="TextBox 50"/>
          <p:cNvSpPr txBox="1"/>
          <p:nvPr/>
        </p:nvSpPr>
        <p:spPr>
          <a:xfrm flipH="1">
            <a:off x="6129865" y="2292353"/>
            <a:ext cx="1423839" cy="646331"/>
          </a:xfrm>
          <a:prstGeom prst="rect">
            <a:avLst/>
          </a:prstGeom>
          <a:noFill/>
        </p:spPr>
        <p:txBody>
          <a:bodyPr wrap="square" rtlCol="0">
            <a:spAutoFit/>
          </a:bodyPr>
          <a:lstStyle/>
          <a:p>
            <a:r>
              <a:rPr lang="en-US" dirty="0">
                <a:solidFill>
                  <a:srgbClr val="FF0000"/>
                </a:solidFill>
              </a:rPr>
              <a:t>Descriptive Statistics</a:t>
            </a:r>
          </a:p>
        </p:txBody>
      </p:sp>
      <p:sp>
        <p:nvSpPr>
          <p:cNvPr id="52" name="TextBox 51"/>
          <p:cNvSpPr txBox="1"/>
          <p:nvPr/>
        </p:nvSpPr>
        <p:spPr>
          <a:xfrm flipH="1">
            <a:off x="6372225" y="2882503"/>
            <a:ext cx="1423839" cy="1200329"/>
          </a:xfrm>
          <a:prstGeom prst="rect">
            <a:avLst/>
          </a:prstGeom>
          <a:noFill/>
        </p:spPr>
        <p:txBody>
          <a:bodyPr wrap="square" rtlCol="0">
            <a:spAutoFit/>
          </a:bodyPr>
          <a:lstStyle/>
          <a:p>
            <a:r>
              <a:rPr lang="en-US" dirty="0">
                <a:solidFill>
                  <a:srgbClr val="FF0000"/>
                </a:solidFill>
              </a:rPr>
              <a:t>Visualization and Dynamics Dashboards</a:t>
            </a:r>
          </a:p>
        </p:txBody>
      </p:sp>
      <p:sp>
        <p:nvSpPr>
          <p:cNvPr id="53" name="TextBox 52"/>
          <p:cNvSpPr txBox="1"/>
          <p:nvPr/>
        </p:nvSpPr>
        <p:spPr>
          <a:xfrm flipH="1">
            <a:off x="6591946" y="3813993"/>
            <a:ext cx="1423839" cy="1477328"/>
          </a:xfrm>
          <a:prstGeom prst="rect">
            <a:avLst/>
          </a:prstGeom>
          <a:noFill/>
        </p:spPr>
        <p:txBody>
          <a:bodyPr wrap="square" rtlCol="0">
            <a:spAutoFit/>
          </a:bodyPr>
          <a:lstStyle/>
          <a:p>
            <a:r>
              <a:rPr lang="en-US" dirty="0">
                <a:solidFill>
                  <a:srgbClr val="FF0000"/>
                </a:solidFill>
              </a:rPr>
              <a:t>Analytic modeling and discovery tools</a:t>
            </a:r>
          </a:p>
        </p:txBody>
      </p:sp>
      <p:sp>
        <p:nvSpPr>
          <p:cNvPr id="54" name="Oval 53"/>
          <p:cNvSpPr/>
          <p:nvPr/>
        </p:nvSpPr>
        <p:spPr>
          <a:xfrm>
            <a:off x="5343526" y="1943842"/>
            <a:ext cx="707231" cy="41791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err="1"/>
              <a:t>IoT</a:t>
            </a:r>
            <a:endParaRPr lang="en-US" sz="1013" dirty="0"/>
          </a:p>
        </p:txBody>
      </p:sp>
      <p:sp>
        <p:nvSpPr>
          <p:cNvPr id="17" name="Oval 16"/>
          <p:cNvSpPr/>
          <p:nvPr/>
        </p:nvSpPr>
        <p:spPr>
          <a:xfrm>
            <a:off x="5350932" y="1813969"/>
            <a:ext cx="144662" cy="12020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5" name="Oval 54"/>
          <p:cNvSpPr/>
          <p:nvPr/>
        </p:nvSpPr>
        <p:spPr>
          <a:xfrm>
            <a:off x="5522382" y="1694515"/>
            <a:ext cx="144662" cy="12020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6" name="Oval 55"/>
          <p:cNvSpPr/>
          <p:nvPr/>
        </p:nvSpPr>
        <p:spPr>
          <a:xfrm>
            <a:off x="5812286" y="1575431"/>
            <a:ext cx="144662" cy="12020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7" name="Oval 56"/>
          <p:cNvSpPr/>
          <p:nvPr/>
        </p:nvSpPr>
        <p:spPr>
          <a:xfrm>
            <a:off x="5621501" y="1784326"/>
            <a:ext cx="144662" cy="12020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8" name="Oval 57"/>
          <p:cNvSpPr/>
          <p:nvPr/>
        </p:nvSpPr>
        <p:spPr>
          <a:xfrm>
            <a:off x="5436657" y="1899694"/>
            <a:ext cx="144662" cy="12020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9" name="Oval 58"/>
          <p:cNvSpPr/>
          <p:nvPr/>
        </p:nvSpPr>
        <p:spPr>
          <a:xfrm>
            <a:off x="6246852" y="1636969"/>
            <a:ext cx="144662" cy="12020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0" name="Oval 59"/>
          <p:cNvSpPr/>
          <p:nvPr/>
        </p:nvSpPr>
        <p:spPr>
          <a:xfrm>
            <a:off x="5865282" y="1839592"/>
            <a:ext cx="144662" cy="12020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2538251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ppt_x"/>
                                          </p:val>
                                        </p:tav>
                                        <p:tav tm="100000">
                                          <p:val>
                                            <p:strVal val="#ppt_x"/>
                                          </p:val>
                                        </p:tav>
                                      </p:tavLst>
                                    </p:anim>
                                    <p:anim calcmode="lin" valueType="num">
                                      <p:cBhvr additive="base">
                                        <p:cTn id="7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additive="base">
                                        <p:cTn id="87" dur="500" fill="hold"/>
                                        <p:tgtEl>
                                          <p:spTgt spid="13"/>
                                        </p:tgtEl>
                                        <p:attrNameLst>
                                          <p:attrName>ppt_x</p:attrName>
                                        </p:attrNameLst>
                                      </p:cBhvr>
                                      <p:tavLst>
                                        <p:tav tm="0">
                                          <p:val>
                                            <p:strVal val="#ppt_x"/>
                                          </p:val>
                                        </p:tav>
                                        <p:tav tm="100000">
                                          <p:val>
                                            <p:strVal val="#ppt_x"/>
                                          </p:val>
                                        </p:tav>
                                      </p:tavLst>
                                    </p:anim>
                                    <p:anim calcmode="lin" valueType="num">
                                      <p:cBhvr additive="base">
                                        <p:cTn id="8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fade">
                                      <p:cBhvr>
                                        <p:cTn id="93" dur="1000"/>
                                        <p:tgtEl>
                                          <p:spTgt spid="41"/>
                                        </p:tgtEl>
                                      </p:cBhvr>
                                    </p:animEffect>
                                    <p:anim calcmode="lin" valueType="num">
                                      <p:cBhvr>
                                        <p:cTn id="94" dur="1000" fill="hold"/>
                                        <p:tgtEl>
                                          <p:spTgt spid="41"/>
                                        </p:tgtEl>
                                        <p:attrNameLst>
                                          <p:attrName>ppt_x</p:attrName>
                                        </p:attrNameLst>
                                      </p:cBhvr>
                                      <p:tavLst>
                                        <p:tav tm="0">
                                          <p:val>
                                            <p:strVal val="#ppt_x"/>
                                          </p:val>
                                        </p:tav>
                                        <p:tav tm="100000">
                                          <p:val>
                                            <p:strVal val="#ppt_x"/>
                                          </p:val>
                                        </p:tav>
                                      </p:tavLst>
                                    </p:anim>
                                    <p:anim calcmode="lin" valueType="num">
                                      <p:cBhvr>
                                        <p:cTn id="9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fade">
                                      <p:cBhvr>
                                        <p:cTn id="100" dur="1000"/>
                                        <p:tgtEl>
                                          <p:spTgt spid="47"/>
                                        </p:tgtEl>
                                      </p:cBhvr>
                                    </p:animEffect>
                                    <p:anim calcmode="lin" valueType="num">
                                      <p:cBhvr>
                                        <p:cTn id="101" dur="1000" fill="hold"/>
                                        <p:tgtEl>
                                          <p:spTgt spid="47"/>
                                        </p:tgtEl>
                                        <p:attrNameLst>
                                          <p:attrName>ppt_x</p:attrName>
                                        </p:attrNameLst>
                                      </p:cBhvr>
                                      <p:tavLst>
                                        <p:tav tm="0">
                                          <p:val>
                                            <p:strVal val="#ppt_x"/>
                                          </p:val>
                                        </p:tav>
                                        <p:tav tm="100000">
                                          <p:val>
                                            <p:strVal val="#ppt_x"/>
                                          </p:val>
                                        </p:tav>
                                      </p:tavLst>
                                    </p:anim>
                                    <p:anim calcmode="lin" valueType="num">
                                      <p:cBhvr>
                                        <p:cTn id="102"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5"/>
                                        </p:tgtEl>
                                        <p:attrNameLst>
                                          <p:attrName>style.visibility</p:attrName>
                                        </p:attrNameLst>
                                      </p:cBhvr>
                                      <p:to>
                                        <p:strVal val="visible"/>
                                      </p:to>
                                    </p:set>
                                    <p:anim calcmode="lin" valueType="num">
                                      <p:cBhvr additive="base">
                                        <p:cTn id="107" dur="500" fill="hold"/>
                                        <p:tgtEl>
                                          <p:spTgt spid="15"/>
                                        </p:tgtEl>
                                        <p:attrNameLst>
                                          <p:attrName>ppt_x</p:attrName>
                                        </p:attrNameLst>
                                      </p:cBhvr>
                                      <p:tavLst>
                                        <p:tav tm="0">
                                          <p:val>
                                            <p:strVal val="#ppt_x"/>
                                          </p:val>
                                        </p:tav>
                                        <p:tav tm="100000">
                                          <p:val>
                                            <p:strVal val="#ppt_x"/>
                                          </p:val>
                                        </p:tav>
                                      </p:tavLst>
                                    </p:anim>
                                    <p:anim calcmode="lin" valueType="num">
                                      <p:cBhvr additive="base">
                                        <p:cTn id="10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additive="base">
                                        <p:cTn id="113" dur="500" fill="hold"/>
                                        <p:tgtEl>
                                          <p:spTgt spid="49"/>
                                        </p:tgtEl>
                                        <p:attrNameLst>
                                          <p:attrName>ppt_x</p:attrName>
                                        </p:attrNameLst>
                                      </p:cBhvr>
                                      <p:tavLst>
                                        <p:tav tm="0">
                                          <p:val>
                                            <p:strVal val="#ppt_x"/>
                                          </p:val>
                                        </p:tav>
                                        <p:tav tm="100000">
                                          <p:val>
                                            <p:strVal val="#ppt_x"/>
                                          </p:val>
                                        </p:tav>
                                      </p:tavLst>
                                    </p:anim>
                                    <p:anim calcmode="lin" valueType="num">
                                      <p:cBhvr additive="base">
                                        <p:cTn id="11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50"/>
                                        </p:tgtEl>
                                        <p:attrNameLst>
                                          <p:attrName>style.visibility</p:attrName>
                                        </p:attrNameLst>
                                      </p:cBhvr>
                                      <p:to>
                                        <p:strVal val="visible"/>
                                      </p:to>
                                    </p:set>
                                    <p:anim calcmode="lin" valueType="num">
                                      <p:cBhvr additive="base">
                                        <p:cTn id="119" dur="500" fill="hold"/>
                                        <p:tgtEl>
                                          <p:spTgt spid="50"/>
                                        </p:tgtEl>
                                        <p:attrNameLst>
                                          <p:attrName>ppt_x</p:attrName>
                                        </p:attrNameLst>
                                      </p:cBhvr>
                                      <p:tavLst>
                                        <p:tav tm="0">
                                          <p:val>
                                            <p:strVal val="#ppt_x"/>
                                          </p:val>
                                        </p:tav>
                                        <p:tav tm="100000">
                                          <p:val>
                                            <p:strVal val="#ppt_x"/>
                                          </p:val>
                                        </p:tav>
                                      </p:tavLst>
                                    </p:anim>
                                    <p:anim calcmode="lin" valueType="num">
                                      <p:cBhvr additive="base">
                                        <p:cTn id="12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51"/>
                                        </p:tgtEl>
                                        <p:attrNameLst>
                                          <p:attrName>style.visibility</p:attrName>
                                        </p:attrNameLst>
                                      </p:cBhvr>
                                      <p:to>
                                        <p:strVal val="visible"/>
                                      </p:to>
                                    </p:set>
                                    <p:anim calcmode="lin" valueType="num">
                                      <p:cBhvr additive="base">
                                        <p:cTn id="125" dur="500" fill="hold"/>
                                        <p:tgtEl>
                                          <p:spTgt spid="51"/>
                                        </p:tgtEl>
                                        <p:attrNameLst>
                                          <p:attrName>ppt_x</p:attrName>
                                        </p:attrNameLst>
                                      </p:cBhvr>
                                      <p:tavLst>
                                        <p:tav tm="0">
                                          <p:val>
                                            <p:strVal val="#ppt_x"/>
                                          </p:val>
                                        </p:tav>
                                        <p:tav tm="100000">
                                          <p:val>
                                            <p:strVal val="#ppt_x"/>
                                          </p:val>
                                        </p:tav>
                                      </p:tavLst>
                                    </p:anim>
                                    <p:anim calcmode="lin" valueType="num">
                                      <p:cBhvr additive="base">
                                        <p:cTn id="12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additive="base">
                                        <p:cTn id="131" dur="500" fill="hold"/>
                                        <p:tgtEl>
                                          <p:spTgt spid="52"/>
                                        </p:tgtEl>
                                        <p:attrNameLst>
                                          <p:attrName>ppt_x</p:attrName>
                                        </p:attrNameLst>
                                      </p:cBhvr>
                                      <p:tavLst>
                                        <p:tav tm="0">
                                          <p:val>
                                            <p:strVal val="#ppt_x"/>
                                          </p:val>
                                        </p:tav>
                                        <p:tav tm="100000">
                                          <p:val>
                                            <p:strVal val="#ppt_x"/>
                                          </p:val>
                                        </p:tav>
                                      </p:tavLst>
                                    </p:anim>
                                    <p:anim calcmode="lin" valueType="num">
                                      <p:cBhvr additive="base">
                                        <p:cTn id="13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53"/>
                                        </p:tgtEl>
                                        <p:attrNameLst>
                                          <p:attrName>style.visibility</p:attrName>
                                        </p:attrNameLst>
                                      </p:cBhvr>
                                      <p:to>
                                        <p:strVal val="visible"/>
                                      </p:to>
                                    </p:set>
                                    <p:anim calcmode="lin" valueType="num">
                                      <p:cBhvr additive="base">
                                        <p:cTn id="137" dur="500" fill="hold"/>
                                        <p:tgtEl>
                                          <p:spTgt spid="53"/>
                                        </p:tgtEl>
                                        <p:attrNameLst>
                                          <p:attrName>ppt_x</p:attrName>
                                        </p:attrNameLst>
                                      </p:cBhvr>
                                      <p:tavLst>
                                        <p:tav tm="0">
                                          <p:val>
                                            <p:strVal val="#ppt_x"/>
                                          </p:val>
                                        </p:tav>
                                        <p:tav tm="100000">
                                          <p:val>
                                            <p:strVal val="#ppt_x"/>
                                          </p:val>
                                        </p:tav>
                                      </p:tavLst>
                                    </p:anim>
                                    <p:anim calcmode="lin" valueType="num">
                                      <p:cBhvr additive="base">
                                        <p:cTn id="13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54"/>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58"/>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7"/>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55"/>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57"/>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60"/>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56"/>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6" grpId="0" animBg="1"/>
      <p:bldP spid="25" grpId="0" animBg="1"/>
      <p:bldP spid="26" grpId="0" animBg="1"/>
      <p:bldP spid="27" grpId="0" animBg="1"/>
      <p:bldP spid="30" grpId="0" animBg="1"/>
      <p:bldP spid="31" grpId="0" animBg="1"/>
      <p:bldP spid="32" grpId="0" animBg="1"/>
      <p:bldP spid="33" grpId="0" animBg="1"/>
      <p:bldP spid="35" grpId="0" animBg="1"/>
      <p:bldP spid="36" grpId="0" animBg="1"/>
      <p:bldP spid="37" grpId="0" animBg="1"/>
      <p:bldP spid="38" grpId="0" animBg="1"/>
      <p:bldP spid="39" grpId="0" animBg="1"/>
      <p:bldP spid="40" grpId="0" animBg="1"/>
      <p:bldP spid="48" grpId="0" animBg="1"/>
      <p:bldP spid="13" grpId="0" animBg="1"/>
      <p:bldP spid="41" grpId="0" animBg="1"/>
      <p:bldP spid="47" grpId="0" animBg="1"/>
      <p:bldP spid="15" grpId="0"/>
      <p:bldP spid="49" grpId="0"/>
      <p:bldP spid="50" grpId="0"/>
      <p:bldP spid="51" grpId="0"/>
      <p:bldP spid="52" grpId="0"/>
      <p:bldP spid="53" grpId="0"/>
      <p:bldP spid="54" grpId="0" animBg="1"/>
      <p:bldP spid="17" grpId="0" animBg="1"/>
      <p:bldP spid="55" grpId="0" animBg="1"/>
      <p:bldP spid="56" grpId="0" animBg="1"/>
      <p:bldP spid="57" grpId="0" animBg="1"/>
      <p:bldP spid="58" grpId="0" animBg="1"/>
      <p:bldP spid="59" grpId="0" animBg="1"/>
      <p:bldP spid="6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Miklos A. Vasarhelyi</a:t>
            </a:r>
          </a:p>
          <a:p>
            <a:r>
              <a:rPr lang="en-US" dirty="0" smtClean="0"/>
              <a:t>Helen Brown Liburd</a:t>
            </a:r>
          </a:p>
          <a:p>
            <a:endParaRPr lang="en-US" dirty="0"/>
          </a:p>
          <a:p>
            <a:r>
              <a:rPr lang="en-US" dirty="0" smtClean="0"/>
              <a:t>Rutgers Business School</a:t>
            </a:r>
            <a:endParaRPr lang="en-US" dirty="0"/>
          </a:p>
        </p:txBody>
      </p:sp>
      <p:sp>
        <p:nvSpPr>
          <p:cNvPr id="3" name="Title 2"/>
          <p:cNvSpPr>
            <a:spLocks noGrp="1"/>
          </p:cNvSpPr>
          <p:nvPr>
            <p:ph type="ctrTitle"/>
          </p:nvPr>
        </p:nvSpPr>
        <p:spPr/>
        <p:txBody>
          <a:bodyPr/>
          <a:lstStyle/>
          <a:p>
            <a:r>
              <a:rPr lang="en-US" altLang="zh-TW" sz="3200" dirty="0"/>
              <a:t>Exogenous data analytics for Auditing</a:t>
            </a:r>
            <a:endParaRPr lang="en-US" dirty="0"/>
          </a:p>
        </p:txBody>
      </p:sp>
    </p:spTree>
    <p:extLst>
      <p:ext uri="{BB962C8B-B14F-4D97-AF65-F5344CB8AC3E}">
        <p14:creationId xmlns:p14="http://schemas.microsoft.com/office/powerpoint/2010/main" val="1553800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sources</a:t>
            </a:r>
            <a:endParaRPr lang="en-US" dirty="0"/>
          </a:p>
        </p:txBody>
      </p:sp>
      <p:sp>
        <p:nvSpPr>
          <p:cNvPr id="3" name="Content Placeholder 2"/>
          <p:cNvSpPr>
            <a:spLocks noGrp="1"/>
          </p:cNvSpPr>
          <p:nvPr>
            <p:ph idx="1"/>
          </p:nvPr>
        </p:nvSpPr>
        <p:spPr/>
        <p:txBody>
          <a:bodyPr/>
          <a:lstStyle/>
          <a:p>
            <a:r>
              <a:rPr lang="en-US" dirty="0" smtClean="0"/>
              <a:t>Amazon sales</a:t>
            </a:r>
          </a:p>
          <a:p>
            <a:r>
              <a:rPr lang="en-US" dirty="0" smtClean="0"/>
              <a:t>Google searches</a:t>
            </a:r>
          </a:p>
          <a:p>
            <a:r>
              <a:rPr lang="en-US" dirty="0" smtClean="0"/>
              <a:t>Apps used</a:t>
            </a:r>
          </a:p>
          <a:p>
            <a:r>
              <a:rPr lang="en-US" dirty="0" smtClean="0"/>
              <a:t>Calls made</a:t>
            </a:r>
          </a:p>
          <a:p>
            <a:r>
              <a:rPr lang="en-US" dirty="0" smtClean="0"/>
              <a:t>GPS or JEEP location</a:t>
            </a:r>
          </a:p>
          <a:p>
            <a:r>
              <a:rPr lang="en-US" dirty="0" smtClean="0"/>
              <a:t>Sites accessed</a:t>
            </a:r>
          </a:p>
          <a:p>
            <a:r>
              <a:rPr lang="en-US" dirty="0" smtClean="0"/>
              <a:t>Car license plates photographed</a:t>
            </a:r>
          </a:p>
          <a:p>
            <a:r>
              <a:rPr lang="en-US" dirty="0" smtClean="0"/>
              <a:t>Pictures of parking lots</a:t>
            </a:r>
          </a:p>
          <a:p>
            <a:r>
              <a:rPr lang="en-US" dirty="0" smtClean="0"/>
              <a:t>Face recognition pictures</a:t>
            </a:r>
          </a:p>
          <a:p>
            <a:r>
              <a:rPr lang="en-US" dirty="0" smtClean="0"/>
              <a:t>Site </a:t>
            </a:r>
            <a:r>
              <a:rPr lang="en-US" dirty="0" err="1" smtClean="0"/>
              <a:t>clickpaths</a:t>
            </a:r>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18</a:t>
            </a:fld>
            <a:endParaRPr lang="en-US"/>
          </a:p>
        </p:txBody>
      </p:sp>
    </p:spTree>
    <p:extLst>
      <p:ext uri="{BB962C8B-B14F-4D97-AF65-F5344CB8AC3E}">
        <p14:creationId xmlns:p14="http://schemas.microsoft.com/office/powerpoint/2010/main" val="217198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B9A03EE-8AFD-D547-9E71-0BD0BE6F934E}" type="slidenum">
              <a:rPr lang="en-US" smtClean="0"/>
              <a:pPr>
                <a:defRPr/>
              </a:pPr>
              <a:t>19</a:t>
            </a:fld>
            <a:endParaRPr lang="en-US"/>
          </a:p>
        </p:txBody>
      </p:sp>
      <p:sp>
        <p:nvSpPr>
          <p:cNvPr id="3" name="Oval 2"/>
          <p:cNvSpPr/>
          <p:nvPr/>
        </p:nvSpPr>
        <p:spPr>
          <a:xfrm>
            <a:off x="1068224" y="734226"/>
            <a:ext cx="4623274" cy="44609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Oval 3"/>
          <p:cNvSpPr/>
          <p:nvPr/>
        </p:nvSpPr>
        <p:spPr>
          <a:xfrm>
            <a:off x="1927076" y="912976"/>
            <a:ext cx="1452785" cy="99131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Social</a:t>
            </a:r>
          </a:p>
          <a:p>
            <a:pPr algn="ctr"/>
            <a:r>
              <a:rPr lang="en-US" dirty="0" smtClean="0">
                <a:solidFill>
                  <a:schemeClr val="tx1"/>
                </a:solidFill>
              </a:rPr>
              <a:t>Media</a:t>
            </a:r>
            <a:endParaRPr lang="en-US" dirty="0">
              <a:solidFill>
                <a:schemeClr val="tx1"/>
              </a:solidFill>
            </a:endParaRPr>
          </a:p>
        </p:txBody>
      </p:sp>
      <p:sp>
        <p:nvSpPr>
          <p:cNvPr id="5" name="Oval 4"/>
          <p:cNvSpPr/>
          <p:nvPr/>
        </p:nvSpPr>
        <p:spPr>
          <a:xfrm>
            <a:off x="3485260" y="1100983"/>
            <a:ext cx="1556759" cy="991312"/>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Internet of</a:t>
            </a:r>
          </a:p>
          <a:p>
            <a:pPr algn="ctr"/>
            <a:r>
              <a:rPr lang="en-US" sz="2000" dirty="0" smtClean="0">
                <a:solidFill>
                  <a:schemeClr val="tx1"/>
                </a:solidFill>
              </a:rPr>
              <a:t>Things</a:t>
            </a:r>
            <a:endParaRPr lang="en-US" sz="2000" dirty="0">
              <a:solidFill>
                <a:schemeClr val="tx1"/>
              </a:solidFill>
            </a:endParaRPr>
          </a:p>
        </p:txBody>
      </p:sp>
      <p:sp>
        <p:nvSpPr>
          <p:cNvPr id="6" name="Oval 5"/>
          <p:cNvSpPr/>
          <p:nvPr/>
        </p:nvSpPr>
        <p:spPr>
          <a:xfrm>
            <a:off x="1279022" y="2345465"/>
            <a:ext cx="2206238" cy="103475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Economic</a:t>
            </a:r>
          </a:p>
          <a:p>
            <a:pPr algn="ctr"/>
            <a:r>
              <a:rPr lang="en-US" dirty="0" smtClean="0">
                <a:solidFill>
                  <a:schemeClr val="tx1"/>
                </a:solidFill>
              </a:rPr>
              <a:t>data</a:t>
            </a:r>
            <a:endParaRPr lang="en-US" dirty="0">
              <a:solidFill>
                <a:schemeClr val="tx1"/>
              </a:solidFill>
            </a:endParaRPr>
          </a:p>
        </p:txBody>
      </p:sp>
      <p:sp>
        <p:nvSpPr>
          <p:cNvPr id="7" name="Oval 6"/>
          <p:cNvSpPr/>
          <p:nvPr/>
        </p:nvSpPr>
        <p:spPr>
          <a:xfrm>
            <a:off x="1279022" y="3322177"/>
            <a:ext cx="1909986" cy="9913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Weather data</a:t>
            </a:r>
            <a:endParaRPr lang="en-US" dirty="0">
              <a:solidFill>
                <a:schemeClr val="tx1"/>
              </a:solidFill>
            </a:endParaRPr>
          </a:p>
        </p:txBody>
      </p:sp>
      <p:sp>
        <p:nvSpPr>
          <p:cNvPr id="8" name="Oval 7"/>
          <p:cNvSpPr/>
          <p:nvPr/>
        </p:nvSpPr>
        <p:spPr>
          <a:xfrm>
            <a:off x="3485260" y="2193420"/>
            <a:ext cx="2266060" cy="99131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Locational data</a:t>
            </a:r>
            <a:endParaRPr lang="en-US" dirty="0">
              <a:solidFill>
                <a:schemeClr val="tx1"/>
              </a:solidFill>
            </a:endParaRPr>
          </a:p>
        </p:txBody>
      </p:sp>
      <p:sp>
        <p:nvSpPr>
          <p:cNvPr id="9" name="Oval 8"/>
          <p:cNvSpPr/>
          <p:nvPr/>
        </p:nvSpPr>
        <p:spPr>
          <a:xfrm>
            <a:off x="2530267" y="3957415"/>
            <a:ext cx="1922092" cy="991312"/>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Internet sales data</a:t>
            </a:r>
            <a:endParaRPr lang="en-US" dirty="0">
              <a:solidFill>
                <a:schemeClr val="tx1"/>
              </a:solidFill>
            </a:endParaRPr>
          </a:p>
        </p:txBody>
      </p:sp>
      <p:sp>
        <p:nvSpPr>
          <p:cNvPr id="10" name="Oval 9"/>
          <p:cNvSpPr/>
          <p:nvPr/>
        </p:nvSpPr>
        <p:spPr>
          <a:xfrm>
            <a:off x="3485260" y="3109245"/>
            <a:ext cx="2026777" cy="991312"/>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Search</a:t>
            </a:r>
          </a:p>
          <a:p>
            <a:pPr algn="ctr"/>
            <a:r>
              <a:rPr lang="en-US" dirty="0" smtClean="0">
                <a:solidFill>
                  <a:schemeClr val="tx1"/>
                </a:solidFill>
              </a:rPr>
              <a:t>Data</a:t>
            </a:r>
            <a:endParaRPr lang="en-US" dirty="0">
              <a:solidFill>
                <a:schemeClr val="tx1"/>
              </a:solidFill>
            </a:endParaRPr>
          </a:p>
        </p:txBody>
      </p:sp>
      <p:sp>
        <p:nvSpPr>
          <p:cNvPr id="11" name="Oval 10"/>
          <p:cNvSpPr/>
          <p:nvPr/>
        </p:nvSpPr>
        <p:spPr>
          <a:xfrm>
            <a:off x="2541660" y="1691891"/>
            <a:ext cx="1452785" cy="991312"/>
          </a:xfrm>
          <a:prstGeom prst="ellipse">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a:t>
            </a:r>
          </a:p>
          <a:p>
            <a:pPr algn="ctr"/>
            <a:r>
              <a:rPr lang="en-US" dirty="0" smtClean="0">
                <a:solidFill>
                  <a:schemeClr val="tx1"/>
                </a:solidFill>
              </a:rPr>
              <a:t>data</a:t>
            </a:r>
            <a:endParaRPr lang="en-US" dirty="0">
              <a:solidFill>
                <a:schemeClr val="tx1"/>
              </a:solidFill>
            </a:endParaRPr>
          </a:p>
        </p:txBody>
      </p:sp>
      <p:sp>
        <p:nvSpPr>
          <p:cNvPr id="12" name="TextBox 11"/>
          <p:cNvSpPr txBox="1"/>
          <p:nvPr/>
        </p:nvSpPr>
        <p:spPr>
          <a:xfrm flipH="1">
            <a:off x="5797039" y="1469877"/>
            <a:ext cx="2364195" cy="830997"/>
          </a:xfrm>
          <a:prstGeom prst="rect">
            <a:avLst/>
          </a:prstGeom>
          <a:noFill/>
        </p:spPr>
        <p:txBody>
          <a:bodyPr wrap="square" rtlCol="0">
            <a:spAutoFit/>
          </a:bodyPr>
          <a:lstStyle/>
          <a:p>
            <a:r>
              <a:rPr lang="en-US" dirty="0" smtClean="0"/>
              <a:t>ED may be of easier access</a:t>
            </a:r>
            <a:endParaRPr lang="en-US" dirty="0"/>
          </a:p>
        </p:txBody>
      </p:sp>
      <p:sp>
        <p:nvSpPr>
          <p:cNvPr id="13" name="TextBox 12"/>
          <p:cNvSpPr txBox="1"/>
          <p:nvPr/>
        </p:nvSpPr>
        <p:spPr>
          <a:xfrm flipH="1">
            <a:off x="5813986" y="2345465"/>
            <a:ext cx="2364195" cy="830997"/>
          </a:xfrm>
          <a:prstGeom prst="rect">
            <a:avLst/>
          </a:prstGeom>
          <a:noFill/>
        </p:spPr>
        <p:txBody>
          <a:bodyPr wrap="square" rtlCol="0">
            <a:spAutoFit/>
          </a:bodyPr>
          <a:lstStyle/>
          <a:p>
            <a:r>
              <a:rPr lang="en-US" dirty="0" smtClean="0"/>
              <a:t>ED is likely less tamperable</a:t>
            </a:r>
            <a:endParaRPr lang="en-US" dirty="0"/>
          </a:p>
        </p:txBody>
      </p:sp>
      <p:sp>
        <p:nvSpPr>
          <p:cNvPr id="14" name="TextBox 13"/>
          <p:cNvSpPr txBox="1"/>
          <p:nvPr/>
        </p:nvSpPr>
        <p:spPr>
          <a:xfrm flipH="1">
            <a:off x="5813986" y="3380219"/>
            <a:ext cx="2364195" cy="1569660"/>
          </a:xfrm>
          <a:prstGeom prst="rect">
            <a:avLst/>
          </a:prstGeom>
          <a:noFill/>
        </p:spPr>
        <p:txBody>
          <a:bodyPr wrap="square" rtlCol="0">
            <a:spAutoFit/>
          </a:bodyPr>
          <a:lstStyle/>
          <a:p>
            <a:r>
              <a:rPr lang="en-US" dirty="0" smtClean="0"/>
              <a:t>ED relationships will be stochastic</a:t>
            </a:r>
            <a:endParaRPr lang="en-US" dirty="0"/>
          </a:p>
        </p:txBody>
      </p:sp>
      <p:sp>
        <p:nvSpPr>
          <p:cNvPr id="15" name="TextBox 14"/>
          <p:cNvSpPr txBox="1"/>
          <p:nvPr/>
        </p:nvSpPr>
        <p:spPr>
          <a:xfrm flipH="1">
            <a:off x="360490" y="5373880"/>
            <a:ext cx="2364195" cy="830997"/>
          </a:xfrm>
          <a:prstGeom prst="rect">
            <a:avLst/>
          </a:prstGeom>
          <a:noFill/>
        </p:spPr>
        <p:txBody>
          <a:bodyPr wrap="square" rtlCol="0">
            <a:spAutoFit/>
          </a:bodyPr>
          <a:lstStyle/>
          <a:p>
            <a:r>
              <a:rPr lang="en-US" dirty="0" smtClean="0"/>
              <a:t>ED is a form of  confirmation</a:t>
            </a:r>
            <a:endParaRPr lang="en-US" dirty="0"/>
          </a:p>
        </p:txBody>
      </p:sp>
      <p:sp>
        <p:nvSpPr>
          <p:cNvPr id="16" name="TextBox 15"/>
          <p:cNvSpPr txBox="1"/>
          <p:nvPr/>
        </p:nvSpPr>
        <p:spPr>
          <a:xfrm flipH="1">
            <a:off x="2881499" y="5418605"/>
            <a:ext cx="2364195" cy="1569660"/>
          </a:xfrm>
          <a:prstGeom prst="rect">
            <a:avLst/>
          </a:prstGeom>
          <a:noFill/>
        </p:spPr>
        <p:txBody>
          <a:bodyPr wrap="square" rtlCol="0">
            <a:spAutoFit/>
          </a:bodyPr>
          <a:lstStyle/>
          <a:p>
            <a:r>
              <a:rPr lang="en-US" dirty="0" smtClean="0"/>
              <a:t>ED may complement many current procedures</a:t>
            </a:r>
            <a:endParaRPr lang="en-US" dirty="0"/>
          </a:p>
        </p:txBody>
      </p:sp>
      <p:sp>
        <p:nvSpPr>
          <p:cNvPr id="17" name="TextBox 16"/>
          <p:cNvSpPr txBox="1"/>
          <p:nvPr/>
        </p:nvSpPr>
        <p:spPr>
          <a:xfrm flipH="1">
            <a:off x="5939468" y="5249253"/>
            <a:ext cx="2649054" cy="1200329"/>
          </a:xfrm>
          <a:prstGeom prst="rect">
            <a:avLst/>
          </a:prstGeom>
          <a:noFill/>
        </p:spPr>
        <p:txBody>
          <a:bodyPr wrap="square" rtlCol="0">
            <a:spAutoFit/>
          </a:bodyPr>
          <a:lstStyle/>
          <a:p>
            <a:r>
              <a:rPr lang="en-US" dirty="0" smtClean="0"/>
              <a:t>ED may create many new procedures</a:t>
            </a:r>
            <a:endParaRPr lang="en-US" dirty="0"/>
          </a:p>
        </p:txBody>
      </p:sp>
      <p:sp>
        <p:nvSpPr>
          <p:cNvPr id="18" name="TextBox 17"/>
          <p:cNvSpPr txBox="1"/>
          <p:nvPr/>
        </p:nvSpPr>
        <p:spPr>
          <a:xfrm flipH="1">
            <a:off x="4791410" y="17443"/>
            <a:ext cx="4574780" cy="707886"/>
          </a:xfrm>
          <a:prstGeom prst="rect">
            <a:avLst/>
          </a:prstGeom>
          <a:noFill/>
        </p:spPr>
        <p:txBody>
          <a:bodyPr wrap="square" rtlCol="0">
            <a:spAutoFit/>
          </a:bodyPr>
          <a:lstStyle/>
          <a:p>
            <a:r>
              <a:rPr lang="en-US" sz="4000" b="1" dirty="0" smtClean="0"/>
              <a:t>Exogenous Data</a:t>
            </a:r>
            <a:endParaRPr lang="en-US" sz="4000" b="1" dirty="0"/>
          </a:p>
        </p:txBody>
      </p:sp>
    </p:spTree>
    <p:extLst>
      <p:ext uri="{BB962C8B-B14F-4D97-AF65-F5344CB8AC3E}">
        <p14:creationId xmlns:p14="http://schemas.microsoft.com/office/powerpoint/2010/main" val="240922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ARTIFICIAL INTELIGENCE AND TECHNOLOGY IN ACCOUTING AND AUDITING</a:t>
            </a:r>
            <a:endParaRPr lang="en-US" dirty="0"/>
          </a:p>
        </p:txBody>
      </p:sp>
      <p:sp>
        <p:nvSpPr>
          <p:cNvPr id="3" name="Subtitle 2"/>
          <p:cNvSpPr>
            <a:spLocks noGrp="1"/>
          </p:cNvSpPr>
          <p:nvPr>
            <p:ph type="subTitle" idx="1"/>
          </p:nvPr>
        </p:nvSpPr>
        <p:spPr/>
        <p:txBody>
          <a:bodyPr/>
          <a:lstStyle/>
          <a:p>
            <a:r>
              <a:rPr lang="en-US" dirty="0" smtClean="0"/>
              <a:t>Applying to Government Issues</a:t>
            </a:r>
          </a:p>
          <a:p>
            <a:r>
              <a:rPr lang="en-US" dirty="0" smtClean="0"/>
              <a:t>5 SBCASP - April 26, 2018 </a:t>
            </a:r>
            <a:r>
              <a:rPr lang="en-US" smtClean="0"/>
              <a:t>- Brasilia</a:t>
            </a:r>
            <a:endParaRPr lang="en-US" dirty="0" smtClean="0"/>
          </a:p>
          <a:p>
            <a:r>
              <a:rPr lang="en-US" dirty="0" smtClean="0"/>
              <a:t>Miklos A. </a:t>
            </a:r>
            <a:r>
              <a:rPr lang="en-US" dirty="0" err="1" smtClean="0"/>
              <a:t>Vasarhelyi</a:t>
            </a:r>
            <a:endParaRPr lang="en-US" dirty="0" smtClean="0"/>
          </a:p>
          <a:p>
            <a:r>
              <a:rPr lang="en-US" dirty="0" smtClean="0"/>
              <a:t>KPMG Distinguished Professor of AIS</a:t>
            </a:r>
          </a:p>
          <a:p>
            <a:r>
              <a:rPr lang="en-US" dirty="0" smtClean="0"/>
              <a:t>Rutgers Business School</a:t>
            </a:r>
            <a:endParaRPr lang="en-US" dirty="0"/>
          </a:p>
        </p:txBody>
      </p:sp>
    </p:spTree>
    <p:extLst>
      <p:ext uri="{BB962C8B-B14F-4D97-AF65-F5344CB8AC3E}">
        <p14:creationId xmlns:p14="http://schemas.microsoft.com/office/powerpoint/2010/main" val="3587667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772400" cy="1847850"/>
          </a:xfrm>
        </p:spPr>
        <p:txBody>
          <a:bodyPr>
            <a:normAutofit/>
          </a:bodyPr>
          <a:lstStyle/>
          <a:p>
            <a:r>
              <a:rPr lang="en-US" dirty="0"/>
              <a:t>Facilitating Citizens’ Voice and Process Reengineering Using a Cloud-based Mobile </a:t>
            </a:r>
            <a:r>
              <a:rPr lang="en-US" dirty="0" smtClean="0"/>
              <a:t>App</a:t>
            </a:r>
            <a:endParaRPr lang="en-US" dirty="0"/>
          </a:p>
        </p:txBody>
      </p:sp>
      <p:sp>
        <p:nvSpPr>
          <p:cNvPr id="3" name="Subtitle 2"/>
          <p:cNvSpPr>
            <a:spLocks noGrp="1"/>
          </p:cNvSpPr>
          <p:nvPr>
            <p:ph type="subTitle" idx="1"/>
          </p:nvPr>
        </p:nvSpPr>
        <p:spPr/>
        <p:txBody>
          <a:bodyPr/>
          <a:lstStyle/>
          <a:p>
            <a:r>
              <a:rPr lang="en-US" dirty="0" smtClean="0"/>
              <a:t>Daniel E. O’Leary</a:t>
            </a:r>
          </a:p>
          <a:p>
            <a:r>
              <a:rPr lang="en-US" dirty="0" smtClean="0"/>
              <a:t>University of Southern California</a:t>
            </a:r>
          </a:p>
          <a:p>
            <a:r>
              <a:rPr lang="en-US" dirty="0" smtClean="0"/>
              <a:t>© 2018</a:t>
            </a:r>
            <a:endParaRPr lang="en-US" dirty="0"/>
          </a:p>
        </p:txBody>
      </p:sp>
    </p:spTree>
    <p:extLst>
      <p:ext uri="{BB962C8B-B14F-4D97-AF65-F5344CB8AC3E}">
        <p14:creationId xmlns:p14="http://schemas.microsoft.com/office/powerpoint/2010/main" val="1862041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How do Boston and other cities Monitor Infrastructure?</a:t>
            </a:r>
            <a:endParaRPr lang="en-US" dirty="0"/>
          </a:p>
        </p:txBody>
      </p:sp>
      <p:sp>
        <p:nvSpPr>
          <p:cNvPr id="4" name="Content Placeholder 3"/>
          <p:cNvSpPr>
            <a:spLocks noGrp="1"/>
          </p:cNvSpPr>
          <p:nvPr>
            <p:ph idx="1"/>
          </p:nvPr>
        </p:nvSpPr>
        <p:spPr/>
        <p:txBody>
          <a:bodyPr>
            <a:normAutofit/>
          </a:bodyPr>
          <a:lstStyle/>
          <a:p>
            <a:r>
              <a:rPr lang="en-US" dirty="0" smtClean="0"/>
              <a:t>City generated information</a:t>
            </a:r>
          </a:p>
          <a:p>
            <a:pPr lvl="1"/>
            <a:r>
              <a:rPr lang="en-US" dirty="0"/>
              <a:t>E</a:t>
            </a:r>
            <a:r>
              <a:rPr lang="en-US" dirty="0" smtClean="0"/>
              <a:t>mployee generated (</a:t>
            </a:r>
            <a:r>
              <a:rPr lang="en-US" dirty="0" smtClean="0">
                <a:solidFill>
                  <a:srgbClr val="FF0000"/>
                </a:solidFill>
              </a:rPr>
              <a:t>Historical Process</a:t>
            </a:r>
            <a:r>
              <a:rPr lang="en-US" dirty="0" smtClean="0"/>
              <a:t>)</a:t>
            </a:r>
          </a:p>
          <a:p>
            <a:pPr lvl="1"/>
            <a:r>
              <a:rPr lang="en-US" dirty="0" smtClean="0"/>
              <a:t>City Worker App</a:t>
            </a:r>
          </a:p>
          <a:p>
            <a:pPr lvl="1"/>
            <a:r>
              <a:rPr lang="en-US" dirty="0" smtClean="0"/>
              <a:t>(Maximo Integration (IBM Asset Management))</a:t>
            </a:r>
          </a:p>
          <a:p>
            <a:r>
              <a:rPr lang="en-US" dirty="0" smtClean="0"/>
              <a:t>Data gathered from citizens</a:t>
            </a:r>
          </a:p>
          <a:p>
            <a:pPr lvl="1"/>
            <a:r>
              <a:rPr lang="en-US" dirty="0" smtClean="0"/>
              <a:t>Call Center (</a:t>
            </a:r>
            <a:r>
              <a:rPr lang="en-US" dirty="0" smtClean="0">
                <a:solidFill>
                  <a:srgbClr val="FF0000"/>
                </a:solidFill>
              </a:rPr>
              <a:t>Started with the telephone</a:t>
            </a:r>
            <a:r>
              <a:rPr lang="en-US" dirty="0" smtClean="0"/>
              <a:t>)</a:t>
            </a:r>
          </a:p>
          <a:p>
            <a:pPr lvl="1"/>
            <a:r>
              <a:rPr lang="en-US" dirty="0" smtClean="0"/>
              <a:t>Web Page (</a:t>
            </a:r>
            <a:r>
              <a:rPr lang="en-US" dirty="0" smtClean="0">
                <a:solidFill>
                  <a:srgbClr val="FF0000"/>
                </a:solidFill>
              </a:rPr>
              <a:t>Started with the Internet/Web</a:t>
            </a:r>
            <a:r>
              <a:rPr lang="en-US" dirty="0" smtClean="0"/>
              <a:t>)</a:t>
            </a:r>
          </a:p>
          <a:p>
            <a:pPr lvl="1"/>
            <a:r>
              <a:rPr lang="en-US" dirty="0" smtClean="0"/>
              <a:t>Citizens Connect App (</a:t>
            </a:r>
            <a:r>
              <a:rPr lang="en-US" i="1" dirty="0" smtClean="0">
                <a:solidFill>
                  <a:srgbClr val="FF0000"/>
                </a:solidFill>
              </a:rPr>
              <a:t>focus of this paper</a:t>
            </a:r>
            <a:r>
              <a:rPr lang="en-US" dirty="0" smtClean="0"/>
              <a:t>)</a:t>
            </a:r>
          </a:p>
          <a:p>
            <a:pPr lvl="1"/>
            <a:r>
              <a:rPr lang="en-US" dirty="0" smtClean="0"/>
              <a:t>Twitter</a:t>
            </a:r>
          </a:p>
          <a:p>
            <a:r>
              <a:rPr lang="en-US" u="sng" dirty="0" smtClean="0"/>
              <a:t>It is possible to see “layering of technologies”</a:t>
            </a:r>
          </a:p>
        </p:txBody>
      </p:sp>
    </p:spTree>
    <p:extLst>
      <p:ext uri="{BB962C8B-B14F-4D97-AF65-F5344CB8AC3E}">
        <p14:creationId xmlns:p14="http://schemas.microsoft.com/office/powerpoint/2010/main" val="2240206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Citizens Connect AKA Boston 311</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686" y="2186781"/>
            <a:ext cx="2903537" cy="290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295400"/>
            <a:ext cx="3109913"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3400" y="1219200"/>
            <a:ext cx="4572000" cy="830997"/>
          </a:xfrm>
          <a:prstGeom prst="rect">
            <a:avLst/>
          </a:prstGeom>
          <a:noFill/>
        </p:spPr>
        <p:txBody>
          <a:bodyPr wrap="square" rtlCol="0">
            <a:spAutoFit/>
          </a:bodyPr>
          <a:lstStyle/>
          <a:p>
            <a:r>
              <a:rPr lang="en-US" sz="2400" dirty="0" smtClean="0"/>
              <a:t>Cloud-based app allows you to report infrastructure issues</a:t>
            </a:r>
            <a:endParaRPr lang="en-US" sz="2400" dirty="0"/>
          </a:p>
        </p:txBody>
      </p:sp>
      <p:sp>
        <p:nvSpPr>
          <p:cNvPr id="6" name="TextBox 5"/>
          <p:cNvSpPr txBox="1"/>
          <p:nvPr/>
        </p:nvSpPr>
        <p:spPr>
          <a:xfrm>
            <a:off x="533400" y="5410200"/>
            <a:ext cx="4267199" cy="830997"/>
          </a:xfrm>
          <a:prstGeom prst="rect">
            <a:avLst/>
          </a:prstGeom>
          <a:noFill/>
        </p:spPr>
        <p:txBody>
          <a:bodyPr wrap="square" rtlCol="0">
            <a:spAutoFit/>
          </a:bodyPr>
          <a:lstStyle/>
          <a:p>
            <a:r>
              <a:rPr lang="en-US" sz="2400" dirty="0" smtClean="0"/>
              <a:t>At this point, a number of cities around the US use this app.</a:t>
            </a:r>
            <a:endParaRPr lang="en-US" sz="2400" dirty="0"/>
          </a:p>
        </p:txBody>
      </p:sp>
      <p:sp>
        <p:nvSpPr>
          <p:cNvPr id="7" name="TextBox 6"/>
          <p:cNvSpPr txBox="1"/>
          <p:nvPr/>
        </p:nvSpPr>
        <p:spPr>
          <a:xfrm>
            <a:off x="6019800" y="6161705"/>
            <a:ext cx="2288575" cy="461665"/>
          </a:xfrm>
          <a:prstGeom prst="rect">
            <a:avLst/>
          </a:prstGeom>
          <a:noFill/>
        </p:spPr>
        <p:txBody>
          <a:bodyPr wrap="none" rtlCol="0">
            <a:spAutoFit/>
          </a:bodyPr>
          <a:lstStyle/>
          <a:p>
            <a:r>
              <a:rPr lang="en-US" sz="2400" dirty="0" smtClean="0"/>
              <a:t>Pictures and GPS</a:t>
            </a:r>
            <a:endParaRPr lang="en-US" sz="2400" dirty="0"/>
          </a:p>
        </p:txBody>
      </p:sp>
    </p:spTree>
    <p:extLst>
      <p:ext uri="{BB962C8B-B14F-4D97-AF65-F5344CB8AC3E}">
        <p14:creationId xmlns:p14="http://schemas.microsoft.com/office/powerpoint/2010/main" val="440658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0" y="307975"/>
            <a:ext cx="7681913" cy="624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38876" y="6180693"/>
            <a:ext cx="1989647" cy="369332"/>
          </a:xfrm>
          <a:prstGeom prst="rect">
            <a:avLst/>
          </a:prstGeom>
          <a:noFill/>
        </p:spPr>
        <p:txBody>
          <a:bodyPr wrap="none" rtlCol="0">
            <a:spAutoFit/>
          </a:bodyPr>
          <a:lstStyle/>
          <a:p>
            <a:r>
              <a:rPr lang="en-US" dirty="0" smtClean="0"/>
              <a:t>“Power to People!”</a:t>
            </a:r>
            <a:endParaRPr lang="en-US" dirty="0"/>
          </a:p>
        </p:txBody>
      </p:sp>
      <p:sp>
        <p:nvSpPr>
          <p:cNvPr id="6" name="TextBox 5"/>
          <p:cNvSpPr txBox="1"/>
          <p:nvPr/>
        </p:nvSpPr>
        <p:spPr>
          <a:xfrm>
            <a:off x="4114800" y="1676400"/>
            <a:ext cx="3796039" cy="523220"/>
          </a:xfrm>
          <a:prstGeom prst="rect">
            <a:avLst/>
          </a:prstGeom>
          <a:noFill/>
        </p:spPr>
        <p:txBody>
          <a:bodyPr wrap="none" rtlCol="0">
            <a:spAutoFit/>
          </a:bodyPr>
          <a:lstStyle/>
          <a:p>
            <a:r>
              <a:rPr lang="en-US" sz="2800" dirty="0" smtClean="0"/>
              <a:t>How (why) does it work?</a:t>
            </a:r>
            <a:endParaRPr lang="en-US" sz="2800" dirty="0"/>
          </a:p>
        </p:txBody>
      </p:sp>
      <p:sp>
        <p:nvSpPr>
          <p:cNvPr id="7" name="Rectangle 6"/>
          <p:cNvSpPr/>
          <p:nvPr/>
        </p:nvSpPr>
        <p:spPr>
          <a:xfrm>
            <a:off x="685800" y="5257800"/>
            <a:ext cx="4495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28523" y="6180693"/>
            <a:ext cx="972767" cy="400110"/>
          </a:xfrm>
          <a:prstGeom prst="rect">
            <a:avLst/>
          </a:prstGeom>
          <a:noFill/>
        </p:spPr>
        <p:txBody>
          <a:bodyPr wrap="none" rtlCol="0">
            <a:spAutoFit/>
          </a:bodyPr>
          <a:lstStyle/>
          <a:p>
            <a:r>
              <a:rPr lang="en-US" sz="2000" u="sng" dirty="0" smtClean="0"/>
              <a:t>“Voice”</a:t>
            </a:r>
            <a:endParaRPr lang="en-US" sz="2000" u="sng" dirty="0"/>
          </a:p>
        </p:txBody>
      </p:sp>
      <p:cxnSp>
        <p:nvCxnSpPr>
          <p:cNvPr id="3" name="Straight Arrow Connector 2"/>
          <p:cNvCxnSpPr>
            <a:endCxn id="7" idx="0"/>
          </p:cNvCxnSpPr>
          <p:nvPr/>
        </p:nvCxnSpPr>
        <p:spPr>
          <a:xfrm flipH="1">
            <a:off x="2933700" y="2199620"/>
            <a:ext cx="2628804" cy="30581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2400" y="123309"/>
            <a:ext cx="2109680" cy="369332"/>
          </a:xfrm>
          <a:prstGeom prst="rect">
            <a:avLst/>
          </a:prstGeom>
          <a:noFill/>
        </p:spPr>
        <p:txBody>
          <a:bodyPr wrap="none" rtlCol="0">
            <a:spAutoFit/>
          </a:bodyPr>
          <a:lstStyle/>
          <a:p>
            <a:r>
              <a:rPr lang="en-US" dirty="0" smtClean="0"/>
              <a:t>Developed in ~ 2009</a:t>
            </a:r>
            <a:endParaRPr lang="en-US" dirty="0"/>
          </a:p>
        </p:txBody>
      </p:sp>
      <p:cxnSp>
        <p:nvCxnSpPr>
          <p:cNvPr id="12" name="Straight Arrow Connector 11"/>
          <p:cNvCxnSpPr>
            <a:stCxn id="10" idx="1"/>
          </p:cNvCxnSpPr>
          <p:nvPr/>
        </p:nvCxnSpPr>
        <p:spPr>
          <a:xfrm>
            <a:off x="152400" y="307975"/>
            <a:ext cx="762000" cy="1444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143000" y="3886200"/>
            <a:ext cx="31242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414906" y="3835364"/>
            <a:ext cx="889795" cy="369332"/>
          </a:xfrm>
          <a:prstGeom prst="rect">
            <a:avLst/>
          </a:prstGeom>
          <a:noFill/>
        </p:spPr>
        <p:txBody>
          <a:bodyPr wrap="none" rtlCol="0">
            <a:spAutoFit/>
          </a:bodyPr>
          <a:lstStyle/>
          <a:p>
            <a:r>
              <a:rPr lang="en-US" u="sng" dirty="0" smtClean="0"/>
              <a:t>“Voice”</a:t>
            </a:r>
            <a:endParaRPr lang="en-US" u="sng" dirty="0"/>
          </a:p>
        </p:txBody>
      </p:sp>
    </p:spTree>
    <p:extLst>
      <p:ext uri="{BB962C8B-B14F-4D97-AF65-F5344CB8AC3E}">
        <p14:creationId xmlns:p14="http://schemas.microsoft.com/office/powerpoint/2010/main" val="37631270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Hirschman’s Exit, Voice, Loyalty</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(Provides a theory with which to “think” about use of the app and anticipate what is going on in the data.)</a:t>
            </a:r>
          </a:p>
          <a:p>
            <a:r>
              <a:rPr lang="en-US" sz="2000" dirty="0" smtClean="0"/>
              <a:t>Cloud-based app provides another voice channel to government</a:t>
            </a:r>
          </a:p>
          <a:p>
            <a:r>
              <a:rPr lang="en-US" sz="2000" dirty="0" smtClean="0"/>
              <a:t>With the app, the voice becomes more visible, potentially clearer and actualized in real time</a:t>
            </a:r>
          </a:p>
          <a:p>
            <a:pPr lvl="1"/>
            <a:r>
              <a:rPr lang="en-US" sz="1800" dirty="0" smtClean="0"/>
              <a:t>Phone pictures make reports clearer, GPS can make data better</a:t>
            </a:r>
          </a:p>
          <a:p>
            <a:pPr lvl="1"/>
            <a:r>
              <a:rPr lang="en-US" sz="1800" i="1" u="sng" dirty="0" smtClean="0"/>
              <a:t>Would expect use of pictures may be a key issue in app use</a:t>
            </a:r>
          </a:p>
          <a:p>
            <a:r>
              <a:rPr lang="en-US" sz="2000" i="1" u="sng" dirty="0" smtClean="0"/>
              <a:t>Would expect that the use of the app would grow over time, as people use it to voice their concerns and opportunities.</a:t>
            </a:r>
          </a:p>
          <a:p>
            <a:pPr lvl="1"/>
            <a:r>
              <a:rPr lang="en-US" sz="1800" i="1" u="sng" dirty="0" smtClean="0"/>
              <a:t>Would expect citizens to voice using app if it directly affects them – e.g., in their zip code</a:t>
            </a:r>
          </a:p>
          <a:p>
            <a:r>
              <a:rPr lang="en-US" sz="2000" dirty="0" smtClean="0"/>
              <a:t>Potential forms of exit: Move, Vote against Party, Vote against existing or forthcoming legislation, Make social media remarks against personnel </a:t>
            </a:r>
          </a:p>
          <a:p>
            <a:pPr lvl="1"/>
            <a:r>
              <a:rPr lang="en-US" sz="1800" dirty="0" smtClean="0"/>
              <a:t>Hirschman suggests more voice if exit is difficult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0" y="620713"/>
            <a:ext cx="7937500" cy="561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943600" y="2209800"/>
            <a:ext cx="1447800" cy="646331"/>
          </a:xfrm>
          <a:prstGeom prst="rect">
            <a:avLst/>
          </a:prstGeom>
          <a:noFill/>
        </p:spPr>
        <p:txBody>
          <a:bodyPr wrap="square" rtlCol="0">
            <a:spAutoFit/>
          </a:bodyPr>
          <a:lstStyle/>
          <a:p>
            <a:pPr algn="ctr"/>
            <a:r>
              <a:rPr lang="en-US" dirty="0" smtClean="0">
                <a:solidFill>
                  <a:srgbClr val="FF0000"/>
                </a:solidFill>
              </a:rPr>
              <a:t>Many forms of “exit”</a:t>
            </a:r>
            <a:endParaRPr lang="en-US" dirty="0">
              <a:solidFill>
                <a:srgbClr val="FF0000"/>
              </a:solidFill>
            </a:endParaRPr>
          </a:p>
        </p:txBody>
      </p:sp>
    </p:spTree>
    <p:extLst>
      <p:ext uri="{BB962C8B-B14F-4D97-AF65-F5344CB8AC3E}">
        <p14:creationId xmlns:p14="http://schemas.microsoft.com/office/powerpoint/2010/main" val="212461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550" dirty="0"/>
              <a:t> Imagineering Audit</a:t>
            </a:r>
          </a:p>
        </p:txBody>
      </p:sp>
      <p:sp>
        <p:nvSpPr>
          <p:cNvPr id="3" name="Subtitle 2"/>
          <p:cNvSpPr>
            <a:spLocks noGrp="1"/>
          </p:cNvSpPr>
          <p:nvPr>
            <p:ph type="subTitle" idx="1"/>
          </p:nvPr>
        </p:nvSpPr>
        <p:spPr>
          <a:xfrm>
            <a:off x="2390539" y="3836253"/>
            <a:ext cx="4800600" cy="1314450"/>
          </a:xfrm>
        </p:spPr>
        <p:txBody>
          <a:bodyPr/>
          <a:lstStyle/>
          <a:p>
            <a:r>
              <a:rPr lang="en-US" dirty="0">
                <a:solidFill>
                  <a:srgbClr val="000000"/>
                </a:solidFill>
              </a:rPr>
              <a:t>Jun Dai and </a:t>
            </a:r>
            <a:r>
              <a:rPr lang="en-US" dirty="0" err="1">
                <a:solidFill>
                  <a:srgbClr val="000000"/>
                </a:solidFill>
              </a:rPr>
              <a:t>Miklos</a:t>
            </a:r>
            <a:r>
              <a:rPr lang="en-US" dirty="0">
                <a:solidFill>
                  <a:srgbClr val="000000"/>
                </a:solidFill>
              </a:rPr>
              <a:t> A </a:t>
            </a:r>
            <a:r>
              <a:rPr lang="en-US" dirty="0" err="1">
                <a:solidFill>
                  <a:srgbClr val="000000"/>
                </a:solidFill>
              </a:rPr>
              <a:t>Vasarhelyi</a:t>
            </a:r>
            <a:r>
              <a:rPr lang="en-US" dirty="0">
                <a:solidFill>
                  <a:srgbClr val="000000"/>
                </a:solidFill>
              </a:rPr>
              <a:t> </a:t>
            </a:r>
          </a:p>
        </p:txBody>
      </p:sp>
    </p:spTree>
    <p:extLst>
      <p:ext uri="{BB962C8B-B14F-4D97-AF65-F5344CB8AC3E}">
        <p14:creationId xmlns:p14="http://schemas.microsoft.com/office/powerpoint/2010/main" val="25671038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ASSURING </a:t>
            </a:r>
            <a:r>
              <a:rPr lang="en-US" dirty="0" smtClean="0"/>
              <a:t>INVENTORY</a:t>
            </a:r>
            <a:br>
              <a:rPr lang="en-US" dirty="0" smtClean="0"/>
            </a:br>
            <a:r>
              <a:rPr lang="en-US" dirty="0" smtClean="0"/>
              <a:t>and other things</a:t>
            </a:r>
            <a:endParaRPr lang="en-US" dirty="0"/>
          </a:p>
        </p:txBody>
      </p:sp>
      <p:sp>
        <p:nvSpPr>
          <p:cNvPr id="4" name="Rectangle 3"/>
          <p:cNvSpPr/>
          <p:nvPr/>
        </p:nvSpPr>
        <p:spPr>
          <a:xfrm>
            <a:off x="3958413" y="3441700"/>
            <a:ext cx="834619" cy="370124"/>
          </a:xfrm>
          <a:prstGeom prst="rect">
            <a:avLst/>
          </a:prstGeom>
          <a:solidFill>
            <a:srgbClr val="003366"/>
          </a:solidFill>
          <a:ln w="28575">
            <a:noFill/>
            <a:prstDash val="sysDot"/>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a:r>
              <a:rPr lang="en-US" sz="1013" b="1" dirty="0">
                <a:solidFill>
                  <a:srgbClr val="FFFF00"/>
                </a:solidFill>
                <a:latin typeface="Garamond" panose="02020404030301010803" pitchFamily="18" charset="0"/>
              </a:rPr>
              <a:t>Inventory</a:t>
            </a:r>
          </a:p>
        </p:txBody>
      </p:sp>
      <p:sp>
        <p:nvSpPr>
          <p:cNvPr id="5" name="TextBox 4"/>
          <p:cNvSpPr txBox="1"/>
          <p:nvPr/>
        </p:nvSpPr>
        <p:spPr>
          <a:xfrm>
            <a:off x="4918072" y="3919274"/>
            <a:ext cx="1068731" cy="300082"/>
          </a:xfrm>
          <a:prstGeom prst="rect">
            <a:avLst/>
          </a:prstGeom>
          <a:noFill/>
        </p:spPr>
        <p:txBody>
          <a:bodyPr wrap="square" rtlCol="0">
            <a:spAutoFit/>
          </a:bodyPr>
          <a:lstStyle/>
          <a:p>
            <a:r>
              <a:rPr lang="en-US" sz="675" b="1" dirty="0">
                <a:latin typeface="Garamond" panose="02020404030301010803" pitchFamily="18" charset="0"/>
              </a:rPr>
              <a:t>Year end physical counts</a:t>
            </a:r>
          </a:p>
        </p:txBody>
      </p:sp>
      <p:sp>
        <p:nvSpPr>
          <p:cNvPr id="6" name="Oval 5"/>
          <p:cNvSpPr/>
          <p:nvPr/>
        </p:nvSpPr>
        <p:spPr>
          <a:xfrm>
            <a:off x="3958416" y="3879628"/>
            <a:ext cx="383491" cy="158249"/>
          </a:xfrm>
          <a:prstGeom prst="ellipse">
            <a:avLst/>
          </a:prstGeom>
          <a:solidFill>
            <a:srgbClr val="FF99FF"/>
          </a:solidFill>
          <a:ln w="28575">
            <a:noFill/>
            <a:prstDash val="sysDot"/>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a:r>
              <a:rPr lang="en-US" sz="591" b="1" dirty="0">
                <a:latin typeface="Garamond" pitchFamily="18" charset="0"/>
                <a:ea typeface="ヒラギノ角ゴ Pro W3" charset="0"/>
                <a:cs typeface="ヒラギノ角ゴ Pro W3" charset="0"/>
              </a:rPr>
              <a:t>RFID</a:t>
            </a:r>
          </a:p>
        </p:txBody>
      </p:sp>
      <p:sp>
        <p:nvSpPr>
          <p:cNvPr id="7" name="Oval 6"/>
          <p:cNvSpPr/>
          <p:nvPr/>
        </p:nvSpPr>
        <p:spPr>
          <a:xfrm>
            <a:off x="4434434" y="3883000"/>
            <a:ext cx="358600" cy="151505"/>
          </a:xfrm>
          <a:prstGeom prst="ellipse">
            <a:avLst/>
          </a:prstGeom>
          <a:solidFill>
            <a:srgbClr val="00CCFF"/>
          </a:solidFill>
          <a:ln w="28575">
            <a:noFill/>
            <a:prstDash val="sysDot"/>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a:r>
              <a:rPr lang="en-US" sz="591" b="1" dirty="0">
                <a:latin typeface="Garamond" pitchFamily="18" charset="0"/>
                <a:ea typeface="ヒラギノ角ゴ Pro W3" charset="0"/>
                <a:cs typeface="ヒラギノ角ゴ Pro W3" charset="0"/>
              </a:rPr>
              <a:t>GPS</a:t>
            </a:r>
          </a:p>
        </p:txBody>
      </p:sp>
      <p:sp>
        <p:nvSpPr>
          <p:cNvPr id="8" name="TextBox 7"/>
          <p:cNvSpPr txBox="1"/>
          <p:nvPr/>
        </p:nvSpPr>
        <p:spPr>
          <a:xfrm>
            <a:off x="5051423" y="4059260"/>
            <a:ext cx="1068731" cy="196208"/>
          </a:xfrm>
          <a:prstGeom prst="rect">
            <a:avLst/>
          </a:prstGeom>
          <a:noFill/>
        </p:spPr>
        <p:txBody>
          <a:bodyPr wrap="square" rtlCol="0">
            <a:spAutoFit/>
          </a:bodyPr>
          <a:lstStyle/>
          <a:p>
            <a:r>
              <a:rPr lang="en-US" sz="675" b="1" dirty="0">
                <a:latin typeface="Garamond" panose="02020404030301010803" pitchFamily="18" charset="0"/>
              </a:rPr>
              <a:t>Year end RFID counts</a:t>
            </a:r>
          </a:p>
        </p:txBody>
      </p:sp>
      <p:sp>
        <p:nvSpPr>
          <p:cNvPr id="9" name="TextBox 8"/>
          <p:cNvSpPr txBox="1"/>
          <p:nvPr/>
        </p:nvSpPr>
        <p:spPr>
          <a:xfrm>
            <a:off x="5184775" y="4199246"/>
            <a:ext cx="1068731" cy="300082"/>
          </a:xfrm>
          <a:prstGeom prst="rect">
            <a:avLst/>
          </a:prstGeom>
          <a:noFill/>
        </p:spPr>
        <p:txBody>
          <a:bodyPr wrap="square" rtlCol="0">
            <a:spAutoFit/>
          </a:bodyPr>
          <a:lstStyle/>
          <a:p>
            <a:r>
              <a:rPr lang="en-US" sz="675" b="1" dirty="0">
                <a:latin typeface="Garamond" panose="02020404030301010803" pitchFamily="18" charset="0"/>
              </a:rPr>
              <a:t>Month end RFID counts</a:t>
            </a:r>
          </a:p>
        </p:txBody>
      </p:sp>
      <p:sp>
        <p:nvSpPr>
          <p:cNvPr id="10" name="TextBox 9"/>
          <p:cNvSpPr txBox="1"/>
          <p:nvPr/>
        </p:nvSpPr>
        <p:spPr>
          <a:xfrm>
            <a:off x="5318127" y="4339230"/>
            <a:ext cx="1068731" cy="196208"/>
          </a:xfrm>
          <a:prstGeom prst="rect">
            <a:avLst/>
          </a:prstGeom>
          <a:noFill/>
        </p:spPr>
        <p:txBody>
          <a:bodyPr wrap="square" rtlCol="0">
            <a:spAutoFit/>
          </a:bodyPr>
          <a:lstStyle/>
          <a:p>
            <a:r>
              <a:rPr lang="en-US" sz="675" b="1" dirty="0">
                <a:latin typeface="Garamond" panose="02020404030301010803" pitchFamily="18" charset="0"/>
              </a:rPr>
              <a:t>Day end RFID counts</a:t>
            </a:r>
          </a:p>
        </p:txBody>
      </p:sp>
      <p:sp>
        <p:nvSpPr>
          <p:cNvPr id="11" name="Right Arrow 10"/>
          <p:cNvSpPr/>
          <p:nvPr/>
        </p:nvSpPr>
        <p:spPr>
          <a:xfrm>
            <a:off x="4904987" y="3526484"/>
            <a:ext cx="964406" cy="203308"/>
          </a:xfrm>
          <a:prstGeom prst="rightArrow">
            <a:avLst>
              <a:gd name="adj1" fmla="val 50000"/>
              <a:gd name="adj2" fmla="val 111490"/>
            </a:avLst>
          </a:prstGeom>
          <a:solidFill>
            <a:srgbClr val="F8F8F8"/>
          </a:solidFill>
          <a:ln w="28575" algn="ctr">
            <a:solidFill>
              <a:schemeClr val="bg1">
                <a:lumMod val="50000"/>
              </a:schemeClr>
            </a:solidFill>
            <a:miter lim="800000"/>
            <a:headEnd/>
            <a:tailEnd/>
          </a:ln>
          <a:effectLst>
            <a:outerShdw blurRad="50800" dist="38100" dir="2700000" algn="tl" rotWithShape="0">
              <a:prstClr val="black">
                <a:alpha val="40000"/>
              </a:prstClr>
            </a:outerShdw>
          </a:effectLst>
        </p:spPr>
        <p:txBody>
          <a:bodyPr rtlCol="0" anchor="ctr"/>
          <a:lstStyle/>
          <a:p>
            <a:pPr algn="ctr"/>
            <a:endParaRPr lang="en-US" sz="1013" dirty="0">
              <a:latin typeface="Garamond" panose="02020404030301010803" pitchFamily="18" charset="0"/>
            </a:endParaRPr>
          </a:p>
        </p:txBody>
      </p:sp>
      <p:sp>
        <p:nvSpPr>
          <p:cNvPr id="12" name="TextBox 11"/>
          <p:cNvSpPr txBox="1"/>
          <p:nvPr/>
        </p:nvSpPr>
        <p:spPr>
          <a:xfrm>
            <a:off x="4875529" y="3296748"/>
            <a:ext cx="948388" cy="403957"/>
          </a:xfrm>
          <a:prstGeom prst="rect">
            <a:avLst/>
          </a:prstGeom>
          <a:noFill/>
        </p:spPr>
        <p:txBody>
          <a:bodyPr wrap="square" rtlCol="0">
            <a:spAutoFit/>
          </a:bodyPr>
          <a:lstStyle/>
          <a:p>
            <a:r>
              <a:rPr lang="en-US" sz="675" b="1" dirty="0">
                <a:solidFill>
                  <a:srgbClr val="A50021"/>
                </a:solidFill>
                <a:latin typeface="Garamond" panose="02020404030301010803" pitchFamily="18" charset="0"/>
              </a:rPr>
              <a:t>Real time detection of inventory reduction</a:t>
            </a:r>
          </a:p>
        </p:txBody>
      </p:sp>
      <p:sp>
        <p:nvSpPr>
          <p:cNvPr id="13" name="TextBox 12"/>
          <p:cNvSpPr txBox="1"/>
          <p:nvPr/>
        </p:nvSpPr>
        <p:spPr>
          <a:xfrm>
            <a:off x="2844044" y="3296748"/>
            <a:ext cx="981033" cy="300082"/>
          </a:xfrm>
          <a:prstGeom prst="rect">
            <a:avLst/>
          </a:prstGeom>
          <a:noFill/>
        </p:spPr>
        <p:txBody>
          <a:bodyPr wrap="square" rtlCol="0">
            <a:spAutoFit/>
          </a:bodyPr>
          <a:lstStyle/>
          <a:p>
            <a:r>
              <a:rPr lang="en-US" sz="675" b="1" dirty="0">
                <a:solidFill>
                  <a:srgbClr val="9900FF"/>
                </a:solidFill>
                <a:latin typeface="Garamond" panose="02020404030301010803" pitchFamily="18" charset="0"/>
              </a:rPr>
              <a:t>Real time detection of inventory receiving</a:t>
            </a:r>
          </a:p>
        </p:txBody>
      </p:sp>
      <p:sp>
        <p:nvSpPr>
          <p:cNvPr id="14" name="Oval 13"/>
          <p:cNvSpPr/>
          <p:nvPr/>
        </p:nvSpPr>
        <p:spPr>
          <a:xfrm>
            <a:off x="5802050" y="3711810"/>
            <a:ext cx="358600" cy="151505"/>
          </a:xfrm>
          <a:prstGeom prst="ellipse">
            <a:avLst/>
          </a:prstGeom>
          <a:solidFill>
            <a:srgbClr val="00CCFF"/>
          </a:solidFill>
          <a:ln w="28575">
            <a:noFill/>
            <a:prstDash val="sysDot"/>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a:r>
              <a:rPr lang="en-US" sz="591" b="1" dirty="0">
                <a:latin typeface="Garamond" pitchFamily="18" charset="0"/>
                <a:ea typeface="ヒラギノ角ゴ Pro W3" charset="0"/>
                <a:cs typeface="ヒラギノ角ゴ Pro W3" charset="0"/>
              </a:rPr>
              <a:t>GPS</a:t>
            </a:r>
          </a:p>
        </p:txBody>
      </p:sp>
      <p:sp>
        <p:nvSpPr>
          <p:cNvPr id="15" name="Right Arrow 14"/>
          <p:cNvSpPr/>
          <p:nvPr/>
        </p:nvSpPr>
        <p:spPr>
          <a:xfrm>
            <a:off x="2882503" y="3526484"/>
            <a:ext cx="964406" cy="203308"/>
          </a:xfrm>
          <a:prstGeom prst="rightArrow">
            <a:avLst>
              <a:gd name="adj1" fmla="val 50000"/>
              <a:gd name="adj2" fmla="val 109734"/>
            </a:avLst>
          </a:prstGeom>
          <a:solidFill>
            <a:srgbClr val="F8F8F8"/>
          </a:solidFill>
          <a:ln w="28575" algn="ctr">
            <a:solidFill>
              <a:schemeClr val="bg1">
                <a:lumMod val="50000"/>
              </a:schemeClr>
            </a:solidFill>
            <a:miter lim="800000"/>
            <a:headEnd/>
            <a:tailEnd/>
          </a:ln>
          <a:effectLst>
            <a:outerShdw blurRad="50800" dist="38100" dir="2700000" algn="tl" rotWithShape="0">
              <a:prstClr val="black">
                <a:alpha val="40000"/>
              </a:prstClr>
            </a:outerShdw>
          </a:effectLst>
        </p:spPr>
        <p:txBody>
          <a:bodyPr rtlCol="0" anchor="ctr"/>
          <a:lstStyle/>
          <a:p>
            <a:pPr algn="ctr"/>
            <a:endParaRPr lang="en-US" sz="1013" dirty="0">
              <a:latin typeface="Garamond" panose="02020404030301010803" pitchFamily="18" charset="0"/>
            </a:endParaRPr>
          </a:p>
        </p:txBody>
      </p:sp>
      <p:sp>
        <p:nvSpPr>
          <p:cNvPr id="16" name="TextBox 15"/>
          <p:cNvSpPr txBox="1"/>
          <p:nvPr/>
        </p:nvSpPr>
        <p:spPr>
          <a:xfrm>
            <a:off x="4637036" y="2984657"/>
            <a:ext cx="1362180" cy="404085"/>
          </a:xfrm>
          <a:prstGeom prst="rect">
            <a:avLst/>
          </a:prstGeom>
          <a:noFill/>
        </p:spPr>
        <p:txBody>
          <a:bodyPr wrap="square" rtlCol="0">
            <a:spAutoFit/>
          </a:bodyPr>
          <a:lstStyle/>
          <a:p>
            <a:r>
              <a:rPr lang="en-US" sz="1013" b="1" dirty="0">
                <a:solidFill>
                  <a:srgbClr val="0000CC"/>
                </a:solidFill>
                <a:latin typeface="Garamond" panose="02020404030301010803" pitchFamily="18" charset="0"/>
              </a:rPr>
              <a:t>Tracking merchandise path</a:t>
            </a:r>
          </a:p>
        </p:txBody>
      </p:sp>
      <p:sp>
        <p:nvSpPr>
          <p:cNvPr id="17" name="Oval 16"/>
          <p:cNvSpPr/>
          <p:nvPr/>
        </p:nvSpPr>
        <p:spPr>
          <a:xfrm>
            <a:off x="2919060" y="2888594"/>
            <a:ext cx="919444" cy="340386"/>
          </a:xfrm>
          <a:prstGeom prst="ellipse">
            <a:avLst/>
          </a:prstGeom>
          <a:solidFill>
            <a:srgbClr val="006666"/>
          </a:solidFill>
          <a:ln w="28575">
            <a:noFill/>
            <a:prstDash val="sysDot"/>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a:r>
              <a:rPr lang="en-US" sz="1013" b="1" dirty="0">
                <a:solidFill>
                  <a:srgbClr val="FFFF00"/>
                </a:solidFill>
                <a:latin typeface="Garamond" panose="02020404030301010803" pitchFamily="18" charset="0"/>
              </a:rPr>
              <a:t>E-commerce ordering</a:t>
            </a:r>
          </a:p>
        </p:txBody>
      </p:sp>
      <p:sp>
        <p:nvSpPr>
          <p:cNvPr id="18" name="Cloud Callout 17"/>
          <p:cNvSpPr/>
          <p:nvPr/>
        </p:nvSpPr>
        <p:spPr>
          <a:xfrm>
            <a:off x="2851695" y="2470698"/>
            <a:ext cx="969994" cy="264652"/>
          </a:xfrm>
          <a:prstGeom prst="cloudCallout">
            <a:avLst>
              <a:gd name="adj1" fmla="val -26357"/>
              <a:gd name="adj2" fmla="val 100291"/>
            </a:avLst>
          </a:prstGeom>
          <a:solidFill>
            <a:srgbClr val="CC3399"/>
          </a:solidFill>
          <a:ln w="28575">
            <a:noFill/>
            <a:prstDash val="sysDot"/>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0" tIns="0" rIns="0" bIns="0" anchor="ctr"/>
          <a:lstStyle/>
          <a:p>
            <a:pPr algn="ctr"/>
            <a:r>
              <a:rPr lang="en-US" sz="675" b="1" dirty="0">
                <a:solidFill>
                  <a:schemeClr val="bg1"/>
                </a:solidFill>
                <a:latin typeface="Garamond" pitchFamily="18" charset="0"/>
                <a:ea typeface="ヒラギノ角ゴ Pro W3" charset="0"/>
                <a:cs typeface="ヒラギノ角ゴ Pro W3" charset="0"/>
              </a:rPr>
              <a:t>And managing</a:t>
            </a:r>
          </a:p>
        </p:txBody>
      </p:sp>
      <p:sp>
        <p:nvSpPr>
          <p:cNvPr id="19" name="Cloud Callout 18"/>
          <p:cNvSpPr/>
          <p:nvPr/>
        </p:nvSpPr>
        <p:spPr>
          <a:xfrm>
            <a:off x="3852208" y="2528893"/>
            <a:ext cx="979394" cy="270438"/>
          </a:xfrm>
          <a:prstGeom prst="cloudCallout">
            <a:avLst>
              <a:gd name="adj1" fmla="val -55844"/>
              <a:gd name="adj2" fmla="val 85402"/>
            </a:avLst>
          </a:prstGeom>
          <a:solidFill>
            <a:srgbClr val="CC3399"/>
          </a:solidFill>
          <a:ln w="28575">
            <a:noFill/>
            <a:prstDash val="sysDot"/>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0" tIns="0" rIns="0" bIns="0" anchor="ctr"/>
          <a:lstStyle/>
          <a:p>
            <a:pPr algn="ctr"/>
            <a:r>
              <a:rPr lang="en-US" sz="675" b="1" dirty="0">
                <a:solidFill>
                  <a:schemeClr val="bg1"/>
                </a:solidFill>
                <a:latin typeface="Garamond" pitchFamily="18" charset="0"/>
              </a:rPr>
              <a:t>everything</a:t>
            </a:r>
          </a:p>
        </p:txBody>
      </p:sp>
      <p:sp>
        <p:nvSpPr>
          <p:cNvPr id="20" name="TextBox 19"/>
          <p:cNvSpPr txBox="1"/>
          <p:nvPr/>
        </p:nvSpPr>
        <p:spPr>
          <a:xfrm>
            <a:off x="5137741" y="4578475"/>
            <a:ext cx="1323573" cy="559961"/>
          </a:xfrm>
          <a:prstGeom prst="rect">
            <a:avLst/>
          </a:prstGeom>
          <a:noFill/>
        </p:spPr>
        <p:txBody>
          <a:bodyPr wrap="square" rtlCol="0">
            <a:spAutoFit/>
          </a:bodyPr>
          <a:lstStyle/>
          <a:p>
            <a:r>
              <a:rPr lang="en-US" sz="1013" b="1" dirty="0">
                <a:solidFill>
                  <a:srgbClr val="FF0000"/>
                </a:solidFill>
                <a:latin typeface="Garamond" panose="02020404030301010803" pitchFamily="18" charset="0"/>
              </a:rPr>
              <a:t>Every second RFID and GPS and e-commerce records</a:t>
            </a:r>
          </a:p>
        </p:txBody>
      </p:sp>
      <p:sp>
        <p:nvSpPr>
          <p:cNvPr id="21" name="Rectangle 20"/>
          <p:cNvSpPr/>
          <p:nvPr/>
        </p:nvSpPr>
        <p:spPr>
          <a:xfrm>
            <a:off x="2113278" y="2251105"/>
            <a:ext cx="834619" cy="370124"/>
          </a:xfrm>
          <a:prstGeom prst="rect">
            <a:avLst/>
          </a:prstGeom>
          <a:solidFill>
            <a:srgbClr val="003366"/>
          </a:solidFill>
          <a:ln w="28575">
            <a:noFill/>
            <a:prstDash val="sysDot"/>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a:r>
              <a:rPr lang="en-US" sz="1013" b="1" dirty="0" err="1">
                <a:solidFill>
                  <a:srgbClr val="FFFF00"/>
                </a:solidFill>
                <a:latin typeface="Garamond" panose="02020404030301010803" pitchFamily="18" charset="0"/>
              </a:rPr>
              <a:t>Supliers</a:t>
            </a:r>
            <a:endParaRPr lang="en-US" sz="1013" b="1" dirty="0">
              <a:solidFill>
                <a:srgbClr val="FFFF00"/>
              </a:solidFill>
              <a:latin typeface="Garamond" panose="02020404030301010803" pitchFamily="18" charset="0"/>
            </a:endParaRPr>
          </a:p>
        </p:txBody>
      </p:sp>
      <p:sp>
        <p:nvSpPr>
          <p:cNvPr id="22" name="Rectangle 21"/>
          <p:cNvSpPr/>
          <p:nvPr/>
        </p:nvSpPr>
        <p:spPr>
          <a:xfrm>
            <a:off x="5743339" y="2365225"/>
            <a:ext cx="834619" cy="370124"/>
          </a:xfrm>
          <a:prstGeom prst="rect">
            <a:avLst/>
          </a:prstGeom>
          <a:solidFill>
            <a:srgbClr val="003366"/>
          </a:solidFill>
          <a:ln w="28575">
            <a:noFill/>
            <a:prstDash val="sysDot"/>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a:r>
              <a:rPr lang="en-US" sz="1013" b="1" dirty="0">
                <a:solidFill>
                  <a:srgbClr val="FFFF00"/>
                </a:solidFill>
                <a:latin typeface="Garamond" panose="02020404030301010803" pitchFamily="18" charset="0"/>
              </a:rPr>
              <a:t>Sales</a:t>
            </a:r>
          </a:p>
        </p:txBody>
      </p:sp>
      <p:sp>
        <p:nvSpPr>
          <p:cNvPr id="23" name="Right Arrow 22"/>
          <p:cNvSpPr/>
          <p:nvPr/>
        </p:nvSpPr>
        <p:spPr>
          <a:xfrm rot="19523740">
            <a:off x="4656758" y="3067296"/>
            <a:ext cx="1482329" cy="203308"/>
          </a:xfrm>
          <a:prstGeom prst="rightArrow">
            <a:avLst>
              <a:gd name="adj1" fmla="val 50000"/>
              <a:gd name="adj2" fmla="val 109734"/>
            </a:avLst>
          </a:prstGeom>
          <a:solidFill>
            <a:srgbClr val="F8F8F8"/>
          </a:solidFill>
          <a:ln w="28575" algn="ctr">
            <a:solidFill>
              <a:schemeClr val="bg1">
                <a:lumMod val="50000"/>
              </a:schemeClr>
            </a:solidFill>
            <a:miter lim="800000"/>
            <a:headEnd/>
            <a:tailEnd/>
          </a:ln>
          <a:effectLst>
            <a:outerShdw blurRad="50800" dist="38100" dir="2700000" algn="tl" rotWithShape="0">
              <a:prstClr val="black">
                <a:alpha val="40000"/>
              </a:prstClr>
            </a:outerShdw>
          </a:effectLst>
        </p:spPr>
        <p:txBody>
          <a:bodyPr rtlCol="0" anchor="ctr"/>
          <a:lstStyle/>
          <a:p>
            <a:pPr algn="ctr"/>
            <a:endParaRPr lang="en-US" sz="1013" dirty="0">
              <a:latin typeface="Garamond" panose="02020404030301010803" pitchFamily="18" charset="0"/>
            </a:endParaRPr>
          </a:p>
        </p:txBody>
      </p:sp>
      <p:sp>
        <p:nvSpPr>
          <p:cNvPr id="24" name="Right Arrow 23"/>
          <p:cNvSpPr/>
          <p:nvPr/>
        </p:nvSpPr>
        <p:spPr>
          <a:xfrm rot="13473240">
            <a:off x="2228507" y="3034242"/>
            <a:ext cx="964406" cy="203308"/>
          </a:xfrm>
          <a:prstGeom prst="rightArrow">
            <a:avLst>
              <a:gd name="adj1" fmla="val 50000"/>
              <a:gd name="adj2" fmla="val 109734"/>
            </a:avLst>
          </a:prstGeom>
          <a:solidFill>
            <a:srgbClr val="F8F8F8"/>
          </a:solidFill>
          <a:ln w="28575" algn="ctr">
            <a:solidFill>
              <a:schemeClr val="bg1">
                <a:lumMod val="50000"/>
              </a:schemeClr>
            </a:solidFill>
            <a:miter lim="800000"/>
            <a:headEnd/>
            <a:tailEnd/>
          </a:ln>
          <a:effectLst>
            <a:outerShdw blurRad="50800" dist="38100" dir="2700000" algn="tl" rotWithShape="0">
              <a:prstClr val="black">
                <a:alpha val="40000"/>
              </a:prstClr>
            </a:outerShdw>
          </a:effectLst>
        </p:spPr>
        <p:txBody>
          <a:bodyPr rtlCol="0" anchor="ctr"/>
          <a:lstStyle/>
          <a:p>
            <a:pPr algn="ctr"/>
            <a:endParaRPr lang="en-US" sz="1013" dirty="0">
              <a:latin typeface="Garamond" panose="02020404030301010803" pitchFamily="18" charset="0"/>
            </a:endParaRPr>
          </a:p>
        </p:txBody>
      </p:sp>
      <p:sp>
        <p:nvSpPr>
          <p:cNvPr id="25" name="TextBox 24"/>
          <p:cNvSpPr txBox="1"/>
          <p:nvPr/>
        </p:nvSpPr>
        <p:spPr>
          <a:xfrm>
            <a:off x="6092325" y="2779963"/>
            <a:ext cx="981033" cy="403957"/>
          </a:xfrm>
          <a:prstGeom prst="rect">
            <a:avLst/>
          </a:prstGeom>
          <a:noFill/>
        </p:spPr>
        <p:txBody>
          <a:bodyPr wrap="square" rtlCol="0">
            <a:spAutoFit/>
          </a:bodyPr>
          <a:lstStyle/>
          <a:p>
            <a:r>
              <a:rPr lang="en-US" sz="675" b="1" dirty="0">
                <a:solidFill>
                  <a:srgbClr val="9900FF"/>
                </a:solidFill>
                <a:latin typeface="Garamond" panose="02020404030301010803" pitchFamily="18" charset="0"/>
              </a:rPr>
              <a:t>Real time recording of sales &amp; cash &amp; receivables</a:t>
            </a:r>
          </a:p>
        </p:txBody>
      </p:sp>
      <p:sp>
        <p:nvSpPr>
          <p:cNvPr id="26" name="TextBox 25"/>
          <p:cNvSpPr txBox="1"/>
          <p:nvPr/>
        </p:nvSpPr>
        <p:spPr>
          <a:xfrm>
            <a:off x="2096516" y="3012544"/>
            <a:ext cx="981033" cy="611706"/>
          </a:xfrm>
          <a:prstGeom prst="rect">
            <a:avLst/>
          </a:prstGeom>
          <a:noFill/>
        </p:spPr>
        <p:txBody>
          <a:bodyPr wrap="square" rtlCol="0">
            <a:spAutoFit/>
          </a:bodyPr>
          <a:lstStyle/>
          <a:p>
            <a:r>
              <a:rPr lang="en-US" sz="675" b="1" dirty="0">
                <a:solidFill>
                  <a:srgbClr val="9900FF"/>
                </a:solidFill>
                <a:latin typeface="Garamond" panose="02020404030301010803" pitchFamily="18" charset="0"/>
              </a:rPr>
              <a:t>Real time inventory ordering, supplier managed inventory, product mix management</a:t>
            </a:r>
          </a:p>
        </p:txBody>
      </p:sp>
      <p:sp>
        <p:nvSpPr>
          <p:cNvPr id="27" name="Right Arrow 26">
            <a:hlinkClick r:id="" action="ppaction://noaction"/>
          </p:cNvPr>
          <p:cNvSpPr/>
          <p:nvPr/>
        </p:nvSpPr>
        <p:spPr>
          <a:xfrm rot="10800000">
            <a:off x="6294398" y="4269895"/>
            <a:ext cx="372227" cy="216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Slide Number Placeholder 2"/>
          <p:cNvSpPr>
            <a:spLocks noGrp="1"/>
          </p:cNvSpPr>
          <p:nvPr>
            <p:ph type="sldNum" sz="quarter" idx="4294967295"/>
          </p:nvPr>
        </p:nvSpPr>
        <p:spPr>
          <a:xfrm>
            <a:off x="5632847" y="4663978"/>
            <a:ext cx="1157288" cy="154037"/>
          </a:xfrm>
          <a:prstGeom prst="rect">
            <a:avLst/>
          </a:prstGeom>
        </p:spPr>
        <p:txBody>
          <a:bodyPr/>
          <a:lstStyle/>
          <a:p>
            <a:fld id="{E1C04B34-0176-40E4-9D1C-3F5995C3147A}" type="slidenum">
              <a:rPr lang="en-US" smtClean="0"/>
              <a:t>26</a:t>
            </a:fld>
            <a:endParaRPr lang="en-US"/>
          </a:p>
        </p:txBody>
      </p:sp>
      <p:sp>
        <p:nvSpPr>
          <p:cNvPr id="28" name="TextBox 27"/>
          <p:cNvSpPr txBox="1"/>
          <p:nvPr/>
        </p:nvSpPr>
        <p:spPr>
          <a:xfrm>
            <a:off x="1713607" y="4199247"/>
            <a:ext cx="2539604" cy="715581"/>
          </a:xfrm>
          <a:prstGeom prst="rect">
            <a:avLst/>
          </a:prstGeom>
          <a:noFill/>
        </p:spPr>
        <p:txBody>
          <a:bodyPr wrap="square" rtlCol="0">
            <a:spAutoFit/>
          </a:bodyPr>
          <a:lstStyle/>
          <a:p>
            <a:r>
              <a:rPr lang="en-US" sz="2025" b="1" dirty="0">
                <a:solidFill>
                  <a:srgbClr val="FF0000"/>
                </a:solidFill>
              </a:rPr>
              <a:t>The Internet of Things</a:t>
            </a:r>
          </a:p>
        </p:txBody>
      </p:sp>
    </p:spTree>
    <p:extLst>
      <p:ext uri="{BB962C8B-B14F-4D97-AF65-F5344CB8AC3E}">
        <p14:creationId xmlns:p14="http://schemas.microsoft.com/office/powerpoint/2010/main" val="3444639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par>
                          <p:cTn id="22" fill="hold">
                            <p:stCondLst>
                              <p:cond delay="500"/>
                            </p:stCondLst>
                            <p:childTnLst>
                              <p:par>
                                <p:cTn id="23" presetID="14" presetClass="entr" presetSubtype="1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childTnLst>
                          </p:cTn>
                        </p:par>
                        <p:par>
                          <p:cTn id="57" fill="hold">
                            <p:stCondLst>
                              <p:cond delay="500"/>
                            </p:stCondLst>
                            <p:childTnLst>
                              <p:par>
                                <p:cTn id="58" presetID="14" presetClass="entr" presetSubtype="10"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randombar(horizontal)">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left)">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dissolve">
                                      <p:cBhvr>
                                        <p:cTn id="70" dur="5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up)">
                                      <p:cBhvr>
                                        <p:cTn id="75" dur="500"/>
                                        <p:tgtEl>
                                          <p:spTgt spid="18"/>
                                        </p:tgtEl>
                                      </p:cBhvr>
                                    </p:animEffect>
                                  </p:childTnLst>
                                </p:cTn>
                              </p:par>
                            </p:childTnLst>
                          </p:cTn>
                        </p:par>
                        <p:par>
                          <p:cTn id="76" fill="hold">
                            <p:stCondLst>
                              <p:cond delay="500"/>
                            </p:stCondLst>
                            <p:childTnLst>
                              <p:par>
                                <p:cTn id="77" presetID="22" presetClass="entr" presetSubtype="1"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up)">
                                      <p:cBhvr>
                                        <p:cTn id="79" dur="5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randombar(horizontal)">
                                      <p:cBhvr>
                                        <p:cTn id="84" dur="500"/>
                                        <p:tgtEl>
                                          <p:spTgt spid="20"/>
                                        </p:tgtEl>
                                      </p:cBhvr>
                                    </p:animEffect>
                                  </p:childTnLst>
                                </p:cTn>
                              </p:par>
                            </p:childTnLst>
                          </p:cTn>
                        </p:par>
                        <p:par>
                          <p:cTn id="85" fill="hold">
                            <p:stCondLst>
                              <p:cond delay="500"/>
                            </p:stCondLst>
                            <p:childTnLst>
                              <p:par>
                                <p:cTn id="86" presetID="9" presetClass="entr" presetSubtype="0"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dissolve">
                                      <p:cBhvr>
                                        <p:cTn id="88" dur="500"/>
                                        <p:tgtEl>
                                          <p:spTgt spid="21"/>
                                        </p:tgtEl>
                                      </p:cBhvr>
                                    </p:animEffect>
                                  </p:childTnLst>
                                </p:cTn>
                              </p:par>
                            </p:childTnLst>
                          </p:cTn>
                        </p:par>
                        <p:par>
                          <p:cTn id="89" fill="hold">
                            <p:stCondLst>
                              <p:cond delay="1000"/>
                            </p:stCondLst>
                            <p:childTnLst>
                              <p:par>
                                <p:cTn id="90" presetID="9" presetClass="entr" presetSubtype="0" fill="hold" grpId="0" nodeType="after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dissolve">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500"/>
                                        <p:tgtEl>
                                          <p:spTgt spid="2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wipe(left)">
                                      <p:cBhvr>
                                        <p:cTn id="102" dur="500"/>
                                        <p:tgtEl>
                                          <p:spTgt spid="24"/>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wipe(left)">
                                      <p:cBhvr>
                                        <p:cTn id="105" dur="500"/>
                                        <p:tgtEl>
                                          <p:spTgt spid="25"/>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left)">
                                      <p:cBhvr>
                                        <p:cTn id="108" dur="500"/>
                                        <p:tgtEl>
                                          <p:spTgt spid="26"/>
                                        </p:tgtEl>
                                      </p:cBhvr>
                                    </p:animEffec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animBg="1"/>
      <p:bldP spid="7" grpId="0" animBg="1"/>
      <p:bldP spid="8" grpId="0"/>
      <p:bldP spid="9" grpId="0"/>
      <p:bldP spid="10" grpId="0"/>
      <p:bldP spid="11" grpId="0" animBg="1"/>
      <p:bldP spid="12" grpId="0"/>
      <p:bldP spid="13" grpId="0"/>
      <p:bldP spid="14" grpId="0" animBg="1"/>
      <p:bldP spid="15" grpId="0" animBg="1"/>
      <p:bldP spid="16" grpId="0"/>
      <p:bldP spid="17" grpId="0" animBg="1"/>
      <p:bldP spid="18" grpId="0" animBg="1"/>
      <p:bldP spid="19" grpId="0" animBg="1"/>
      <p:bldP spid="20" grpId="0"/>
      <p:bldP spid="21" grpId="0" animBg="1"/>
      <p:bldP spid="22" grpId="0" animBg="1"/>
      <p:bldP spid="23" grpId="0" animBg="1"/>
      <p:bldP spid="24" grpId="0" animBg="1"/>
      <p:bldP spid="25" grpId="0"/>
      <p:bldP spid="26"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000251" y="2147791"/>
            <a:ext cx="4436269" cy="1835721"/>
          </a:xfrm>
        </p:spPr>
        <p:txBody>
          <a:bodyPr>
            <a:noAutofit/>
          </a:bodyPr>
          <a:lstStyle/>
          <a:p>
            <a:r>
              <a:rPr lang="en-US" sz="2279" dirty="0"/>
              <a:t>Forget about privacy…. Its gone…. </a:t>
            </a:r>
          </a:p>
          <a:p>
            <a:r>
              <a:rPr lang="en-US" sz="2279" dirty="0">
                <a:solidFill>
                  <a:srgbClr val="FF0000"/>
                </a:solidFill>
              </a:rPr>
              <a:t>Fortunately you are not very interesting</a:t>
            </a:r>
          </a:p>
          <a:p>
            <a:endParaRPr lang="en-US" sz="2279" dirty="0"/>
          </a:p>
          <a:p>
            <a:r>
              <a:rPr lang="en-US" sz="2279" dirty="0"/>
              <a:t>Technology giveth  ….</a:t>
            </a:r>
          </a:p>
          <a:p>
            <a:r>
              <a:rPr lang="en-US" sz="2279" dirty="0">
                <a:solidFill>
                  <a:srgbClr val="FF0000"/>
                </a:solidFill>
              </a:rPr>
              <a:t>Technology taketh</a:t>
            </a:r>
          </a:p>
        </p:txBody>
      </p:sp>
    </p:spTree>
    <p:extLst>
      <p:ext uri="{BB962C8B-B14F-4D97-AF65-F5344CB8AC3E}">
        <p14:creationId xmlns:p14="http://schemas.microsoft.com/office/powerpoint/2010/main" val="212873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500" b="1" dirty="0"/>
              <a:t>Disruption</a:t>
            </a:r>
          </a:p>
        </p:txBody>
      </p:sp>
      <p:sp>
        <p:nvSpPr>
          <p:cNvPr id="3" name="Content Placeholder 2"/>
          <p:cNvSpPr>
            <a:spLocks noGrp="1"/>
          </p:cNvSpPr>
          <p:nvPr>
            <p:ph idx="1"/>
          </p:nvPr>
        </p:nvSpPr>
        <p:spPr>
          <a:xfrm>
            <a:off x="1556368" y="1726655"/>
            <a:ext cx="7130432" cy="3400425"/>
          </a:xfrm>
        </p:spPr>
        <p:txBody>
          <a:bodyPr/>
          <a:lstStyle/>
          <a:p>
            <a:r>
              <a:rPr lang="en-US" sz="3000" b="1" dirty="0" smtClean="0"/>
              <a:t>Apps</a:t>
            </a:r>
          </a:p>
          <a:p>
            <a:r>
              <a:rPr lang="en-US" sz="3000" b="1" dirty="0" err="1" smtClean="0"/>
              <a:t>Blockchain</a:t>
            </a:r>
            <a:r>
              <a:rPr lang="en-US" sz="3000" b="1" dirty="0" smtClean="0"/>
              <a:t> and Smart Contracts</a:t>
            </a:r>
            <a:endParaRPr lang="en-US" sz="3000" b="1" dirty="0"/>
          </a:p>
          <a:p>
            <a:r>
              <a:rPr lang="en-US" sz="3000" b="1" dirty="0"/>
              <a:t>Deep Learning / AI</a:t>
            </a:r>
          </a:p>
          <a:p>
            <a:r>
              <a:rPr lang="en-US" sz="3000" b="1" dirty="0"/>
              <a:t>Cognitive computing – </a:t>
            </a:r>
            <a:r>
              <a:rPr lang="en-US" sz="3000" b="1" dirty="0" smtClean="0"/>
              <a:t>Siri/ Alexa-like </a:t>
            </a:r>
            <a:r>
              <a:rPr lang="en-US" sz="3000" b="1" dirty="0"/>
              <a:t>specialized tools</a:t>
            </a:r>
          </a:p>
          <a:p>
            <a:r>
              <a:rPr lang="en-US" sz="3000" b="1" dirty="0" smtClean="0"/>
              <a:t>Intelligent Process Automation</a:t>
            </a:r>
          </a:p>
          <a:p>
            <a:r>
              <a:rPr lang="en-US" sz="3000" b="1" dirty="0" smtClean="0"/>
              <a:t>Drones and Robots</a:t>
            </a:r>
            <a:endParaRPr lang="en-US" sz="3000" b="1" dirty="0"/>
          </a:p>
        </p:txBody>
      </p:sp>
      <p:sp>
        <p:nvSpPr>
          <p:cNvPr id="4" name="Slide Number Placeholder 3"/>
          <p:cNvSpPr>
            <a:spLocks noGrp="1"/>
          </p:cNvSpPr>
          <p:nvPr>
            <p:ph type="sldNum" sz="quarter" idx="10"/>
          </p:nvPr>
        </p:nvSpPr>
        <p:spPr/>
        <p:txBody>
          <a:bodyPr/>
          <a:lstStyle/>
          <a:p>
            <a:fld id="{5744759D-0EFF-4FB2-9CCE-04E00944F0FE}" type="slidenum">
              <a:rPr lang="en-US" smtClean="0"/>
              <a:pPr/>
              <a:t>28</a:t>
            </a:fld>
            <a:endParaRPr lang="en-US" dirty="0"/>
          </a:p>
        </p:txBody>
      </p:sp>
    </p:spTree>
    <p:extLst>
      <p:ext uri="{BB962C8B-B14F-4D97-AF65-F5344CB8AC3E}">
        <p14:creationId xmlns:p14="http://schemas.microsoft.com/office/powerpoint/2010/main" val="33570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Image result for blockchai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5575" y="61843"/>
            <a:ext cx="8874125" cy="66167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1283322" y="939452"/>
            <a:ext cx="7542218" cy="1233858"/>
          </a:xfrm>
        </p:spPr>
        <p:txBody>
          <a:bodyPr/>
          <a:lstStyle/>
          <a:p>
            <a:r>
              <a:rPr lang="en-US" sz="3900" b="1" dirty="0" err="1" smtClean="0">
                <a:solidFill>
                  <a:schemeClr val="bg1"/>
                </a:solidFill>
              </a:rPr>
              <a:t>Blockchain</a:t>
            </a:r>
            <a:r>
              <a:rPr lang="en-US" sz="3900" b="1" dirty="0" smtClean="0">
                <a:solidFill>
                  <a:schemeClr val="bg1"/>
                </a:solidFill>
              </a:rPr>
              <a:t> for Accounting and Assurance</a:t>
            </a:r>
            <a:endParaRPr lang="en-US" sz="3900" dirty="0">
              <a:solidFill>
                <a:schemeClr val="bg1"/>
              </a:solidFill>
              <a:latin typeface="+mn-lt"/>
            </a:endParaRPr>
          </a:p>
        </p:txBody>
      </p:sp>
      <p:sp>
        <p:nvSpPr>
          <p:cNvPr id="3075" name="Rectangle 3"/>
          <p:cNvSpPr>
            <a:spLocks noGrp="1" noChangeArrowheads="1"/>
          </p:cNvSpPr>
          <p:nvPr>
            <p:ph type="subTitle" idx="1"/>
          </p:nvPr>
        </p:nvSpPr>
        <p:spPr>
          <a:xfrm>
            <a:off x="1311966" y="5293533"/>
            <a:ext cx="6967330" cy="1323324"/>
          </a:xfrm>
        </p:spPr>
        <p:txBody>
          <a:bodyPr/>
          <a:lstStyle/>
          <a:p>
            <a:pPr>
              <a:spcBef>
                <a:spcPts val="0"/>
              </a:spcBef>
            </a:pPr>
            <a:r>
              <a:rPr lang="en-GB" sz="1800" dirty="0" smtClean="0">
                <a:solidFill>
                  <a:schemeClr val="bg1"/>
                </a:solidFill>
              </a:rPr>
              <a:t>By </a:t>
            </a:r>
            <a:r>
              <a:rPr lang="en-GB" sz="1800" dirty="0">
                <a:solidFill>
                  <a:schemeClr val="bg1"/>
                </a:solidFill>
              </a:rPr>
              <a:t>Andrea </a:t>
            </a:r>
            <a:r>
              <a:rPr lang="en-GB" sz="1800" dirty="0" err="1" smtClean="0">
                <a:solidFill>
                  <a:schemeClr val="bg1"/>
                </a:solidFill>
              </a:rPr>
              <a:t>Rozario</a:t>
            </a:r>
            <a:r>
              <a:rPr lang="en-GB" sz="1800" dirty="0" smtClean="0">
                <a:solidFill>
                  <a:schemeClr val="bg1"/>
                </a:solidFill>
              </a:rPr>
              <a:t> &amp; Miklos A. </a:t>
            </a:r>
            <a:r>
              <a:rPr lang="en-GB" sz="1800" dirty="0" err="1" smtClean="0">
                <a:solidFill>
                  <a:schemeClr val="bg1"/>
                </a:solidFill>
              </a:rPr>
              <a:t>Vasarhelyi</a:t>
            </a:r>
            <a:endParaRPr lang="en-GB" sz="1800" dirty="0">
              <a:solidFill>
                <a:schemeClr val="bg1"/>
              </a:solidFill>
            </a:endParaRPr>
          </a:p>
          <a:p>
            <a:pPr>
              <a:spcBef>
                <a:spcPts val="0"/>
              </a:spcBef>
            </a:pPr>
            <a:r>
              <a:rPr lang="en-GB" sz="1800" dirty="0">
                <a:solidFill>
                  <a:schemeClr val="bg1"/>
                </a:solidFill>
              </a:rPr>
              <a:t>Of Rutgers, the State University of New Jersey </a:t>
            </a:r>
          </a:p>
          <a:p>
            <a:endParaRPr lang="en-US" sz="2800" dirty="0" smtClean="0">
              <a:latin typeface="Times New Roman" panose="02020603050405020304" pitchFamily="18" charset="0"/>
              <a:cs typeface="Times New Roman" panose="02020603050405020304" pitchFamily="18" charset="0"/>
            </a:endParaRPr>
          </a:p>
        </p:txBody>
      </p:sp>
      <p:pic>
        <p:nvPicPr>
          <p:cNvPr id="10" name="Picture 9" descr="RUTGERS250_CMYK.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945" y="203200"/>
            <a:ext cx="1423069" cy="939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61055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Outline</a:t>
            </a:r>
            <a:endParaRPr lang="en-US" sz="3600" dirty="0"/>
          </a:p>
        </p:txBody>
      </p:sp>
      <p:sp>
        <p:nvSpPr>
          <p:cNvPr id="3" name="Content Placeholder 2"/>
          <p:cNvSpPr>
            <a:spLocks noGrp="1"/>
          </p:cNvSpPr>
          <p:nvPr>
            <p:ph idx="1"/>
          </p:nvPr>
        </p:nvSpPr>
        <p:spPr>
          <a:xfrm>
            <a:off x="457200" y="1341119"/>
            <a:ext cx="8535725" cy="4722422"/>
          </a:xfrm>
        </p:spPr>
        <p:txBody>
          <a:bodyPr/>
          <a:lstStyle/>
          <a:p>
            <a:r>
              <a:rPr lang="en-US" sz="3200" dirty="0" smtClean="0"/>
              <a:t>The </a:t>
            </a:r>
            <a:r>
              <a:rPr lang="en-US" sz="3200" dirty="0" err="1" smtClean="0"/>
              <a:t>CarLab</a:t>
            </a:r>
            <a:endParaRPr lang="en-US" sz="3200" dirty="0" smtClean="0"/>
          </a:p>
          <a:p>
            <a:r>
              <a:rPr lang="en-US" sz="3200" dirty="0" smtClean="0"/>
              <a:t>RADAR</a:t>
            </a:r>
            <a:endParaRPr lang="en-US" sz="3200" dirty="0" smtClean="0"/>
          </a:p>
          <a:p>
            <a:r>
              <a:rPr lang="en-US" sz="3200" dirty="0"/>
              <a:t>Big </a:t>
            </a:r>
            <a:r>
              <a:rPr lang="en-US" sz="3200" dirty="0" smtClean="0"/>
              <a:t>Data</a:t>
            </a:r>
          </a:p>
          <a:p>
            <a:r>
              <a:rPr lang="en-US" sz="3200" dirty="0" smtClean="0"/>
              <a:t>Exogenous Data</a:t>
            </a:r>
          </a:p>
          <a:p>
            <a:r>
              <a:rPr lang="en-US" sz="3200" dirty="0" smtClean="0"/>
              <a:t>Disruption</a:t>
            </a:r>
          </a:p>
          <a:p>
            <a:pPr lvl="1"/>
            <a:r>
              <a:rPr lang="en-US" sz="2800" dirty="0" smtClean="0"/>
              <a:t>Artificial Intelligence and cognitive computing</a:t>
            </a:r>
          </a:p>
          <a:p>
            <a:pPr lvl="1"/>
            <a:r>
              <a:rPr lang="en-US" sz="2800" dirty="0" err="1" smtClean="0"/>
              <a:t>Blockchain</a:t>
            </a:r>
            <a:endParaRPr lang="en-US" sz="2800" dirty="0" smtClean="0"/>
          </a:p>
          <a:p>
            <a:pPr lvl="1"/>
            <a:r>
              <a:rPr lang="en-US" sz="2800" dirty="0" smtClean="0"/>
              <a:t>Intelligent Process automation</a:t>
            </a:r>
          </a:p>
          <a:p>
            <a:pPr lvl="1"/>
            <a:r>
              <a:rPr lang="en-US" sz="2800" dirty="0" smtClean="0"/>
              <a:t>Apps and Ubiquitous data</a:t>
            </a:r>
          </a:p>
          <a:p>
            <a:pPr lvl="1"/>
            <a:r>
              <a:rPr lang="en-US" sz="2800" dirty="0" smtClean="0"/>
              <a:t>Human </a:t>
            </a:r>
            <a:r>
              <a:rPr lang="en-US" sz="2800" smtClean="0"/>
              <a:t>Behavior Change</a:t>
            </a:r>
            <a:endParaRPr lang="en-US" sz="2800" dirty="0"/>
          </a:p>
        </p:txBody>
      </p:sp>
      <p:sp>
        <p:nvSpPr>
          <p:cNvPr id="4" name="Slide Number Placeholder 3"/>
          <p:cNvSpPr>
            <a:spLocks noGrp="1"/>
          </p:cNvSpPr>
          <p:nvPr>
            <p:ph type="sldNum" sz="quarter" idx="10"/>
          </p:nvPr>
        </p:nvSpPr>
        <p:spPr/>
        <p:txBody>
          <a:bodyPr/>
          <a:lstStyle/>
          <a:p>
            <a:fld id="{5744759D-0EFF-4FB2-9CCE-04E00944F0FE}" type="slidenum">
              <a:rPr lang="en-US" smtClean="0"/>
              <a:pPr/>
              <a:t>3</a:t>
            </a:fld>
            <a:endParaRPr lang="en-US" dirty="0"/>
          </a:p>
        </p:txBody>
      </p:sp>
    </p:spTree>
    <p:extLst>
      <p:ext uri="{BB962C8B-B14F-4D97-AF65-F5344CB8AC3E}">
        <p14:creationId xmlns:p14="http://schemas.microsoft.com/office/powerpoint/2010/main" val="319045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705780" y="968976"/>
            <a:ext cx="4577265" cy="5889024"/>
          </a:xfrm>
          <a:prstGeom prst="rect">
            <a:avLst/>
          </a:prstGeom>
        </p:spPr>
      </p:pic>
      <p:sp>
        <p:nvSpPr>
          <p:cNvPr id="3" name="Subtitle 2"/>
          <p:cNvSpPr>
            <a:spLocks noGrp="1"/>
          </p:cNvSpPr>
          <p:nvPr>
            <p:ph type="subTitle" idx="10"/>
          </p:nvPr>
        </p:nvSpPr>
        <p:spPr>
          <a:xfrm>
            <a:off x="3660913" y="245165"/>
            <a:ext cx="2667000" cy="228600"/>
          </a:xfrm>
        </p:spPr>
        <p:txBody>
          <a:bodyPr>
            <a:normAutofit/>
          </a:bodyPr>
          <a:lstStyle/>
          <a:p>
            <a:r>
              <a:rPr lang="en-US" dirty="0" smtClean="0"/>
              <a:t>Data Analytics</a:t>
            </a:r>
            <a:endParaRPr lang="en-US" dirty="0"/>
          </a:p>
        </p:txBody>
      </p:sp>
      <p:sp>
        <p:nvSpPr>
          <p:cNvPr id="4" name="Title 3"/>
          <p:cNvSpPr>
            <a:spLocks noGrp="1"/>
          </p:cNvSpPr>
          <p:nvPr>
            <p:ph type="title"/>
          </p:nvPr>
        </p:nvSpPr>
        <p:spPr>
          <a:xfrm>
            <a:off x="271461" y="435576"/>
            <a:ext cx="8439401" cy="533400"/>
          </a:xfrm>
        </p:spPr>
        <p:txBody>
          <a:bodyPr>
            <a:noAutofit/>
          </a:bodyPr>
          <a:lstStyle/>
          <a:p>
            <a:r>
              <a:rPr lang="en-US" sz="2400" b="1" dirty="0" smtClean="0"/>
              <a:t>How </a:t>
            </a:r>
            <a:r>
              <a:rPr lang="en-US" sz="2400" b="1" dirty="0" err="1" smtClean="0"/>
              <a:t>Blockchain</a:t>
            </a:r>
            <a:r>
              <a:rPr lang="en-US" sz="2400" b="1" dirty="0" smtClean="0"/>
              <a:t> works – Bitcoin Example</a:t>
            </a:r>
            <a:endParaRPr lang="en-US" sz="2400" dirty="0"/>
          </a:p>
        </p:txBody>
      </p:sp>
    </p:spTree>
    <p:extLst>
      <p:ext uri="{BB962C8B-B14F-4D97-AF65-F5344CB8AC3E}">
        <p14:creationId xmlns:p14="http://schemas.microsoft.com/office/powerpoint/2010/main" val="2792010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Auditing with Smart </a:t>
            </a:r>
            <a:r>
              <a:rPr lang="en-US" dirty="0" smtClean="0"/>
              <a:t>Contracts in a </a:t>
            </a:r>
            <a:r>
              <a:rPr lang="en-US" dirty="0" err="1" smtClean="0"/>
              <a:t>Blockchain</a:t>
            </a:r>
            <a:endParaRPr lang="en-US" dirty="0"/>
          </a:p>
        </p:txBody>
      </p:sp>
      <p:sp>
        <p:nvSpPr>
          <p:cNvPr id="3" name="Subtitle 2"/>
          <p:cNvSpPr>
            <a:spLocks noGrp="1"/>
          </p:cNvSpPr>
          <p:nvPr>
            <p:ph type="subTitle" idx="1"/>
          </p:nvPr>
        </p:nvSpPr>
        <p:spPr/>
        <p:txBody>
          <a:bodyPr/>
          <a:lstStyle/>
          <a:p>
            <a:r>
              <a:rPr lang="en-US" dirty="0"/>
              <a:t>April 16, 2018</a:t>
            </a:r>
          </a:p>
        </p:txBody>
      </p:sp>
    </p:spTree>
    <p:extLst>
      <p:ext uri="{BB962C8B-B14F-4D97-AF65-F5344CB8AC3E}">
        <p14:creationId xmlns:p14="http://schemas.microsoft.com/office/powerpoint/2010/main" val="4053378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advent of new technologies has forced businesses to adapt to an electronic world and modify their business practices </a:t>
            </a:r>
          </a:p>
          <a:p>
            <a:pPr>
              <a:buFont typeface="Arial" panose="020B0604020202020204" pitchFamily="34" charset="0"/>
              <a:buChar char="•"/>
            </a:pPr>
            <a:endParaRPr lang="en-US" dirty="0"/>
          </a:p>
          <a:p>
            <a:pPr>
              <a:buFont typeface="Arial" panose="020B0604020202020204" pitchFamily="34" charset="0"/>
              <a:buChar char="•"/>
            </a:pPr>
            <a:r>
              <a:rPr lang="en-US" dirty="0"/>
              <a:t>Blockchain demonstrates great potential as a tamper-proof audit trail, fused with smart contracts, blockchain can improve business processes</a:t>
            </a:r>
          </a:p>
          <a:p>
            <a:pPr lvl="1">
              <a:buFont typeface="Arial" panose="020B0604020202020204" pitchFamily="34" charset="0"/>
              <a:buChar char="•"/>
            </a:pPr>
            <a:r>
              <a:rPr lang="en-US" dirty="0"/>
              <a:t>Bills of lading and debt covenants</a:t>
            </a:r>
          </a:p>
          <a:p>
            <a:pPr lvl="1">
              <a:buFont typeface="Arial" panose="020B0604020202020204" pitchFamily="34" charset="0"/>
              <a:buChar char="•"/>
            </a:pPr>
            <a:endParaRPr lang="en-US" dirty="0"/>
          </a:p>
          <a:p>
            <a:pPr>
              <a:buFont typeface="Arial" panose="020B0604020202020204" pitchFamily="34" charset="0"/>
              <a:buChar char="•"/>
            </a:pPr>
            <a:r>
              <a:rPr lang="en-US" dirty="0"/>
              <a:t>How will blockchain and smart contracts disrupt the audit profession? </a:t>
            </a:r>
          </a:p>
          <a:p>
            <a:pPr lvl="1">
              <a:buFont typeface="Arial" panose="020B0604020202020204" pitchFamily="34" charset="0"/>
              <a:buChar char="•"/>
            </a:pPr>
            <a:r>
              <a:rPr lang="en-US" dirty="0"/>
              <a:t>Audit blockchain and smart contracts</a:t>
            </a:r>
          </a:p>
          <a:p>
            <a:pPr lvl="1">
              <a:buFont typeface="Arial" panose="020B0604020202020204" pitchFamily="34" charset="0"/>
              <a:buChar char="•"/>
            </a:pPr>
            <a:r>
              <a:rPr lang="en-US" dirty="0"/>
              <a:t>Audit with blockchain and smart contracts</a:t>
            </a:r>
          </a:p>
          <a:p>
            <a:endParaRPr lang="en-US" dirty="0"/>
          </a:p>
          <a:p>
            <a:endParaRPr lang="en-US" dirty="0"/>
          </a:p>
        </p:txBody>
      </p:sp>
    </p:spTree>
    <p:extLst>
      <p:ext uri="{BB962C8B-B14F-4D97-AF65-F5344CB8AC3E}">
        <p14:creationId xmlns:p14="http://schemas.microsoft.com/office/powerpoint/2010/main" val="1921127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4634"/>
            <a:ext cx="8229600" cy="800121"/>
          </a:xfrm>
        </p:spPr>
        <p:txBody>
          <a:bodyPr/>
          <a:lstStyle/>
          <a:p>
            <a:r>
              <a:rPr lang="en-US" dirty="0"/>
              <a:t>Evolving Auditing with Blockchain and Smart Contracts</a:t>
            </a:r>
          </a:p>
        </p:txBody>
      </p:sp>
      <p:sp>
        <p:nvSpPr>
          <p:cNvPr id="3" name="Content Placeholder 2"/>
          <p:cNvSpPr>
            <a:spLocks noGrp="1"/>
          </p:cNvSpPr>
          <p:nvPr>
            <p:ph idx="1"/>
          </p:nvPr>
        </p:nvSpPr>
        <p:spPr>
          <a:xfrm>
            <a:off x="457200" y="1604924"/>
            <a:ext cx="8229600" cy="4722421"/>
          </a:xfrm>
        </p:spPr>
        <p:txBody>
          <a:bodyPr/>
          <a:lstStyle/>
          <a:p>
            <a:pPr>
              <a:buFont typeface="Arial" panose="020B0604020202020204" pitchFamily="34" charset="0"/>
              <a:buChar char="•"/>
            </a:pPr>
            <a:r>
              <a:rPr lang="en-US" dirty="0"/>
              <a:t>The traditional audit model was not designed for a digital business environment</a:t>
            </a:r>
          </a:p>
          <a:p>
            <a:pPr>
              <a:buFont typeface="Arial" panose="020B0604020202020204" pitchFamily="34" charset="0"/>
              <a:buChar char="•"/>
            </a:pPr>
            <a:endParaRPr lang="en-US" sz="1500" dirty="0"/>
          </a:p>
          <a:p>
            <a:pPr>
              <a:buFont typeface="Arial" panose="020B0604020202020204" pitchFamily="34" charset="0"/>
              <a:buChar char="•"/>
            </a:pPr>
            <a:r>
              <a:rPr lang="en-US" dirty="0"/>
              <a:t>Auditors should rethink the audit process in light of emerging technologies</a:t>
            </a:r>
          </a:p>
          <a:p>
            <a:pPr lvl="1">
              <a:buFont typeface="Arial" panose="020B0604020202020204" pitchFamily="34" charset="0"/>
              <a:buChar char="•"/>
            </a:pPr>
            <a:r>
              <a:rPr lang="en-US" dirty="0"/>
              <a:t>Blockchain and smart contracts improve process quality and thus have the potential to improve audit quality </a:t>
            </a:r>
          </a:p>
          <a:p>
            <a:pPr lvl="1">
              <a:buFont typeface="Arial" panose="020B0604020202020204" pitchFamily="34" charset="0"/>
              <a:buChar char="•"/>
            </a:pPr>
            <a:r>
              <a:rPr lang="en-US" dirty="0"/>
              <a:t>Blockchain provides a unified platform for reliable digital audit evidence and (smart) audit analytics</a:t>
            </a:r>
          </a:p>
          <a:p>
            <a:pPr lvl="1">
              <a:buFont typeface="Arial" panose="020B0604020202020204" pitchFamily="34" charset="0"/>
              <a:buChar char="•"/>
            </a:pPr>
            <a:endParaRPr lang="en-US" sz="1500" dirty="0"/>
          </a:p>
          <a:p>
            <a:pPr>
              <a:buFont typeface="Arial" panose="020B0604020202020204" pitchFamily="34" charset="0"/>
              <a:buChar char="•"/>
            </a:pPr>
            <a:r>
              <a:rPr lang="en-US" dirty="0"/>
              <a:t>Smart contracts deployed on a blockchain can facilitate the execution of audit procedures, provide close to real-time audit reporting and more transparency to stakeholders </a:t>
            </a:r>
          </a:p>
          <a:p>
            <a:endParaRPr lang="en-US" dirty="0"/>
          </a:p>
        </p:txBody>
      </p:sp>
    </p:spTree>
    <p:extLst>
      <p:ext uri="{BB962C8B-B14F-4D97-AF65-F5344CB8AC3E}">
        <p14:creationId xmlns:p14="http://schemas.microsoft.com/office/powerpoint/2010/main" val="1666308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 Contracts Background and Relevance to Auditing</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Smart contracts are “computerized transaction protocol that executes the terms of a contract” (Szabo 1994)</a:t>
            </a:r>
          </a:p>
          <a:p>
            <a:pPr marL="0" indent="0"/>
            <a:r>
              <a:rPr lang="en-US" dirty="0"/>
              <a:t> </a:t>
            </a:r>
          </a:p>
        </p:txBody>
      </p:sp>
      <p:pic>
        <p:nvPicPr>
          <p:cNvPr id="5" name="Picture 4" descr="Screen Clipping">
            <a:extLst>
              <a:ext uri="{FF2B5EF4-FFF2-40B4-BE49-F238E27FC236}">
                <a16:creationId xmlns:a16="http://schemas.microsoft.com/office/drawing/2014/main" id="{033D9A7D-909B-4AA2-B87C-1F35BBBB6D3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5335" y="2360143"/>
            <a:ext cx="8229600" cy="4319054"/>
          </a:xfrm>
          <a:prstGeom prst="rect">
            <a:avLst/>
          </a:prstGeom>
        </p:spPr>
      </p:pic>
    </p:spTree>
    <p:extLst>
      <p:ext uri="{BB962C8B-B14F-4D97-AF65-F5344CB8AC3E}">
        <p14:creationId xmlns:p14="http://schemas.microsoft.com/office/powerpoint/2010/main" val="1369944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 Contracts Background and Relevance to Auditing (cont’d)</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Smart audit procedures can help reduce the expectation gap between the procedures auditors perform versus those procedures audit inspectors, and investors, expect them to perform</a:t>
            </a:r>
          </a:p>
        </p:txBody>
      </p:sp>
      <p:pic>
        <p:nvPicPr>
          <p:cNvPr id="6" name="Picture 5" descr="Screen Clipping">
            <a:extLst>
              <a:ext uri="{FF2B5EF4-FFF2-40B4-BE49-F238E27FC236}">
                <a16:creationId xmlns:a16="http://schemas.microsoft.com/office/drawing/2014/main" id="{9FFE8E89-3426-4299-B4C6-235CA315787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1860" y="2500830"/>
            <a:ext cx="8020280" cy="4201998"/>
          </a:xfrm>
          <a:prstGeom prst="rect">
            <a:avLst/>
          </a:prstGeom>
        </p:spPr>
      </p:pic>
    </p:spTree>
    <p:extLst>
      <p:ext uri="{BB962C8B-B14F-4D97-AF65-F5344CB8AC3E}">
        <p14:creationId xmlns:p14="http://schemas.microsoft.com/office/powerpoint/2010/main" val="3654173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101198" y="925830"/>
            <a:ext cx="8912700" cy="605100"/>
          </a:xfrm>
          <a:prstGeom prst="rect">
            <a:avLst/>
          </a:prstGeom>
          <a:noFill/>
          <a:ln>
            <a:noFill/>
          </a:ln>
        </p:spPr>
        <p:txBody>
          <a:bodyPr vert="horz" wrap="square" lIns="75225" tIns="75225" rIns="75225" bIns="75225" rtlCol="0" anchor="t" anchorCtr="0">
            <a:noAutofit/>
          </a:bodyPr>
          <a:lstStyle/>
          <a:p>
            <a:pPr algn="l">
              <a:lnSpc>
                <a:spcPct val="100000"/>
              </a:lnSpc>
              <a:spcBef>
                <a:spcPts val="0"/>
              </a:spcBef>
              <a:buClr>
                <a:srgbClr val="123455"/>
              </a:buClr>
              <a:buSzPct val="25000"/>
            </a:pPr>
            <a:r>
              <a:rPr lang="en-US" sz="2600" b="1" cap="none">
                <a:solidFill>
                  <a:srgbClr val="123456"/>
                </a:solidFill>
                <a:latin typeface="Open Sans"/>
                <a:ea typeface="Open Sans"/>
                <a:cs typeface="Open Sans"/>
                <a:sym typeface="Open Sans"/>
              </a:rPr>
              <a:t>Initial Scope - Libra Blockchain Audit Tools</a:t>
            </a:r>
          </a:p>
        </p:txBody>
      </p:sp>
      <p:sp>
        <p:nvSpPr>
          <p:cNvPr id="406" name="Shape 406"/>
          <p:cNvSpPr txBox="1">
            <a:spLocks noGrp="1"/>
          </p:cNvSpPr>
          <p:nvPr>
            <p:ph type="sldNum" idx="4294967295"/>
          </p:nvPr>
        </p:nvSpPr>
        <p:spPr>
          <a:xfrm>
            <a:off x="7618204" y="5759505"/>
            <a:ext cx="1525800" cy="84000"/>
          </a:xfrm>
          <a:prstGeom prst="rect">
            <a:avLst/>
          </a:prstGeom>
          <a:noFill/>
          <a:ln>
            <a:noFill/>
          </a:ln>
        </p:spPr>
        <p:txBody>
          <a:bodyPr vert="horz" wrap="square" lIns="0" tIns="0" rIns="0" bIns="0" rtlCol="0" anchor="t" anchorCtr="0">
            <a:noAutofit/>
          </a:bodyPr>
          <a:lstStyle/>
          <a:p>
            <a:pPr marL="1358900" indent="-12700">
              <a:buClr>
                <a:srgbClr val="000000"/>
              </a:buClr>
              <a:buSzPct val="25000"/>
            </a:pPr>
            <a:fld id="{00000000-1234-1234-1234-123412341234}" type="slidenum">
              <a:rPr lang="en-US"/>
              <a:pPr marL="1358900" indent="-12700">
                <a:buClr>
                  <a:srgbClr val="000000"/>
                </a:buClr>
                <a:buSzPct val="25000"/>
              </a:pPr>
              <a:t>36</a:t>
            </a:fld>
            <a:endParaRPr lang="en-US"/>
          </a:p>
        </p:txBody>
      </p:sp>
      <p:sp>
        <p:nvSpPr>
          <p:cNvPr id="407" name="Shape 407"/>
          <p:cNvSpPr/>
          <p:nvPr/>
        </p:nvSpPr>
        <p:spPr>
          <a:xfrm>
            <a:off x="248750" y="2435318"/>
            <a:ext cx="2390400" cy="1129800"/>
          </a:xfrm>
          <a:prstGeom prst="rect">
            <a:avLst/>
          </a:prstGeom>
          <a:noFill/>
          <a:ln w="28575" cap="flat" cmpd="sng">
            <a:solidFill>
              <a:srgbClr val="1F497D"/>
            </a:solidFill>
            <a:prstDash val="solid"/>
            <a:round/>
            <a:headEnd type="none" w="med" len="med"/>
            <a:tailEnd type="none" w="med" len="med"/>
          </a:ln>
        </p:spPr>
        <p:txBody>
          <a:bodyPr wrap="square" lIns="88375" tIns="88375" rIns="88375" bIns="88375" anchor="ctr" anchorCtr="0">
            <a:noAutofit/>
          </a:bodyPr>
          <a:lstStyle/>
          <a:p>
            <a:pPr algn="ctr">
              <a:buClr>
                <a:srgbClr val="1F497D"/>
              </a:buClr>
              <a:buSzPct val="25000"/>
            </a:pPr>
            <a:r>
              <a:rPr lang="en-US" sz="1400">
                <a:solidFill>
                  <a:srgbClr val="1F497D"/>
                </a:solidFill>
                <a:latin typeface="Open Sans"/>
                <a:ea typeface="Open Sans"/>
                <a:cs typeface="Open Sans"/>
                <a:sym typeface="Open Sans"/>
              </a:rPr>
              <a:t>Trading  Platforms</a:t>
            </a:r>
          </a:p>
          <a:p>
            <a:pPr algn="ctr">
              <a:buClr>
                <a:srgbClr val="1F497D"/>
              </a:buClr>
              <a:buSzPct val="25000"/>
            </a:pPr>
            <a:r>
              <a:rPr lang="en-US" sz="800">
                <a:solidFill>
                  <a:srgbClr val="1F497D"/>
                </a:solidFill>
                <a:latin typeface="Open Sans"/>
                <a:ea typeface="Open Sans"/>
                <a:cs typeface="Open Sans"/>
                <a:sym typeface="Open Sans"/>
              </a:rPr>
              <a:t>LedgerX, TeraExchange</a:t>
            </a:r>
          </a:p>
          <a:p>
            <a:pPr algn="ctr">
              <a:buClr>
                <a:srgbClr val="1F497D"/>
              </a:buClr>
              <a:buSzPct val="25000"/>
            </a:pPr>
            <a:r>
              <a:rPr lang="en-US" sz="800">
                <a:solidFill>
                  <a:srgbClr val="1F497D"/>
                </a:solidFill>
                <a:latin typeface="Open Sans"/>
                <a:ea typeface="Open Sans"/>
                <a:cs typeface="Open Sans"/>
                <a:sym typeface="Open Sans"/>
              </a:rPr>
              <a:t>Central databases / ERP System / Data Centers</a:t>
            </a:r>
          </a:p>
        </p:txBody>
      </p:sp>
      <p:sp>
        <p:nvSpPr>
          <p:cNvPr id="408" name="Shape 408"/>
          <p:cNvSpPr/>
          <p:nvPr/>
        </p:nvSpPr>
        <p:spPr>
          <a:xfrm>
            <a:off x="248750" y="3760340"/>
            <a:ext cx="2390400" cy="1129800"/>
          </a:xfrm>
          <a:prstGeom prst="rect">
            <a:avLst/>
          </a:prstGeom>
          <a:noFill/>
          <a:ln w="28575" cap="flat" cmpd="sng">
            <a:solidFill>
              <a:srgbClr val="1F497D"/>
            </a:solidFill>
            <a:prstDash val="solid"/>
            <a:round/>
            <a:headEnd type="none" w="med" len="med"/>
            <a:tailEnd type="none" w="med" len="med"/>
          </a:ln>
        </p:spPr>
        <p:txBody>
          <a:bodyPr wrap="square" lIns="88375" tIns="88375" rIns="88375" bIns="88375" anchor="ctr" anchorCtr="0">
            <a:noAutofit/>
          </a:bodyPr>
          <a:lstStyle/>
          <a:p>
            <a:pPr algn="ctr">
              <a:buClr>
                <a:srgbClr val="1F497D"/>
              </a:buClr>
              <a:buSzPct val="25000"/>
            </a:pPr>
            <a:r>
              <a:rPr lang="en-US" sz="1400">
                <a:solidFill>
                  <a:srgbClr val="1F497D"/>
                </a:solidFill>
                <a:latin typeface="Open Sans"/>
                <a:ea typeface="Open Sans"/>
                <a:cs typeface="Open Sans"/>
                <a:sym typeface="Open Sans"/>
              </a:rPr>
              <a:t>Exchanges / Payment Processors</a:t>
            </a:r>
          </a:p>
          <a:p>
            <a:pPr algn="ctr">
              <a:buClr>
                <a:srgbClr val="1F497D"/>
              </a:buClr>
              <a:buSzPct val="25000"/>
            </a:pPr>
            <a:r>
              <a:rPr lang="en-US" sz="800">
                <a:solidFill>
                  <a:srgbClr val="1F497D"/>
                </a:solidFill>
                <a:latin typeface="Open Sans"/>
                <a:ea typeface="Open Sans"/>
                <a:cs typeface="Open Sans"/>
                <a:sym typeface="Open Sans"/>
              </a:rPr>
              <a:t>Wallets (Coinbase, Kraken, Gemini, etc..) Payment Proc (Bitpay, Circle, etc..)</a:t>
            </a:r>
          </a:p>
          <a:p>
            <a:pPr algn="ctr">
              <a:buClr>
                <a:srgbClr val="1F497D"/>
              </a:buClr>
              <a:buSzPct val="25000"/>
            </a:pPr>
            <a:r>
              <a:rPr lang="en-US" sz="800">
                <a:solidFill>
                  <a:srgbClr val="1F497D"/>
                </a:solidFill>
                <a:latin typeface="Open Sans"/>
                <a:ea typeface="Open Sans"/>
                <a:cs typeface="Open Sans"/>
                <a:sym typeface="Open Sans"/>
              </a:rPr>
              <a:t>Central databases / ERP System / Data Centers</a:t>
            </a:r>
          </a:p>
        </p:txBody>
      </p:sp>
      <p:sp>
        <p:nvSpPr>
          <p:cNvPr id="409" name="Shape 409"/>
          <p:cNvSpPr/>
          <p:nvPr/>
        </p:nvSpPr>
        <p:spPr>
          <a:xfrm>
            <a:off x="3286800" y="4517580"/>
            <a:ext cx="2390400" cy="1129800"/>
          </a:xfrm>
          <a:prstGeom prst="rect">
            <a:avLst/>
          </a:prstGeom>
          <a:noFill/>
          <a:ln w="28575" cap="flat" cmpd="sng">
            <a:solidFill>
              <a:srgbClr val="1F497D"/>
            </a:solidFill>
            <a:prstDash val="solid"/>
            <a:round/>
            <a:headEnd type="none" w="med" len="med"/>
            <a:tailEnd type="none" w="med" len="med"/>
          </a:ln>
        </p:spPr>
        <p:txBody>
          <a:bodyPr wrap="square" lIns="88375" tIns="88375" rIns="88375" bIns="88375" anchor="ctr" anchorCtr="0">
            <a:noAutofit/>
          </a:bodyPr>
          <a:lstStyle/>
          <a:p>
            <a:pPr algn="ctr">
              <a:buClr>
                <a:srgbClr val="1F497D"/>
              </a:buClr>
              <a:buSzPct val="25000"/>
            </a:pPr>
            <a:r>
              <a:rPr lang="en-US" sz="1400">
                <a:solidFill>
                  <a:srgbClr val="1F497D"/>
                </a:solidFill>
                <a:latin typeface="Open Sans"/>
                <a:ea typeface="Open Sans"/>
                <a:cs typeface="Open Sans"/>
                <a:sym typeface="Open Sans"/>
              </a:rPr>
              <a:t>Oracles</a:t>
            </a:r>
          </a:p>
          <a:p>
            <a:pPr algn="ctr">
              <a:buClr>
                <a:srgbClr val="1F497D"/>
              </a:buClr>
              <a:buSzPct val="25000"/>
            </a:pPr>
            <a:r>
              <a:rPr lang="en-US" sz="800">
                <a:solidFill>
                  <a:srgbClr val="1F497D"/>
                </a:solidFill>
                <a:latin typeface="Open Sans"/>
                <a:ea typeface="Open Sans"/>
                <a:cs typeface="Open Sans"/>
                <a:sym typeface="Open Sans"/>
              </a:rPr>
              <a:t>SSAE-16</a:t>
            </a:r>
          </a:p>
        </p:txBody>
      </p:sp>
      <p:sp>
        <p:nvSpPr>
          <p:cNvPr id="410" name="Shape 410"/>
          <p:cNvSpPr/>
          <p:nvPr/>
        </p:nvSpPr>
        <p:spPr>
          <a:xfrm>
            <a:off x="6372100" y="2435295"/>
            <a:ext cx="2565600" cy="1129800"/>
          </a:xfrm>
          <a:prstGeom prst="rect">
            <a:avLst/>
          </a:prstGeom>
          <a:noFill/>
          <a:ln w="28575" cap="flat" cmpd="sng">
            <a:solidFill>
              <a:srgbClr val="1F497D"/>
            </a:solidFill>
            <a:prstDash val="solid"/>
            <a:round/>
            <a:headEnd type="none" w="med" len="med"/>
            <a:tailEnd type="none" w="med" len="med"/>
          </a:ln>
        </p:spPr>
        <p:txBody>
          <a:bodyPr wrap="square" lIns="88375" tIns="88375" rIns="88375" bIns="88375" anchor="ctr" anchorCtr="0">
            <a:noAutofit/>
          </a:bodyPr>
          <a:lstStyle/>
          <a:p>
            <a:pPr algn="ctr">
              <a:buClr>
                <a:srgbClr val="1F497D"/>
              </a:buClr>
              <a:buSzPct val="25000"/>
            </a:pPr>
            <a:r>
              <a:rPr lang="en-US" sz="1400">
                <a:solidFill>
                  <a:srgbClr val="1F497D"/>
                </a:solidFill>
                <a:latin typeface="Open Sans"/>
                <a:ea typeface="Open Sans"/>
                <a:cs typeface="Open Sans"/>
                <a:sym typeface="Open Sans"/>
              </a:rPr>
              <a:t>Issuance  Platforms</a:t>
            </a:r>
          </a:p>
          <a:p>
            <a:pPr algn="ctr">
              <a:buClr>
                <a:srgbClr val="1F497D"/>
              </a:buClr>
              <a:buSzPct val="25000"/>
            </a:pPr>
            <a:r>
              <a:rPr lang="en-US" sz="800">
                <a:solidFill>
                  <a:srgbClr val="1F497D"/>
                </a:solidFill>
                <a:latin typeface="Open Sans"/>
                <a:ea typeface="Open Sans"/>
                <a:cs typeface="Open Sans"/>
                <a:sym typeface="Open Sans"/>
              </a:rPr>
              <a:t>Linq, tO</a:t>
            </a:r>
          </a:p>
          <a:p>
            <a:pPr algn="ctr">
              <a:buClr>
                <a:srgbClr val="1F497D"/>
              </a:buClr>
              <a:buSzPct val="25000"/>
            </a:pPr>
            <a:r>
              <a:rPr lang="en-US" sz="800">
                <a:solidFill>
                  <a:srgbClr val="1F497D"/>
                </a:solidFill>
                <a:latin typeface="Open Sans"/>
                <a:ea typeface="Open Sans"/>
                <a:cs typeface="Open Sans"/>
                <a:sym typeface="Open Sans"/>
              </a:rPr>
              <a:t>Central databases / ERP System / Data Centers</a:t>
            </a:r>
          </a:p>
        </p:txBody>
      </p:sp>
      <p:sp>
        <p:nvSpPr>
          <p:cNvPr id="411" name="Shape 411"/>
          <p:cNvSpPr/>
          <p:nvPr/>
        </p:nvSpPr>
        <p:spPr>
          <a:xfrm>
            <a:off x="6372100" y="3760340"/>
            <a:ext cx="2565600" cy="1129800"/>
          </a:xfrm>
          <a:prstGeom prst="rect">
            <a:avLst/>
          </a:prstGeom>
          <a:noFill/>
          <a:ln w="28575" cap="flat" cmpd="sng">
            <a:solidFill>
              <a:srgbClr val="1F497D"/>
            </a:solidFill>
            <a:prstDash val="solid"/>
            <a:round/>
            <a:headEnd type="none" w="med" len="med"/>
            <a:tailEnd type="none" w="med" len="med"/>
          </a:ln>
        </p:spPr>
        <p:txBody>
          <a:bodyPr wrap="square" lIns="88375" tIns="88375" rIns="88375" bIns="88375" anchor="ctr" anchorCtr="0">
            <a:noAutofit/>
          </a:bodyPr>
          <a:lstStyle/>
          <a:p>
            <a:pPr algn="ctr">
              <a:buClr>
                <a:srgbClr val="1F497D"/>
              </a:buClr>
              <a:buSzPct val="25000"/>
            </a:pPr>
            <a:r>
              <a:rPr lang="en-US" sz="1400">
                <a:solidFill>
                  <a:srgbClr val="1F497D"/>
                </a:solidFill>
                <a:latin typeface="Open Sans"/>
                <a:ea typeface="Open Sans"/>
                <a:cs typeface="Open Sans"/>
                <a:sym typeface="Open Sans"/>
              </a:rPr>
              <a:t>Blockchain Tool Providers</a:t>
            </a:r>
          </a:p>
          <a:p>
            <a:pPr algn="ctr">
              <a:buClr>
                <a:srgbClr val="1F497D"/>
              </a:buClr>
              <a:buSzPct val="25000"/>
            </a:pPr>
            <a:r>
              <a:rPr lang="en-US" sz="800">
                <a:solidFill>
                  <a:srgbClr val="1F497D"/>
                </a:solidFill>
                <a:latin typeface="Open Sans"/>
                <a:ea typeface="Open Sans"/>
                <a:cs typeface="Open Sans"/>
                <a:sym typeface="Open Sans"/>
              </a:rPr>
              <a:t>Chain, Consensys, Symbiont, Blockstream, Libra</a:t>
            </a:r>
          </a:p>
          <a:p>
            <a:pPr algn="ctr">
              <a:buClr>
                <a:srgbClr val="1F497D"/>
              </a:buClr>
              <a:buSzPct val="25000"/>
            </a:pPr>
            <a:r>
              <a:rPr lang="en-US" sz="800">
                <a:solidFill>
                  <a:srgbClr val="1F497D"/>
                </a:solidFill>
                <a:latin typeface="Open Sans"/>
                <a:ea typeface="Open Sans"/>
                <a:cs typeface="Open Sans"/>
                <a:sym typeface="Open Sans"/>
              </a:rPr>
              <a:t>Central databases / ERP System / Data Centers</a:t>
            </a:r>
          </a:p>
        </p:txBody>
      </p:sp>
      <p:cxnSp>
        <p:nvCxnSpPr>
          <p:cNvPr id="412" name="Shape 412"/>
          <p:cNvCxnSpPr>
            <a:stCxn id="407" idx="3"/>
          </p:cNvCxnSpPr>
          <p:nvPr/>
        </p:nvCxnSpPr>
        <p:spPr>
          <a:xfrm>
            <a:off x="2639150" y="3000218"/>
            <a:ext cx="1080000" cy="0"/>
          </a:xfrm>
          <a:prstGeom prst="straightConnector1">
            <a:avLst/>
          </a:prstGeom>
          <a:noFill/>
          <a:ln w="28575" cap="flat" cmpd="sng">
            <a:solidFill>
              <a:srgbClr val="1F497D"/>
            </a:solidFill>
            <a:prstDash val="solid"/>
            <a:round/>
            <a:headEnd type="none" w="med" len="med"/>
            <a:tailEnd type="none" w="med" len="med"/>
          </a:ln>
        </p:spPr>
      </p:cxnSp>
      <p:cxnSp>
        <p:nvCxnSpPr>
          <p:cNvPr id="413" name="Shape 413"/>
          <p:cNvCxnSpPr>
            <a:stCxn id="408" idx="3"/>
          </p:cNvCxnSpPr>
          <p:nvPr/>
        </p:nvCxnSpPr>
        <p:spPr>
          <a:xfrm rot="10800000" flipH="1">
            <a:off x="2639150" y="3489140"/>
            <a:ext cx="1303500" cy="836100"/>
          </a:xfrm>
          <a:prstGeom prst="straightConnector1">
            <a:avLst/>
          </a:prstGeom>
          <a:noFill/>
          <a:ln w="28575" cap="flat" cmpd="sng">
            <a:solidFill>
              <a:srgbClr val="1F497D"/>
            </a:solidFill>
            <a:prstDash val="solid"/>
            <a:round/>
            <a:headEnd type="none" w="med" len="med"/>
            <a:tailEnd type="none" w="med" len="med"/>
          </a:ln>
        </p:spPr>
      </p:cxnSp>
      <p:cxnSp>
        <p:nvCxnSpPr>
          <p:cNvPr id="414" name="Shape 414"/>
          <p:cNvCxnSpPr>
            <a:stCxn id="409" idx="0"/>
          </p:cNvCxnSpPr>
          <p:nvPr/>
        </p:nvCxnSpPr>
        <p:spPr>
          <a:xfrm rot="10800000">
            <a:off x="4482000" y="3691680"/>
            <a:ext cx="0" cy="825900"/>
          </a:xfrm>
          <a:prstGeom prst="straightConnector1">
            <a:avLst/>
          </a:prstGeom>
          <a:noFill/>
          <a:ln w="28575" cap="flat" cmpd="sng">
            <a:solidFill>
              <a:srgbClr val="1F497D"/>
            </a:solidFill>
            <a:prstDash val="solid"/>
            <a:round/>
            <a:headEnd type="none" w="med" len="med"/>
            <a:tailEnd type="none" w="med" len="med"/>
          </a:ln>
        </p:spPr>
      </p:cxnSp>
      <p:cxnSp>
        <p:nvCxnSpPr>
          <p:cNvPr id="415" name="Shape 415"/>
          <p:cNvCxnSpPr>
            <a:stCxn id="410" idx="1"/>
          </p:cNvCxnSpPr>
          <p:nvPr/>
        </p:nvCxnSpPr>
        <p:spPr>
          <a:xfrm rot="10800000">
            <a:off x="5245000" y="3000195"/>
            <a:ext cx="1127100" cy="0"/>
          </a:xfrm>
          <a:prstGeom prst="straightConnector1">
            <a:avLst/>
          </a:prstGeom>
          <a:noFill/>
          <a:ln w="28575" cap="flat" cmpd="sng">
            <a:solidFill>
              <a:srgbClr val="1F497D"/>
            </a:solidFill>
            <a:prstDash val="solid"/>
            <a:round/>
            <a:headEnd type="none" w="med" len="med"/>
            <a:tailEnd type="none" w="med" len="med"/>
          </a:ln>
        </p:spPr>
      </p:cxnSp>
      <p:cxnSp>
        <p:nvCxnSpPr>
          <p:cNvPr id="416" name="Shape 416"/>
          <p:cNvCxnSpPr>
            <a:stCxn id="411" idx="1"/>
          </p:cNvCxnSpPr>
          <p:nvPr/>
        </p:nvCxnSpPr>
        <p:spPr>
          <a:xfrm rot="10800000">
            <a:off x="5021500" y="3489140"/>
            <a:ext cx="1350600" cy="836100"/>
          </a:xfrm>
          <a:prstGeom prst="straightConnector1">
            <a:avLst/>
          </a:prstGeom>
          <a:noFill/>
          <a:ln w="28575" cap="flat" cmpd="sng">
            <a:solidFill>
              <a:srgbClr val="1F497D"/>
            </a:solidFill>
            <a:prstDash val="solid"/>
            <a:round/>
            <a:headEnd type="none" w="med" len="med"/>
            <a:tailEnd type="none" w="med" len="med"/>
          </a:ln>
        </p:spPr>
      </p:cxnSp>
      <p:sp>
        <p:nvSpPr>
          <p:cNvPr id="417" name="Shape 417"/>
          <p:cNvSpPr/>
          <p:nvPr/>
        </p:nvSpPr>
        <p:spPr>
          <a:xfrm>
            <a:off x="3161363" y="1763650"/>
            <a:ext cx="2641200" cy="2473200"/>
          </a:xfrm>
          <a:prstGeom prst="ellipse">
            <a:avLst/>
          </a:prstGeom>
          <a:solidFill>
            <a:srgbClr val="123456"/>
          </a:solidFill>
          <a:ln w="38100" cap="flat" cmpd="sng">
            <a:solidFill>
              <a:srgbClr val="1F497D"/>
            </a:solidFill>
            <a:prstDash val="solid"/>
            <a:round/>
            <a:headEnd type="none" w="med" len="med"/>
            <a:tailEnd type="none" w="med" len="med"/>
          </a:ln>
        </p:spPr>
        <p:txBody>
          <a:bodyPr wrap="square" lIns="88375" tIns="88375" rIns="88375" bIns="88375" anchor="b" anchorCtr="0">
            <a:noAutofit/>
          </a:bodyPr>
          <a:lstStyle/>
          <a:p>
            <a:pPr algn="r">
              <a:buClr>
                <a:srgbClr val="000000"/>
              </a:buClr>
            </a:pPr>
            <a:endParaRPr sz="1400">
              <a:solidFill>
                <a:srgbClr val="FFFFFF"/>
              </a:solidFill>
              <a:latin typeface="Arial"/>
              <a:ea typeface="Arial"/>
              <a:cs typeface="Arial"/>
              <a:sym typeface="Arial"/>
            </a:endParaRPr>
          </a:p>
        </p:txBody>
      </p:sp>
      <p:sp>
        <p:nvSpPr>
          <p:cNvPr id="418" name="Shape 418"/>
          <p:cNvSpPr/>
          <p:nvPr/>
        </p:nvSpPr>
        <p:spPr>
          <a:xfrm>
            <a:off x="3719100" y="2308822"/>
            <a:ext cx="1525800" cy="1383000"/>
          </a:xfrm>
          <a:prstGeom prst="ellipse">
            <a:avLst/>
          </a:prstGeom>
          <a:solidFill>
            <a:srgbClr val="999999"/>
          </a:solidFill>
          <a:ln w="9525" cap="flat" cmpd="sng">
            <a:solidFill>
              <a:srgbClr val="999999"/>
            </a:solidFill>
            <a:prstDash val="solid"/>
            <a:round/>
            <a:headEnd type="none" w="med" len="med"/>
            <a:tailEnd type="none" w="med" len="med"/>
          </a:ln>
        </p:spPr>
        <p:txBody>
          <a:bodyPr wrap="square" lIns="88375" tIns="88375" rIns="88375" bIns="88375" anchor="ctr" anchorCtr="0">
            <a:noAutofit/>
          </a:bodyPr>
          <a:lstStyle/>
          <a:p>
            <a:pPr algn="ctr">
              <a:buClr>
                <a:srgbClr val="FFFFFF"/>
              </a:buClr>
              <a:buSzPct val="25000"/>
            </a:pPr>
            <a:r>
              <a:rPr lang="en-US" sz="1100">
                <a:solidFill>
                  <a:srgbClr val="FFFFFF"/>
                </a:solidFill>
                <a:latin typeface="Open Sans"/>
                <a:ea typeface="Open Sans"/>
                <a:cs typeface="Open Sans"/>
                <a:sym typeface="Open Sans"/>
              </a:rPr>
              <a:t>Private Blockchains</a:t>
            </a:r>
          </a:p>
        </p:txBody>
      </p:sp>
      <p:sp>
        <p:nvSpPr>
          <p:cNvPr id="419" name="Shape 419"/>
          <p:cNvSpPr txBox="1"/>
          <p:nvPr/>
        </p:nvSpPr>
        <p:spPr>
          <a:xfrm>
            <a:off x="3635513" y="1763650"/>
            <a:ext cx="1692900" cy="624900"/>
          </a:xfrm>
          <a:prstGeom prst="rect">
            <a:avLst/>
          </a:prstGeom>
          <a:noFill/>
          <a:ln>
            <a:noFill/>
          </a:ln>
        </p:spPr>
        <p:txBody>
          <a:bodyPr wrap="square" lIns="91425" tIns="91425" rIns="91425" bIns="91425" anchor="t" anchorCtr="0">
            <a:noAutofit/>
          </a:bodyPr>
          <a:lstStyle/>
          <a:p>
            <a:pPr algn="ctr"/>
            <a:r>
              <a:rPr lang="en-US" sz="1200">
                <a:solidFill>
                  <a:srgbClr val="FFFFFF"/>
                </a:solidFill>
                <a:latin typeface="Open Sans"/>
                <a:ea typeface="Open Sans"/>
                <a:cs typeface="Open Sans"/>
                <a:sym typeface="Open Sans"/>
              </a:rPr>
              <a:t>Our current</a:t>
            </a:r>
          </a:p>
          <a:p>
            <a:pPr algn="ctr"/>
            <a:r>
              <a:rPr lang="en-US" sz="1200">
                <a:solidFill>
                  <a:srgbClr val="FFFFFF"/>
                </a:solidFill>
                <a:latin typeface="Open Sans"/>
                <a:ea typeface="Open Sans"/>
                <a:cs typeface="Open Sans"/>
                <a:sym typeface="Open Sans"/>
              </a:rPr>
              <a:t>solution scope</a:t>
            </a:r>
          </a:p>
        </p:txBody>
      </p:sp>
    </p:spTree>
    <p:extLst>
      <p:ext uri="{BB962C8B-B14F-4D97-AF65-F5344CB8AC3E}">
        <p14:creationId xmlns:p14="http://schemas.microsoft.com/office/powerpoint/2010/main" val="7929766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Blockchain and smart contracts have the potential to disrupt business ecosystems and consequently, the audit ecosystem</a:t>
            </a:r>
          </a:p>
          <a:p>
            <a:pPr>
              <a:buFont typeface="Arial" panose="020B0604020202020204" pitchFamily="34" charset="0"/>
              <a:buChar char="•"/>
            </a:pPr>
            <a:endParaRPr lang="en-US" sz="2000" dirty="0"/>
          </a:p>
          <a:p>
            <a:pPr>
              <a:buFont typeface="Arial" panose="020B0604020202020204" pitchFamily="34" charset="0"/>
              <a:buChar char="•"/>
            </a:pPr>
            <a:r>
              <a:rPr lang="en-US" sz="2000" dirty="0"/>
              <a:t>Smart audit procedures as a emerging audit analytic tools can change the way audits are performed</a:t>
            </a:r>
          </a:p>
        </p:txBody>
      </p:sp>
    </p:spTree>
    <p:extLst>
      <p:ext uri="{BB962C8B-B14F-4D97-AF65-F5344CB8AC3E}">
        <p14:creationId xmlns:p14="http://schemas.microsoft.com/office/powerpoint/2010/main" val="1055071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381001" y="1295406"/>
            <a:ext cx="8565356" cy="1295400"/>
          </a:xfrm>
        </p:spPr>
        <p:txBody>
          <a:bodyPr/>
          <a:lstStyle/>
          <a:p>
            <a:pPr algn="ctr" eaLnBrk="1" hangingPunct="1"/>
            <a:r>
              <a:rPr lang="en-US" altLang="zh-CN" b="1" cap="none" dirty="0" smtClean="0">
                <a:solidFill>
                  <a:schemeClr val="folHlink"/>
                </a:solidFill>
                <a:ea typeface="宋体" pitchFamily="2" charset="-122"/>
              </a:rPr>
              <a:t>Developing A </a:t>
            </a:r>
            <a:r>
              <a:rPr lang="en-US" altLang="zh-CN" b="1" cap="none" dirty="0">
                <a:solidFill>
                  <a:schemeClr val="folHlink"/>
                </a:solidFill>
                <a:ea typeface="宋体" pitchFamily="2" charset="-122"/>
              </a:rPr>
              <a:t>Cognitive Assistant </a:t>
            </a:r>
            <a:br>
              <a:rPr lang="en-US" altLang="zh-CN" b="1" cap="none" dirty="0">
                <a:solidFill>
                  <a:schemeClr val="folHlink"/>
                </a:solidFill>
                <a:ea typeface="宋体" pitchFamily="2" charset="-122"/>
              </a:rPr>
            </a:br>
            <a:r>
              <a:rPr lang="en-US" altLang="zh-CN" b="1" cap="none" dirty="0">
                <a:solidFill>
                  <a:schemeClr val="folHlink"/>
                </a:solidFill>
                <a:ea typeface="宋体" pitchFamily="2" charset="-122"/>
              </a:rPr>
              <a:t>For Audit Plan Brainstorming </a:t>
            </a:r>
            <a:r>
              <a:rPr lang="en-US" altLang="zh-CN" b="1" cap="none" dirty="0" smtClean="0">
                <a:solidFill>
                  <a:schemeClr val="folHlink"/>
                </a:solidFill>
                <a:ea typeface="宋体" pitchFamily="2" charset="-122"/>
              </a:rPr>
              <a:t>Sessions</a:t>
            </a:r>
          </a:p>
        </p:txBody>
      </p:sp>
      <p:sp>
        <p:nvSpPr>
          <p:cNvPr id="25603" name="Rectangle 7"/>
          <p:cNvSpPr>
            <a:spLocks noChangeArrowheads="1"/>
          </p:cNvSpPr>
          <p:nvPr/>
        </p:nvSpPr>
        <p:spPr bwMode="auto">
          <a:xfrm>
            <a:off x="1447800" y="2590806"/>
            <a:ext cx="5867400" cy="1660525"/>
          </a:xfrm>
          <a:prstGeom prst="rect">
            <a:avLst/>
          </a:prstGeom>
          <a:noFill/>
          <a:ln w="9525">
            <a:noFill/>
            <a:miter lim="800000"/>
            <a:headEnd/>
            <a:tailEnd/>
          </a:ln>
        </p:spPr>
        <p:txBody>
          <a:bodyPr/>
          <a:lstStyle/>
          <a:p>
            <a:pPr marL="319080" indent="-319080" algn="ctr" eaLnBrk="0" hangingPunct="0">
              <a:lnSpc>
                <a:spcPct val="70000"/>
              </a:lnSpc>
              <a:spcBef>
                <a:spcPts val="700"/>
              </a:spcBef>
              <a:buClr>
                <a:schemeClr val="accent2"/>
              </a:buClr>
              <a:buSzPct val="60000"/>
            </a:pPr>
            <a:endParaRPr lang="en-US" altLang="zh-CN" sz="4100" dirty="0">
              <a:solidFill>
                <a:srgbClr val="402674"/>
              </a:solidFill>
              <a:latin typeface="Book Antiqua" pitchFamily="18" charset="0"/>
              <a:ea typeface="宋体" pitchFamily="2" charset="-122"/>
            </a:endParaRPr>
          </a:p>
        </p:txBody>
      </p:sp>
      <p:sp>
        <p:nvSpPr>
          <p:cNvPr id="25605" name="Subtitle 2"/>
          <p:cNvSpPr>
            <a:spLocks/>
          </p:cNvSpPr>
          <p:nvPr/>
        </p:nvSpPr>
        <p:spPr bwMode="auto">
          <a:xfrm>
            <a:off x="0" y="6400800"/>
            <a:ext cx="2209800" cy="457200"/>
          </a:xfrm>
          <a:prstGeom prst="rect">
            <a:avLst/>
          </a:prstGeom>
          <a:noFill/>
          <a:ln w="9525">
            <a:noFill/>
            <a:miter lim="800000"/>
            <a:headEnd/>
            <a:tailEnd/>
          </a:ln>
        </p:spPr>
        <p:txBody>
          <a:bodyPr anchor="ctr"/>
          <a:lstStyle/>
          <a:p>
            <a:pPr eaLnBrk="0" hangingPunct="0">
              <a:lnSpc>
                <a:spcPct val="90000"/>
              </a:lnSpc>
              <a:spcBef>
                <a:spcPts val="700"/>
              </a:spcBef>
              <a:buClr>
                <a:schemeClr val="accent2"/>
              </a:buClr>
              <a:buSzPct val="60000"/>
            </a:pPr>
            <a:endParaRPr lang="en-US" altLang="zh-CN" sz="1400" dirty="0">
              <a:solidFill>
                <a:srgbClr val="FFFFFF"/>
              </a:solidFill>
              <a:ea typeface="宋体" pitchFamily="2" charset="-122"/>
            </a:endParaRPr>
          </a:p>
        </p:txBody>
      </p:sp>
      <p:sp>
        <p:nvSpPr>
          <p:cNvPr id="7" name="Text Box 9"/>
          <p:cNvSpPr txBox="1">
            <a:spLocks noChangeArrowheads="1"/>
          </p:cNvSpPr>
          <p:nvPr/>
        </p:nvSpPr>
        <p:spPr bwMode="auto">
          <a:xfrm>
            <a:off x="381001" y="2993654"/>
            <a:ext cx="8382000" cy="1785104"/>
          </a:xfrm>
          <a:prstGeom prst="rect">
            <a:avLst/>
          </a:prstGeom>
          <a:noFill/>
          <a:ln w="9525">
            <a:noFill/>
            <a:miter lim="800000"/>
            <a:headEnd/>
            <a:tailEnd/>
          </a:ln>
        </p:spPr>
        <p:txBody>
          <a:bodyPr wrap="square">
            <a:spAutoFit/>
          </a:bodyPr>
          <a:lstStyle/>
          <a:p>
            <a:pPr algn="ctr">
              <a:spcAft>
                <a:spcPts val="600"/>
              </a:spcAft>
            </a:pPr>
            <a:r>
              <a:rPr lang="en-US" altLang="zh-CN" sz="3200" b="1" dirty="0" err="1" smtClean="0">
                <a:solidFill>
                  <a:schemeClr val="bg1"/>
                </a:solidFill>
                <a:latin typeface="Palatino Linotype" pitchFamily="18" charset="0"/>
                <a:ea typeface="宋体" pitchFamily="2" charset="-122"/>
                <a:cs typeface="Arial" pitchFamily="34" charset="0"/>
              </a:rPr>
              <a:t>Qiao</a:t>
            </a:r>
            <a:r>
              <a:rPr lang="zh-CN" altLang="en-US" sz="3200" b="1" dirty="0" smtClean="0">
                <a:solidFill>
                  <a:schemeClr val="bg1"/>
                </a:solidFill>
                <a:latin typeface="Palatino Linotype" pitchFamily="18" charset="0"/>
                <a:ea typeface="宋体" pitchFamily="2" charset="-122"/>
                <a:cs typeface="Arial" pitchFamily="34" charset="0"/>
              </a:rPr>
              <a:t> </a:t>
            </a:r>
            <a:r>
              <a:rPr lang="en-US" altLang="zh-CN" sz="3200" b="1" dirty="0" smtClean="0">
                <a:solidFill>
                  <a:schemeClr val="bg1"/>
                </a:solidFill>
                <a:latin typeface="Palatino Linotype" pitchFamily="18" charset="0"/>
                <a:ea typeface="宋体" pitchFamily="2" charset="-122"/>
                <a:cs typeface="Arial" pitchFamily="34" charset="0"/>
              </a:rPr>
              <a:t>Li</a:t>
            </a:r>
            <a:endParaRPr lang="en-US" altLang="zh-CN" sz="3200" b="1" dirty="0">
              <a:solidFill>
                <a:schemeClr val="bg1"/>
              </a:solidFill>
              <a:latin typeface="Palatino Linotype" pitchFamily="18" charset="0"/>
              <a:ea typeface="宋体" pitchFamily="2" charset="-122"/>
              <a:cs typeface="Arial" pitchFamily="34" charset="0"/>
            </a:endParaRPr>
          </a:p>
          <a:p>
            <a:pPr algn="ctr">
              <a:spcAft>
                <a:spcPts val="600"/>
              </a:spcAft>
            </a:pPr>
            <a:endParaRPr lang="en-US" altLang="zh-CN" sz="400" b="1" dirty="0">
              <a:solidFill>
                <a:schemeClr val="bg1"/>
              </a:solidFill>
              <a:latin typeface="Palatino Linotype" pitchFamily="18" charset="0"/>
              <a:ea typeface="宋体" pitchFamily="2" charset="-122"/>
              <a:cs typeface="Arial" pitchFamily="34" charset="0"/>
            </a:endParaRPr>
          </a:p>
          <a:p>
            <a:pPr algn="ctr">
              <a:spcAft>
                <a:spcPts val="600"/>
              </a:spcAft>
            </a:pPr>
            <a:r>
              <a:rPr lang="en-US" altLang="zh-CN" sz="3200" i="1" dirty="0" smtClean="0">
                <a:solidFill>
                  <a:schemeClr val="bg1"/>
                </a:solidFill>
                <a:latin typeface="Palatino Linotype" pitchFamily="18" charset="0"/>
                <a:ea typeface="宋体" pitchFamily="2" charset="-122"/>
                <a:cs typeface="Arial" pitchFamily="34" charset="0"/>
              </a:rPr>
              <a:t>Rutgers </a:t>
            </a:r>
            <a:r>
              <a:rPr lang="en-US" altLang="zh-CN" sz="3200" i="1" dirty="0">
                <a:solidFill>
                  <a:schemeClr val="bg1"/>
                </a:solidFill>
                <a:latin typeface="Palatino Linotype" pitchFamily="18" charset="0"/>
                <a:ea typeface="宋体" pitchFamily="2" charset="-122"/>
                <a:cs typeface="Arial" pitchFamily="34" charset="0"/>
              </a:rPr>
              <a:t>Business School</a:t>
            </a:r>
            <a:br>
              <a:rPr lang="en-US" altLang="zh-CN" sz="3200" i="1" dirty="0">
                <a:solidFill>
                  <a:schemeClr val="bg1"/>
                </a:solidFill>
                <a:latin typeface="Palatino Linotype" pitchFamily="18" charset="0"/>
                <a:ea typeface="宋体" pitchFamily="2" charset="-122"/>
                <a:cs typeface="Arial" pitchFamily="34" charset="0"/>
              </a:rPr>
            </a:br>
            <a:endParaRPr lang="en-US" altLang="zh-CN" sz="3200" i="1" dirty="0">
              <a:solidFill>
                <a:schemeClr val="bg1"/>
              </a:solidFill>
              <a:latin typeface="Palatino Linotype" pitchFamily="18" charset="0"/>
              <a:ea typeface="宋体" pitchFamily="2" charset="-122"/>
              <a:cs typeface="Arial" pitchFamily="34" charset="0"/>
            </a:endParaRPr>
          </a:p>
        </p:txBody>
      </p:sp>
    </p:spTree>
    <p:extLst>
      <p:ext uri="{BB962C8B-B14F-4D97-AF65-F5344CB8AC3E}">
        <p14:creationId xmlns:p14="http://schemas.microsoft.com/office/powerpoint/2010/main" val="3295995055"/>
      </p:ext>
    </p:extLst>
  </p:cSld>
  <p:clrMapOvr>
    <a:masterClrMapping/>
  </p:clrMapOvr>
  <mc:AlternateContent xmlns:mc="http://schemas.openxmlformats.org/markup-compatibility/2006" xmlns:p14="http://schemas.microsoft.com/office/powerpoint/2010/main">
    <mc:Choice Requires="p14">
      <p:transition spd="slow" p14:dur="2000" advTm="995"/>
    </mc:Choice>
    <mc:Fallback xmlns="">
      <p:transition spd="slow" advTm="995"/>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ectangle 19"/>
          <p:cNvSpPr/>
          <p:nvPr/>
        </p:nvSpPr>
        <p:spPr>
          <a:xfrm>
            <a:off x="60230" y="1158960"/>
            <a:ext cx="8967701" cy="55752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6" name="圆角矩形 4"/>
          <p:cNvSpPr/>
          <p:nvPr/>
        </p:nvSpPr>
        <p:spPr>
          <a:xfrm>
            <a:off x="5894987" y="3328503"/>
            <a:ext cx="1181548" cy="1103279"/>
          </a:xfrm>
          <a:prstGeom prst="roundRect">
            <a:avLst/>
          </a:prstGeom>
          <a:solidFill>
            <a:srgbClr val="D88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smtClean="0">
                <a:solidFill>
                  <a:schemeClr val="tx1"/>
                </a:solidFill>
              </a:rPr>
              <a:t>QA</a:t>
            </a:r>
            <a:endParaRPr lang="en-US" sz="1200" smtClean="0">
              <a:solidFill>
                <a:schemeClr val="tx1"/>
              </a:solidFill>
            </a:endParaRPr>
          </a:p>
          <a:p>
            <a:pPr algn="ctr"/>
            <a:endParaRPr lang="en-US" sz="1200"/>
          </a:p>
          <a:p>
            <a:pPr algn="ctr"/>
            <a:endParaRPr lang="en-US" sz="1200" smtClean="0"/>
          </a:p>
          <a:p>
            <a:pPr algn="ctr"/>
            <a:endParaRPr lang="en-US" sz="1200"/>
          </a:p>
        </p:txBody>
      </p:sp>
      <p:sp>
        <p:nvSpPr>
          <p:cNvPr id="155" name="矩形 154"/>
          <p:cNvSpPr/>
          <p:nvPr/>
        </p:nvSpPr>
        <p:spPr>
          <a:xfrm>
            <a:off x="4895629" y="5519047"/>
            <a:ext cx="2950135" cy="8773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342900" lvl="0" indent="-342900">
              <a:buFont typeface="Arial" panose="020B0604020202020204" pitchFamily="34" charset="0"/>
              <a:buChar char="•"/>
            </a:pPr>
            <a:endParaRPr lang="zh-CN" altLang="zh-CN" sz="1400" kern="1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5" name="矩形 144"/>
          <p:cNvSpPr/>
          <p:nvPr/>
        </p:nvSpPr>
        <p:spPr>
          <a:xfrm>
            <a:off x="853605" y="5479322"/>
            <a:ext cx="2900645" cy="125490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itle 1"/>
          <p:cNvSpPr txBox="1">
            <a:spLocks/>
          </p:cNvSpPr>
          <p:nvPr/>
        </p:nvSpPr>
        <p:spPr>
          <a:xfrm>
            <a:off x="97157" y="108890"/>
            <a:ext cx="6104268" cy="889686"/>
          </a:xfrm>
          <a:prstGeom prst="rect">
            <a:avLst/>
          </a:prstGeom>
        </p:spPr>
        <p:txBody>
          <a:bodyPr/>
          <a:lstStyle>
            <a:lvl1pPr algn="l" rtl="0" eaLnBrk="1" fontAlgn="base" hangingPunct="1">
              <a:spcBef>
                <a:spcPct val="0"/>
              </a:spcBef>
              <a:spcAft>
                <a:spcPct val="0"/>
              </a:spcAft>
              <a:defRPr sz="3000">
                <a:solidFill>
                  <a:schemeClr val="tx2"/>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a:lstStyle>
          <a:p>
            <a:r>
              <a:rPr lang="en-US" sz="2400" b="1">
                <a:latin typeface="Palatino Linotype" pitchFamily="18" charset="0"/>
                <a:ea typeface="+mj-ea"/>
                <a:cs typeface="+mj-cs"/>
              </a:rPr>
              <a:t>Architecture of the Proposed </a:t>
            </a:r>
            <a:r>
              <a:rPr lang="en-US" altLang="zh-CN" sz="2400" b="1">
                <a:latin typeface="Palatino Linotype" pitchFamily="18" charset="0"/>
                <a:ea typeface="+mj-ea"/>
                <a:cs typeface="+mj-cs"/>
              </a:rPr>
              <a:t>Audit Cognitive Assistant</a:t>
            </a:r>
          </a:p>
          <a:p>
            <a:r>
              <a:rPr lang="en-US" sz="2400" b="1" smtClean="0">
                <a:solidFill>
                  <a:srgbClr val="C00000"/>
                </a:solidFill>
                <a:latin typeface="Times New Roman" panose="02020603050405020304" pitchFamily="18" charset="0"/>
                <a:ea typeface="Calibri" panose="020F0502020204030204" pitchFamily="34" charset="0"/>
                <a:cs typeface="ヒラギノ角ゴ Pro W3" charset="0"/>
              </a:rPr>
              <a:t> </a:t>
            </a:r>
            <a:endParaRPr lang="en-US" sz="2400" b="1">
              <a:solidFill>
                <a:srgbClr val="C00000"/>
              </a:solidFill>
              <a:latin typeface="Times New Roman" panose="02020603050405020304" pitchFamily="18" charset="0"/>
              <a:ea typeface="Calibri" panose="020F0502020204030204" pitchFamily="34" charset="0"/>
              <a:cs typeface="ヒラギノ角ゴ Pro W3" charset="0"/>
            </a:endParaRPr>
          </a:p>
        </p:txBody>
      </p:sp>
      <p:pic>
        <p:nvPicPr>
          <p:cNvPr id="2" name="图片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5621" y="3618949"/>
            <a:ext cx="528930" cy="688491"/>
          </a:xfrm>
          <a:prstGeom prst="rect">
            <a:avLst/>
          </a:prstGeom>
        </p:spPr>
      </p:pic>
      <p:sp>
        <p:nvSpPr>
          <p:cNvPr id="4" name="圆角矩形 3"/>
          <p:cNvSpPr/>
          <p:nvPr/>
        </p:nvSpPr>
        <p:spPr>
          <a:xfrm>
            <a:off x="2331485" y="3404689"/>
            <a:ext cx="1108037" cy="688491"/>
          </a:xfrm>
          <a:prstGeom prst="roundRect">
            <a:avLst/>
          </a:prstGeom>
          <a:solidFill>
            <a:srgbClr val="D88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chemeClr val="tx1"/>
                </a:solidFill>
              </a:rPr>
              <a:t>Automatic Speech Recognition</a:t>
            </a:r>
            <a:endParaRPr lang="en-US" sz="1200">
              <a:solidFill>
                <a:schemeClr val="tx1"/>
              </a:solidFill>
            </a:endParaRPr>
          </a:p>
        </p:txBody>
      </p:sp>
      <p:sp>
        <p:nvSpPr>
          <p:cNvPr id="5" name="圆角矩形 4"/>
          <p:cNvSpPr/>
          <p:nvPr/>
        </p:nvSpPr>
        <p:spPr>
          <a:xfrm>
            <a:off x="4304854" y="3296198"/>
            <a:ext cx="1181548" cy="1118796"/>
          </a:xfrm>
          <a:prstGeom prst="roundRect">
            <a:avLst/>
          </a:prstGeom>
          <a:solidFill>
            <a:srgbClr val="D88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chemeClr val="tx1"/>
                </a:solidFill>
              </a:rPr>
              <a:t>Query Classifier</a:t>
            </a:r>
          </a:p>
          <a:p>
            <a:pPr algn="ctr"/>
            <a:endParaRPr lang="en-US" sz="1200"/>
          </a:p>
          <a:p>
            <a:pPr algn="ctr"/>
            <a:endParaRPr lang="en-US" sz="1200" smtClean="0"/>
          </a:p>
          <a:p>
            <a:pPr algn="ctr"/>
            <a:endParaRPr lang="en-US" sz="1200"/>
          </a:p>
        </p:txBody>
      </p:sp>
      <p:sp>
        <p:nvSpPr>
          <p:cNvPr id="6" name="圆角矩形 5"/>
          <p:cNvSpPr/>
          <p:nvPr/>
        </p:nvSpPr>
        <p:spPr>
          <a:xfrm>
            <a:off x="4442910" y="3887870"/>
            <a:ext cx="946673" cy="41954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Question or Action</a:t>
            </a:r>
            <a:endParaRPr lang="en-US" sz="1200"/>
          </a:p>
        </p:txBody>
      </p:sp>
      <p:sp>
        <p:nvSpPr>
          <p:cNvPr id="9" name="流程图: 磁盘 8"/>
          <p:cNvSpPr/>
          <p:nvPr/>
        </p:nvSpPr>
        <p:spPr>
          <a:xfrm>
            <a:off x="6524678" y="3755404"/>
            <a:ext cx="516365" cy="634700"/>
          </a:xfrm>
          <a:prstGeom prst="flowChartMagneticDisk">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a:solidFill>
                <a:schemeClr val="tx1"/>
              </a:solidFill>
            </a:endParaRPr>
          </a:p>
        </p:txBody>
      </p:sp>
      <p:cxnSp>
        <p:nvCxnSpPr>
          <p:cNvPr id="13" name="直接箭头连接符 12"/>
          <p:cNvCxnSpPr>
            <a:stCxn id="2" idx="3"/>
            <a:endCxn id="4" idx="1"/>
          </p:cNvCxnSpPr>
          <p:nvPr/>
        </p:nvCxnSpPr>
        <p:spPr>
          <a:xfrm flipV="1">
            <a:off x="1454551" y="3748935"/>
            <a:ext cx="876934" cy="21426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1466153" y="4054255"/>
            <a:ext cx="822300" cy="38317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圆角矩形 18"/>
          <p:cNvSpPr/>
          <p:nvPr/>
        </p:nvSpPr>
        <p:spPr>
          <a:xfrm>
            <a:off x="2331485" y="4307418"/>
            <a:ext cx="1108037" cy="269855"/>
          </a:xfrm>
          <a:prstGeom prst="roundRect">
            <a:avLst/>
          </a:prstGeom>
          <a:solidFill>
            <a:srgbClr val="D88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chemeClr val="tx1"/>
                </a:solidFill>
              </a:rPr>
              <a:t>text</a:t>
            </a:r>
            <a:endParaRPr lang="en-US" sz="1200">
              <a:solidFill>
                <a:schemeClr val="tx1"/>
              </a:solidFill>
            </a:endParaRPr>
          </a:p>
        </p:txBody>
      </p:sp>
      <p:cxnSp>
        <p:nvCxnSpPr>
          <p:cNvPr id="22" name="直接箭头连接符 21"/>
          <p:cNvCxnSpPr/>
          <p:nvPr/>
        </p:nvCxnSpPr>
        <p:spPr>
          <a:xfrm>
            <a:off x="3439522" y="3775956"/>
            <a:ext cx="865332"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19" idx="3"/>
          </p:cNvCxnSpPr>
          <p:nvPr/>
        </p:nvCxnSpPr>
        <p:spPr>
          <a:xfrm flipV="1">
            <a:off x="3439522" y="4105731"/>
            <a:ext cx="865332" cy="33661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肘形连接符 25"/>
          <p:cNvCxnSpPr>
            <a:stCxn id="5" idx="2"/>
          </p:cNvCxnSpPr>
          <p:nvPr/>
        </p:nvCxnSpPr>
        <p:spPr>
          <a:xfrm rot="5400000">
            <a:off x="2925395" y="2865681"/>
            <a:ext cx="420920" cy="3519547"/>
          </a:xfrm>
          <a:prstGeom prst="bentConnector2">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V="1">
            <a:off x="5486402" y="3775956"/>
            <a:ext cx="201027" cy="857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肘形连接符 28"/>
          <p:cNvCxnSpPr/>
          <p:nvPr/>
        </p:nvCxnSpPr>
        <p:spPr>
          <a:xfrm rot="16200000" flipV="1">
            <a:off x="3854112" y="655194"/>
            <a:ext cx="173899" cy="5066833"/>
          </a:xfrm>
          <a:prstGeom prst="bentConnector2">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6535113" y="3019538"/>
            <a:ext cx="2239384" cy="276999"/>
          </a:xfrm>
          <a:prstGeom prst="rect">
            <a:avLst/>
          </a:prstGeom>
          <a:noFill/>
        </p:spPr>
        <p:txBody>
          <a:bodyPr wrap="square" rtlCol="0">
            <a:spAutoFit/>
          </a:bodyPr>
          <a:lstStyle/>
          <a:p>
            <a:r>
              <a:rPr lang="en-US" sz="1200" b="1" smtClean="0"/>
              <a:t>Answer </a:t>
            </a:r>
            <a:endParaRPr lang="en-US" sz="1200" b="1"/>
          </a:p>
        </p:txBody>
      </p:sp>
      <p:sp>
        <p:nvSpPr>
          <p:cNvPr id="38" name="流程图: 库存数据 37"/>
          <p:cNvSpPr/>
          <p:nvPr/>
        </p:nvSpPr>
        <p:spPr>
          <a:xfrm>
            <a:off x="656129" y="3017575"/>
            <a:ext cx="741380" cy="461317"/>
          </a:xfrm>
          <a:prstGeom prst="flowChartOnlineStorage">
            <a:avLst/>
          </a:prstGeom>
          <a:solidFill>
            <a:srgbClr val="F9D1BF"/>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文本框 38"/>
          <p:cNvSpPr txBox="1"/>
          <p:nvPr/>
        </p:nvSpPr>
        <p:spPr>
          <a:xfrm>
            <a:off x="646120" y="3008786"/>
            <a:ext cx="2239384" cy="461665"/>
          </a:xfrm>
          <a:prstGeom prst="rect">
            <a:avLst/>
          </a:prstGeom>
          <a:noFill/>
        </p:spPr>
        <p:txBody>
          <a:bodyPr wrap="square" rtlCol="0">
            <a:spAutoFit/>
          </a:bodyPr>
          <a:lstStyle/>
          <a:p>
            <a:r>
              <a:rPr lang="en-US" sz="1200" smtClean="0"/>
              <a:t>Show</a:t>
            </a:r>
          </a:p>
          <a:p>
            <a:r>
              <a:rPr lang="en-US" sz="1200" smtClean="0"/>
              <a:t>Answer </a:t>
            </a:r>
            <a:endParaRPr lang="en-US" sz="1200"/>
          </a:p>
        </p:txBody>
      </p:sp>
      <p:sp>
        <p:nvSpPr>
          <p:cNvPr id="40" name="流程图: 库存数据 39"/>
          <p:cNvSpPr/>
          <p:nvPr/>
        </p:nvSpPr>
        <p:spPr>
          <a:xfrm>
            <a:off x="724773" y="4625454"/>
            <a:ext cx="741380" cy="461317"/>
          </a:xfrm>
          <a:prstGeom prst="flowChartOnlineStorage">
            <a:avLst/>
          </a:prstGeom>
          <a:solidFill>
            <a:srgbClr val="F9D1BF"/>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文本框 40"/>
          <p:cNvSpPr txBox="1"/>
          <p:nvPr/>
        </p:nvSpPr>
        <p:spPr>
          <a:xfrm>
            <a:off x="724773" y="4647429"/>
            <a:ext cx="2239384" cy="461665"/>
          </a:xfrm>
          <a:prstGeom prst="rect">
            <a:avLst/>
          </a:prstGeom>
          <a:noFill/>
        </p:spPr>
        <p:txBody>
          <a:bodyPr wrap="square" rtlCol="0">
            <a:spAutoFit/>
          </a:bodyPr>
          <a:lstStyle/>
          <a:p>
            <a:r>
              <a:rPr lang="en-US" sz="1200" smtClean="0"/>
              <a:t>Execute</a:t>
            </a:r>
          </a:p>
          <a:p>
            <a:r>
              <a:rPr lang="en-US" sz="1200" smtClean="0"/>
              <a:t>Action</a:t>
            </a:r>
            <a:endParaRPr lang="en-US" sz="1200"/>
          </a:p>
        </p:txBody>
      </p:sp>
      <p:sp>
        <p:nvSpPr>
          <p:cNvPr id="42" name="文本框 41"/>
          <p:cNvSpPr txBox="1"/>
          <p:nvPr/>
        </p:nvSpPr>
        <p:spPr>
          <a:xfrm>
            <a:off x="4875173" y="4497134"/>
            <a:ext cx="2239384" cy="276999"/>
          </a:xfrm>
          <a:prstGeom prst="rect">
            <a:avLst/>
          </a:prstGeom>
          <a:noFill/>
        </p:spPr>
        <p:txBody>
          <a:bodyPr wrap="square" rtlCol="0">
            <a:spAutoFit/>
          </a:bodyPr>
          <a:lstStyle/>
          <a:p>
            <a:r>
              <a:rPr lang="en-US" sz="1200" b="1" smtClean="0"/>
              <a:t>Action</a:t>
            </a:r>
            <a:endParaRPr lang="en-US" sz="1200" b="1"/>
          </a:p>
        </p:txBody>
      </p:sp>
      <p:sp>
        <p:nvSpPr>
          <p:cNvPr id="43" name="流程图: 过程 42"/>
          <p:cNvSpPr/>
          <p:nvPr/>
        </p:nvSpPr>
        <p:spPr>
          <a:xfrm>
            <a:off x="405329" y="1321557"/>
            <a:ext cx="1007208" cy="1208693"/>
          </a:xfrm>
          <a:prstGeom prst="flowChartProcess">
            <a:avLst/>
          </a:prstGeom>
          <a:solidFill>
            <a:schemeClr val="accent1">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文本框 43"/>
          <p:cNvSpPr txBox="1"/>
          <p:nvPr/>
        </p:nvSpPr>
        <p:spPr>
          <a:xfrm>
            <a:off x="591403" y="1323410"/>
            <a:ext cx="1394262" cy="307777"/>
          </a:xfrm>
          <a:prstGeom prst="rect">
            <a:avLst/>
          </a:prstGeom>
          <a:noFill/>
        </p:spPr>
        <p:txBody>
          <a:bodyPr wrap="square" rtlCol="0">
            <a:spAutoFit/>
          </a:bodyPr>
          <a:lstStyle/>
          <a:p>
            <a:r>
              <a:rPr lang="en-US" sz="1400" smtClean="0"/>
              <a:t>Luca</a:t>
            </a:r>
            <a:endParaRPr lang="en-US" sz="1400"/>
          </a:p>
        </p:txBody>
      </p:sp>
      <p:sp>
        <p:nvSpPr>
          <p:cNvPr id="45" name="流程图: 终止 44"/>
          <p:cNvSpPr/>
          <p:nvPr/>
        </p:nvSpPr>
        <p:spPr>
          <a:xfrm>
            <a:off x="538877" y="1601493"/>
            <a:ext cx="730212" cy="169825"/>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smtClean="0">
                <a:solidFill>
                  <a:schemeClr val="tx1"/>
                </a:solidFill>
              </a:rPr>
              <a:t>industry</a:t>
            </a:r>
            <a:endParaRPr lang="en-US" sz="1050">
              <a:solidFill>
                <a:schemeClr val="tx1"/>
              </a:solidFill>
            </a:endParaRPr>
          </a:p>
        </p:txBody>
      </p:sp>
      <p:sp>
        <p:nvSpPr>
          <p:cNvPr id="46" name="流程图: 终止 45"/>
          <p:cNvSpPr/>
          <p:nvPr/>
        </p:nvSpPr>
        <p:spPr>
          <a:xfrm>
            <a:off x="514249" y="1878894"/>
            <a:ext cx="730212" cy="169825"/>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smtClean="0">
                <a:solidFill>
                  <a:schemeClr val="tx1"/>
                </a:solidFill>
              </a:rPr>
              <a:t>Client</a:t>
            </a:r>
            <a:endParaRPr lang="en-US" sz="1050">
              <a:solidFill>
                <a:schemeClr val="tx1"/>
              </a:solidFill>
            </a:endParaRPr>
          </a:p>
        </p:txBody>
      </p:sp>
      <p:sp>
        <p:nvSpPr>
          <p:cNvPr id="47" name="流程图: 终止 46"/>
          <p:cNvSpPr/>
          <p:nvPr/>
        </p:nvSpPr>
        <p:spPr>
          <a:xfrm>
            <a:off x="538877" y="2144776"/>
            <a:ext cx="730212" cy="169825"/>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smtClean="0">
                <a:solidFill>
                  <a:schemeClr val="tx1"/>
                </a:solidFill>
              </a:rPr>
              <a:t>Position</a:t>
            </a:r>
            <a:endParaRPr lang="en-US" sz="1050">
              <a:solidFill>
                <a:schemeClr val="tx1"/>
              </a:solidFill>
            </a:endParaRPr>
          </a:p>
        </p:txBody>
      </p:sp>
      <p:sp>
        <p:nvSpPr>
          <p:cNvPr id="49" name="流程图: 过程 48"/>
          <p:cNvSpPr/>
          <p:nvPr/>
        </p:nvSpPr>
        <p:spPr>
          <a:xfrm>
            <a:off x="2337351" y="1315124"/>
            <a:ext cx="1007208" cy="1216264"/>
          </a:xfrm>
          <a:prstGeom prst="flowChartProcess">
            <a:avLst/>
          </a:prstGeom>
          <a:solidFill>
            <a:schemeClr val="accent1">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文本框 49"/>
          <p:cNvSpPr txBox="1"/>
          <p:nvPr/>
        </p:nvSpPr>
        <p:spPr>
          <a:xfrm>
            <a:off x="2502777" y="1330316"/>
            <a:ext cx="834546" cy="307777"/>
          </a:xfrm>
          <a:prstGeom prst="rect">
            <a:avLst/>
          </a:prstGeom>
          <a:noFill/>
        </p:spPr>
        <p:txBody>
          <a:bodyPr wrap="square" rtlCol="0">
            <a:spAutoFit/>
          </a:bodyPr>
          <a:lstStyle/>
          <a:p>
            <a:r>
              <a:rPr lang="en-US" sz="1400" smtClean="0"/>
              <a:t>Luca</a:t>
            </a:r>
            <a:endParaRPr lang="en-US" sz="1400"/>
          </a:p>
        </p:txBody>
      </p:sp>
      <p:sp>
        <p:nvSpPr>
          <p:cNvPr id="54" name="流程图: 过程 53"/>
          <p:cNvSpPr/>
          <p:nvPr/>
        </p:nvSpPr>
        <p:spPr>
          <a:xfrm>
            <a:off x="4104578" y="1311517"/>
            <a:ext cx="1007208" cy="1208693"/>
          </a:xfrm>
          <a:prstGeom prst="flowChartProcess">
            <a:avLst/>
          </a:prstGeom>
          <a:solidFill>
            <a:schemeClr val="accent1">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5" name="文本框 54"/>
          <p:cNvSpPr txBox="1"/>
          <p:nvPr/>
        </p:nvSpPr>
        <p:spPr>
          <a:xfrm>
            <a:off x="4288123" y="1301464"/>
            <a:ext cx="1394262" cy="307777"/>
          </a:xfrm>
          <a:prstGeom prst="rect">
            <a:avLst/>
          </a:prstGeom>
          <a:noFill/>
        </p:spPr>
        <p:txBody>
          <a:bodyPr wrap="square" rtlCol="0">
            <a:spAutoFit/>
          </a:bodyPr>
          <a:lstStyle/>
          <a:p>
            <a:r>
              <a:rPr lang="en-US" sz="1400" smtClean="0"/>
              <a:t>Luca</a:t>
            </a:r>
            <a:endParaRPr lang="en-US" sz="1400"/>
          </a:p>
        </p:txBody>
      </p:sp>
      <p:sp>
        <p:nvSpPr>
          <p:cNvPr id="59" name="流程图: 过程 58"/>
          <p:cNvSpPr/>
          <p:nvPr/>
        </p:nvSpPr>
        <p:spPr>
          <a:xfrm>
            <a:off x="6069953" y="1869805"/>
            <a:ext cx="679025" cy="1003937"/>
          </a:xfrm>
          <a:prstGeom prst="flowChartProcess">
            <a:avLst/>
          </a:prstGeom>
          <a:solidFill>
            <a:schemeClr val="accent1">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0" name="文本框 59"/>
          <p:cNvSpPr txBox="1"/>
          <p:nvPr/>
        </p:nvSpPr>
        <p:spPr>
          <a:xfrm>
            <a:off x="6128705" y="1812679"/>
            <a:ext cx="1394262" cy="246221"/>
          </a:xfrm>
          <a:prstGeom prst="rect">
            <a:avLst/>
          </a:prstGeom>
          <a:noFill/>
        </p:spPr>
        <p:txBody>
          <a:bodyPr wrap="square" rtlCol="0">
            <a:spAutoFit/>
          </a:bodyPr>
          <a:lstStyle/>
          <a:p>
            <a:r>
              <a:rPr lang="en-US" sz="1000" smtClean="0"/>
              <a:t>Luca</a:t>
            </a:r>
            <a:endParaRPr lang="en-US" sz="1000"/>
          </a:p>
        </p:txBody>
      </p:sp>
      <p:grpSp>
        <p:nvGrpSpPr>
          <p:cNvPr id="80" name="组合 79"/>
          <p:cNvGrpSpPr/>
          <p:nvPr/>
        </p:nvGrpSpPr>
        <p:grpSpPr>
          <a:xfrm>
            <a:off x="2355553" y="1632314"/>
            <a:ext cx="942626" cy="227266"/>
            <a:chOff x="5830816" y="5686640"/>
            <a:chExt cx="1157617" cy="359158"/>
          </a:xfrm>
        </p:grpSpPr>
        <p:pic>
          <p:nvPicPr>
            <p:cNvPr id="81" name="图片 80"/>
            <p:cNvPicPr>
              <a:picLocks noChangeAspect="1"/>
            </p:cNvPicPr>
            <p:nvPr/>
          </p:nvPicPr>
          <p:blipFill>
            <a:blip r:embed="rId4"/>
            <a:stretch>
              <a:fillRect/>
            </a:stretch>
          </p:blipFill>
          <p:spPr>
            <a:xfrm>
              <a:off x="5830816" y="5686640"/>
              <a:ext cx="1157617" cy="359158"/>
            </a:xfrm>
            <a:prstGeom prst="rect">
              <a:avLst/>
            </a:prstGeom>
            <a:solidFill>
              <a:srgbClr val="A5E6A2"/>
            </a:solidFill>
          </p:spPr>
        </p:pic>
        <p:pic>
          <p:nvPicPr>
            <p:cNvPr id="82" name="Picture 8" descr="Image result for microphon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9773" y="5691099"/>
              <a:ext cx="311630" cy="354699"/>
            </a:xfrm>
            <a:prstGeom prst="rect">
              <a:avLst/>
            </a:prstGeom>
            <a:noFill/>
            <a:extLst>
              <a:ext uri="{909E8E84-426E-40DD-AFC4-6F175D3DCCD1}">
                <a14:hiddenFill xmlns:a14="http://schemas.microsoft.com/office/drawing/2010/main">
                  <a:solidFill>
                    <a:srgbClr val="FFFFFF"/>
                  </a:solidFill>
                </a14:hiddenFill>
              </a:ext>
            </a:extLst>
          </p:spPr>
        </p:pic>
      </p:grpSp>
      <p:sp>
        <p:nvSpPr>
          <p:cNvPr id="83" name="圆角矩形 82"/>
          <p:cNvSpPr/>
          <p:nvPr/>
        </p:nvSpPr>
        <p:spPr>
          <a:xfrm>
            <a:off x="2361718" y="1975952"/>
            <a:ext cx="930296" cy="540096"/>
          </a:xfrm>
          <a:prstGeom prst="roundRect">
            <a:avLst/>
          </a:prstGeom>
          <a:noFill/>
          <a:ln>
            <a:solidFill>
              <a:schemeClr val="accent1">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84" name="文本框 83"/>
          <p:cNvSpPr txBox="1"/>
          <p:nvPr/>
        </p:nvSpPr>
        <p:spPr>
          <a:xfrm>
            <a:off x="2296257" y="1931782"/>
            <a:ext cx="1221097" cy="754053"/>
          </a:xfrm>
          <a:prstGeom prst="rect">
            <a:avLst/>
          </a:prstGeom>
          <a:noFill/>
        </p:spPr>
        <p:txBody>
          <a:bodyPr wrap="square" rtlCol="0">
            <a:spAutoFit/>
          </a:bodyPr>
          <a:lstStyle/>
          <a:p>
            <a:r>
              <a:rPr lang="en-US" sz="700" smtClean="0"/>
              <a:t>Recommended Topics:</a:t>
            </a:r>
          </a:p>
          <a:p>
            <a:r>
              <a:rPr lang="en-US" sz="700" smtClean="0"/>
              <a:t>General understanding, new events, business risks…</a:t>
            </a:r>
            <a:endParaRPr lang="en-US" sz="700"/>
          </a:p>
          <a:p>
            <a:endParaRPr lang="en-US" sz="800"/>
          </a:p>
        </p:txBody>
      </p:sp>
      <p:grpSp>
        <p:nvGrpSpPr>
          <p:cNvPr id="86" name="组合 85"/>
          <p:cNvGrpSpPr/>
          <p:nvPr/>
        </p:nvGrpSpPr>
        <p:grpSpPr>
          <a:xfrm>
            <a:off x="4136869" y="1642905"/>
            <a:ext cx="942626" cy="227266"/>
            <a:chOff x="5830816" y="5686640"/>
            <a:chExt cx="1157617" cy="359158"/>
          </a:xfrm>
        </p:grpSpPr>
        <p:pic>
          <p:nvPicPr>
            <p:cNvPr id="87" name="图片 86"/>
            <p:cNvPicPr>
              <a:picLocks noChangeAspect="1"/>
            </p:cNvPicPr>
            <p:nvPr/>
          </p:nvPicPr>
          <p:blipFill>
            <a:blip r:embed="rId4"/>
            <a:stretch>
              <a:fillRect/>
            </a:stretch>
          </p:blipFill>
          <p:spPr>
            <a:xfrm>
              <a:off x="5830816" y="5686640"/>
              <a:ext cx="1157617" cy="359158"/>
            </a:xfrm>
            <a:prstGeom prst="rect">
              <a:avLst/>
            </a:prstGeom>
            <a:solidFill>
              <a:srgbClr val="A5E6A2"/>
            </a:solidFill>
          </p:spPr>
        </p:pic>
        <p:pic>
          <p:nvPicPr>
            <p:cNvPr id="88" name="Picture 8" descr="Image result for microphon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9773" y="5691099"/>
              <a:ext cx="311630" cy="354699"/>
            </a:xfrm>
            <a:prstGeom prst="rect">
              <a:avLst/>
            </a:prstGeom>
            <a:noFill/>
            <a:extLst>
              <a:ext uri="{909E8E84-426E-40DD-AFC4-6F175D3DCCD1}">
                <a14:hiddenFill xmlns:a14="http://schemas.microsoft.com/office/drawing/2010/main">
                  <a:solidFill>
                    <a:srgbClr val="FFFFFF"/>
                  </a:solidFill>
                </a14:hiddenFill>
              </a:ext>
            </a:extLst>
          </p:spPr>
        </p:pic>
      </p:grpSp>
      <p:sp>
        <p:nvSpPr>
          <p:cNvPr id="89" name="文本框 88"/>
          <p:cNvSpPr txBox="1"/>
          <p:nvPr/>
        </p:nvSpPr>
        <p:spPr>
          <a:xfrm>
            <a:off x="4111612" y="1871645"/>
            <a:ext cx="2239384" cy="246221"/>
          </a:xfrm>
          <a:prstGeom prst="rect">
            <a:avLst/>
          </a:prstGeom>
          <a:noFill/>
        </p:spPr>
        <p:txBody>
          <a:bodyPr wrap="square" rtlCol="0">
            <a:spAutoFit/>
          </a:bodyPr>
          <a:lstStyle/>
          <a:p>
            <a:r>
              <a:rPr lang="en-US" sz="1000" smtClean="0"/>
              <a:t>Processing…</a:t>
            </a:r>
          </a:p>
        </p:txBody>
      </p:sp>
      <p:pic>
        <p:nvPicPr>
          <p:cNvPr id="91" name="图片 9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406311" y="2101102"/>
            <a:ext cx="349578" cy="349578"/>
          </a:xfrm>
          <a:prstGeom prst="rect">
            <a:avLst/>
          </a:prstGeom>
        </p:spPr>
      </p:pic>
      <p:grpSp>
        <p:nvGrpSpPr>
          <p:cNvPr id="92" name="组合 91"/>
          <p:cNvGrpSpPr/>
          <p:nvPr/>
        </p:nvGrpSpPr>
        <p:grpSpPr>
          <a:xfrm>
            <a:off x="6093425" y="2020442"/>
            <a:ext cx="625950" cy="125557"/>
            <a:chOff x="5830816" y="5686640"/>
            <a:chExt cx="1157617" cy="359158"/>
          </a:xfrm>
        </p:grpSpPr>
        <p:pic>
          <p:nvPicPr>
            <p:cNvPr id="93" name="图片 92"/>
            <p:cNvPicPr>
              <a:picLocks noChangeAspect="1"/>
            </p:cNvPicPr>
            <p:nvPr/>
          </p:nvPicPr>
          <p:blipFill>
            <a:blip r:embed="rId4"/>
            <a:stretch>
              <a:fillRect/>
            </a:stretch>
          </p:blipFill>
          <p:spPr>
            <a:xfrm>
              <a:off x="5830816" y="5686640"/>
              <a:ext cx="1157617" cy="359158"/>
            </a:xfrm>
            <a:prstGeom prst="rect">
              <a:avLst/>
            </a:prstGeom>
            <a:solidFill>
              <a:srgbClr val="A5E6A2"/>
            </a:solidFill>
          </p:spPr>
        </p:pic>
        <p:pic>
          <p:nvPicPr>
            <p:cNvPr id="94" name="Picture 8" descr="Image result for microphon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9773" y="5691099"/>
              <a:ext cx="311630" cy="354699"/>
            </a:xfrm>
            <a:prstGeom prst="rect">
              <a:avLst/>
            </a:prstGeom>
            <a:noFill/>
            <a:extLst>
              <a:ext uri="{909E8E84-426E-40DD-AFC4-6F175D3DCCD1}">
                <a14:hiddenFill xmlns:a14="http://schemas.microsoft.com/office/drawing/2010/main">
                  <a:solidFill>
                    <a:srgbClr val="FFFFFF"/>
                  </a:solidFill>
                </a14:hiddenFill>
              </a:ext>
            </a:extLst>
          </p:spPr>
        </p:pic>
      </p:grpSp>
      <p:sp>
        <p:nvSpPr>
          <p:cNvPr id="95" name="文本框 94"/>
          <p:cNvSpPr txBox="1"/>
          <p:nvPr/>
        </p:nvSpPr>
        <p:spPr>
          <a:xfrm>
            <a:off x="5989316" y="2432036"/>
            <a:ext cx="918684" cy="584775"/>
          </a:xfrm>
          <a:prstGeom prst="rect">
            <a:avLst/>
          </a:prstGeom>
          <a:noFill/>
        </p:spPr>
        <p:txBody>
          <a:bodyPr wrap="square" rtlCol="0">
            <a:spAutoFit/>
          </a:bodyPr>
          <a:lstStyle/>
          <a:p>
            <a:r>
              <a:rPr lang="en-US" sz="800" smtClean="0"/>
              <a:t>You may also interested in:…</a:t>
            </a:r>
            <a:endParaRPr lang="en-US" sz="700"/>
          </a:p>
          <a:p>
            <a:endParaRPr lang="en-US" sz="800"/>
          </a:p>
        </p:txBody>
      </p:sp>
      <p:sp>
        <p:nvSpPr>
          <p:cNvPr id="96" name="圆角矩形 95"/>
          <p:cNvSpPr/>
          <p:nvPr/>
        </p:nvSpPr>
        <p:spPr>
          <a:xfrm>
            <a:off x="6080470" y="2212787"/>
            <a:ext cx="649422" cy="259170"/>
          </a:xfrm>
          <a:prstGeom prst="roundRect">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97" name="文本框 96"/>
          <p:cNvSpPr txBox="1"/>
          <p:nvPr/>
        </p:nvSpPr>
        <p:spPr>
          <a:xfrm>
            <a:off x="6023964" y="1915863"/>
            <a:ext cx="1190547" cy="276999"/>
          </a:xfrm>
          <a:prstGeom prst="rect">
            <a:avLst/>
          </a:prstGeom>
          <a:noFill/>
        </p:spPr>
        <p:txBody>
          <a:bodyPr wrap="square" rtlCol="0">
            <a:spAutoFit/>
          </a:bodyPr>
          <a:lstStyle/>
          <a:p>
            <a:r>
              <a:rPr lang="en-US" sz="1200" smtClean="0"/>
              <a:t>Query</a:t>
            </a:r>
            <a:endParaRPr lang="en-US" sz="1200"/>
          </a:p>
        </p:txBody>
      </p:sp>
      <p:sp>
        <p:nvSpPr>
          <p:cNvPr id="99" name="流程图: 过程 98"/>
          <p:cNvSpPr/>
          <p:nvPr/>
        </p:nvSpPr>
        <p:spPr>
          <a:xfrm>
            <a:off x="6050007" y="1158960"/>
            <a:ext cx="685359" cy="645854"/>
          </a:xfrm>
          <a:prstGeom prst="flowChartProcess">
            <a:avLst/>
          </a:prstGeom>
          <a:solidFill>
            <a:schemeClr val="accent1">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1" name="文本框 100"/>
          <p:cNvSpPr txBox="1"/>
          <p:nvPr/>
        </p:nvSpPr>
        <p:spPr>
          <a:xfrm>
            <a:off x="6001525" y="1144324"/>
            <a:ext cx="887178" cy="369332"/>
          </a:xfrm>
          <a:prstGeom prst="rect">
            <a:avLst/>
          </a:prstGeom>
          <a:noFill/>
        </p:spPr>
        <p:txBody>
          <a:bodyPr wrap="square" rtlCol="0">
            <a:spAutoFit/>
          </a:bodyPr>
          <a:lstStyle/>
          <a:p>
            <a:r>
              <a:rPr lang="en-US" sz="900" smtClean="0"/>
              <a:t>Open an application</a:t>
            </a:r>
            <a:endParaRPr lang="en-US" sz="900"/>
          </a:p>
        </p:txBody>
      </p:sp>
      <p:cxnSp>
        <p:nvCxnSpPr>
          <p:cNvPr id="105" name="直接箭头连接符 104"/>
          <p:cNvCxnSpPr>
            <a:stCxn id="49" idx="3"/>
            <a:endCxn id="54" idx="1"/>
          </p:cNvCxnSpPr>
          <p:nvPr/>
        </p:nvCxnSpPr>
        <p:spPr>
          <a:xfrm flipV="1">
            <a:off x="3344559" y="1915864"/>
            <a:ext cx="760019" cy="7392"/>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107" name="直接箭头连接符 106"/>
          <p:cNvCxnSpPr>
            <a:endCxn id="101" idx="1"/>
          </p:cNvCxnSpPr>
          <p:nvPr/>
        </p:nvCxnSpPr>
        <p:spPr>
          <a:xfrm flipV="1">
            <a:off x="5111786" y="1328990"/>
            <a:ext cx="889739" cy="442329"/>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109" name="直接箭头连接符 108"/>
          <p:cNvCxnSpPr>
            <a:endCxn id="59" idx="1"/>
          </p:cNvCxnSpPr>
          <p:nvPr/>
        </p:nvCxnSpPr>
        <p:spPr>
          <a:xfrm>
            <a:off x="5151817" y="2049433"/>
            <a:ext cx="918136" cy="322341"/>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115" name="直接连接符 114"/>
          <p:cNvCxnSpPr/>
          <p:nvPr/>
        </p:nvCxnSpPr>
        <p:spPr>
          <a:xfrm flipV="1">
            <a:off x="60229" y="2936305"/>
            <a:ext cx="8232897" cy="31441"/>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直接箭头连接符 117"/>
          <p:cNvCxnSpPr>
            <a:stCxn id="4" idx="0"/>
          </p:cNvCxnSpPr>
          <p:nvPr/>
        </p:nvCxnSpPr>
        <p:spPr>
          <a:xfrm flipV="1">
            <a:off x="2885504" y="2591558"/>
            <a:ext cx="17792" cy="813131"/>
          </a:xfrm>
          <a:prstGeom prst="straightConnector1">
            <a:avLst/>
          </a:prstGeom>
          <a:ln w="28575">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4" name="右大括号 123"/>
          <p:cNvSpPr/>
          <p:nvPr/>
        </p:nvSpPr>
        <p:spPr>
          <a:xfrm rot="16200000">
            <a:off x="5114790" y="1863694"/>
            <a:ext cx="561899" cy="2278748"/>
          </a:xfrm>
          <a:prstGeom prst="rightBrace">
            <a:avLst>
              <a:gd name="adj1" fmla="val 8333"/>
              <a:gd name="adj2" fmla="val 23983"/>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6" name="肘形连接符 125"/>
          <p:cNvCxnSpPr>
            <a:endCxn id="59" idx="3"/>
          </p:cNvCxnSpPr>
          <p:nvPr/>
        </p:nvCxnSpPr>
        <p:spPr>
          <a:xfrm rot="16200000" flipV="1">
            <a:off x="6447347" y="2673405"/>
            <a:ext cx="896468" cy="293206"/>
          </a:xfrm>
          <a:prstGeom prst="bentConnector2">
            <a:avLst/>
          </a:prstGeom>
          <a:ln w="28575">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8" name="肘形连接符 127"/>
          <p:cNvCxnSpPr>
            <a:endCxn id="99" idx="3"/>
          </p:cNvCxnSpPr>
          <p:nvPr/>
        </p:nvCxnSpPr>
        <p:spPr>
          <a:xfrm rot="5400000" flipH="1" flipV="1">
            <a:off x="4397685" y="2428383"/>
            <a:ext cx="3284176" cy="1391185"/>
          </a:xfrm>
          <a:prstGeom prst="bentConnector4">
            <a:avLst>
              <a:gd name="adj1" fmla="val 138"/>
              <a:gd name="adj2" fmla="val 141784"/>
            </a:avLst>
          </a:prstGeom>
          <a:ln w="28575">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7" name="文本框 136"/>
          <p:cNvSpPr txBox="1"/>
          <p:nvPr/>
        </p:nvSpPr>
        <p:spPr>
          <a:xfrm rot="10800000">
            <a:off x="-10638" y="1377734"/>
            <a:ext cx="430887" cy="1065007"/>
          </a:xfrm>
          <a:prstGeom prst="rect">
            <a:avLst/>
          </a:prstGeom>
          <a:noFill/>
        </p:spPr>
        <p:txBody>
          <a:bodyPr vert="eaVert" wrap="square" rtlCol="0">
            <a:spAutoFit/>
          </a:bodyPr>
          <a:lstStyle/>
          <a:p>
            <a:r>
              <a:rPr lang="en-US" sz="1600" smtClean="0">
                <a:solidFill>
                  <a:srgbClr val="FF0000"/>
                </a:solidFill>
              </a:rPr>
              <a:t>Interface</a:t>
            </a:r>
            <a:endParaRPr lang="en-US" sz="1800">
              <a:solidFill>
                <a:srgbClr val="FF0000"/>
              </a:solidFill>
            </a:endParaRPr>
          </a:p>
        </p:txBody>
      </p:sp>
      <p:sp>
        <p:nvSpPr>
          <p:cNvPr id="138" name="文本框 137"/>
          <p:cNvSpPr txBox="1"/>
          <p:nvPr/>
        </p:nvSpPr>
        <p:spPr>
          <a:xfrm rot="10800000">
            <a:off x="4226" y="3182166"/>
            <a:ext cx="461665" cy="1411331"/>
          </a:xfrm>
          <a:prstGeom prst="rect">
            <a:avLst/>
          </a:prstGeom>
          <a:noFill/>
        </p:spPr>
        <p:txBody>
          <a:bodyPr vert="eaVert" wrap="square" rtlCol="0">
            <a:spAutoFit/>
          </a:bodyPr>
          <a:lstStyle/>
          <a:p>
            <a:r>
              <a:rPr lang="en-US" sz="1600" smtClean="0">
                <a:solidFill>
                  <a:srgbClr val="FF0000"/>
                </a:solidFill>
              </a:rPr>
              <a:t>Architectu</a:t>
            </a:r>
            <a:r>
              <a:rPr lang="en-US" sz="1800" smtClean="0">
                <a:solidFill>
                  <a:srgbClr val="FF0000"/>
                </a:solidFill>
              </a:rPr>
              <a:t>re</a:t>
            </a:r>
            <a:endParaRPr lang="en-US" sz="1800">
              <a:solidFill>
                <a:srgbClr val="FF0000"/>
              </a:solidFill>
            </a:endParaRPr>
          </a:p>
        </p:txBody>
      </p:sp>
      <p:cxnSp>
        <p:nvCxnSpPr>
          <p:cNvPr id="139" name="直接连接符 138"/>
          <p:cNvCxnSpPr/>
          <p:nvPr/>
        </p:nvCxnSpPr>
        <p:spPr>
          <a:xfrm flipV="1">
            <a:off x="60229" y="5240832"/>
            <a:ext cx="8233879" cy="8302"/>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0" name="文本框 139"/>
          <p:cNvSpPr txBox="1"/>
          <p:nvPr/>
        </p:nvSpPr>
        <p:spPr>
          <a:xfrm>
            <a:off x="7470869" y="2978711"/>
            <a:ext cx="1764620" cy="1938992"/>
          </a:xfrm>
          <a:prstGeom prst="rect">
            <a:avLst/>
          </a:prstGeom>
          <a:noFill/>
        </p:spPr>
        <p:txBody>
          <a:bodyPr wrap="square" rtlCol="0">
            <a:spAutoFit/>
          </a:bodyPr>
          <a:lstStyle/>
          <a:p>
            <a:pPr marR="76200" lvl="0">
              <a:lnSpc>
                <a:spcPts val="1800"/>
              </a:lnSpc>
              <a:tabLst>
                <a:tab pos="457200" algn="l"/>
              </a:tabLst>
            </a:pPr>
            <a:r>
              <a:rPr lang="en-US" sz="1000" smtClean="0"/>
              <a:t>Modules: </a:t>
            </a:r>
          </a:p>
          <a:p>
            <a:pPr marL="171450" marR="76200" lvl="0" indent="-171450">
              <a:lnSpc>
                <a:spcPts val="1800"/>
              </a:lnSpc>
              <a:buFont typeface="Arial" panose="020B0604020202020204" pitchFamily="34" charset="0"/>
              <a:buChar char="•"/>
              <a:tabLst>
                <a:tab pos="457200" algn="l"/>
              </a:tabLst>
            </a:pPr>
            <a:r>
              <a:rPr lang="en-US" altLang="zh-CN" sz="1000" smtClean="0">
                <a:solidFill>
                  <a:schemeClr val="accent6">
                    <a:lumMod val="75000"/>
                  </a:schemeClr>
                </a:solidFill>
                <a:latin typeface="Times New Roman" panose="02020603050405020304" pitchFamily="18" charset="0"/>
                <a:ea typeface="宋体" panose="02010600030101010101" pitchFamily="2" charset="-122"/>
                <a:cs typeface="Times New Roman" panose="02020603050405020304" pitchFamily="18" charset="0"/>
              </a:rPr>
              <a:t>Automatic </a:t>
            </a:r>
            <a:r>
              <a:rPr lang="en-US" altLang="zh-CN" sz="1000">
                <a:solidFill>
                  <a:schemeClr val="accent6">
                    <a:lumMod val="75000"/>
                  </a:schemeClr>
                </a:solidFill>
                <a:latin typeface="Times New Roman" panose="02020603050405020304" pitchFamily="18" charset="0"/>
                <a:ea typeface="宋体" panose="02010600030101010101" pitchFamily="2" charset="-122"/>
                <a:cs typeface="Times New Roman" panose="02020603050405020304" pitchFamily="18" charset="0"/>
              </a:rPr>
              <a:t>Speech Recognition (ASR)</a:t>
            </a:r>
          </a:p>
          <a:p>
            <a:pPr marL="171450" marR="76200" lvl="0" indent="-171450">
              <a:lnSpc>
                <a:spcPts val="1800"/>
              </a:lnSpc>
              <a:buFont typeface="Arial" panose="020B0604020202020204" pitchFamily="34" charset="0"/>
              <a:buChar char="•"/>
              <a:tabLst>
                <a:tab pos="457200" algn="l"/>
              </a:tabLst>
            </a:pPr>
            <a:r>
              <a:rPr lang="en-US" altLang="zh-CN" sz="1000" smtClean="0">
                <a:solidFill>
                  <a:schemeClr val="accent6">
                    <a:lumMod val="75000"/>
                  </a:schemeClr>
                </a:solidFill>
                <a:latin typeface="Times New Roman" panose="02020603050405020304" pitchFamily="18" charset="0"/>
                <a:ea typeface="宋体" panose="02010600030101010101" pitchFamily="2" charset="-122"/>
                <a:cs typeface="Times New Roman" panose="02020603050405020304" pitchFamily="18" charset="0"/>
              </a:rPr>
              <a:t>Language Understanding</a:t>
            </a:r>
            <a:endParaRPr lang="zh-CN" altLang="zh-CN" sz="1000">
              <a:solidFill>
                <a:schemeClr val="accent6">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marL="171450" marR="76200" lvl="0" indent="-171450">
              <a:lnSpc>
                <a:spcPts val="1800"/>
              </a:lnSpc>
              <a:buFont typeface="Arial" panose="020B0604020202020204" pitchFamily="34" charset="0"/>
              <a:buChar char="•"/>
              <a:tabLst>
                <a:tab pos="457200" algn="l"/>
              </a:tabLst>
            </a:pPr>
            <a:r>
              <a:rPr lang="en-US" altLang="zh-CN" sz="1000">
                <a:solidFill>
                  <a:schemeClr val="accent6">
                    <a:lumMod val="75000"/>
                  </a:schemeClr>
                </a:solidFill>
                <a:latin typeface="Times New Roman" panose="02020603050405020304" pitchFamily="18" charset="0"/>
                <a:ea typeface="宋体" panose="02010600030101010101" pitchFamily="2" charset="-122"/>
                <a:cs typeface="Times New Roman" panose="02020603050405020304" pitchFamily="18" charset="0"/>
              </a:rPr>
              <a:t>Dialogue Management </a:t>
            </a:r>
            <a:endParaRPr lang="zh-CN" altLang="zh-CN" sz="1000">
              <a:solidFill>
                <a:schemeClr val="accent6">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marL="171450" marR="76200" lvl="0" indent="-171450">
              <a:lnSpc>
                <a:spcPts val="1800"/>
              </a:lnSpc>
              <a:buFont typeface="Arial" panose="020B0604020202020204" pitchFamily="34" charset="0"/>
              <a:buChar char="•"/>
              <a:tabLst>
                <a:tab pos="457200" algn="l"/>
              </a:tabLst>
            </a:pPr>
            <a:r>
              <a:rPr lang="en-US" altLang="zh-CN" sz="1000">
                <a:solidFill>
                  <a:schemeClr val="accent6">
                    <a:lumMod val="75000"/>
                  </a:schemeClr>
                </a:solidFill>
                <a:latin typeface="Times New Roman" panose="02020603050405020304" pitchFamily="18" charset="0"/>
                <a:ea typeface="宋体" panose="02010600030101010101" pitchFamily="2" charset="-122"/>
                <a:cs typeface="Times New Roman" panose="02020603050405020304" pitchFamily="18" charset="0"/>
              </a:rPr>
              <a:t>Natural Language </a:t>
            </a:r>
            <a:r>
              <a:rPr lang="en-US" altLang="zh-CN" sz="1000" smtClean="0">
                <a:solidFill>
                  <a:schemeClr val="accent6">
                    <a:lumMod val="75000"/>
                  </a:schemeClr>
                </a:solidFill>
                <a:latin typeface="Times New Roman" panose="02020603050405020304" pitchFamily="18" charset="0"/>
                <a:ea typeface="宋体" panose="02010600030101010101" pitchFamily="2" charset="-122"/>
                <a:cs typeface="Times New Roman" panose="02020603050405020304" pitchFamily="18" charset="0"/>
              </a:rPr>
              <a:t>Generation</a:t>
            </a:r>
            <a:endParaRPr lang="zh-CN" altLang="zh-CN" sz="1000">
              <a:solidFill>
                <a:schemeClr val="accent6">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marL="171450" marR="76200" indent="-171450">
              <a:lnSpc>
                <a:spcPts val="1800"/>
              </a:lnSpc>
              <a:buFont typeface="Arial" panose="020B0604020202020204" pitchFamily="34" charset="0"/>
              <a:buChar char="•"/>
              <a:tabLst>
                <a:tab pos="457200" algn="l"/>
              </a:tabLst>
            </a:pPr>
            <a:r>
              <a:rPr lang="en-US" altLang="zh-CN" sz="1000">
                <a:solidFill>
                  <a:schemeClr val="accent6">
                    <a:lumMod val="75000"/>
                  </a:schemeClr>
                </a:solidFill>
                <a:latin typeface="Times New Roman" panose="02020603050405020304" pitchFamily="18" charset="0"/>
                <a:ea typeface="宋体" panose="02010600030101010101" pitchFamily="2" charset="-122"/>
                <a:cs typeface="Times New Roman" panose="02020603050405020304" pitchFamily="18" charset="0"/>
              </a:rPr>
              <a:t>Text-to-Speech </a:t>
            </a:r>
            <a:r>
              <a:rPr lang="en-US" altLang="zh-CN" sz="1000" smtClean="0">
                <a:solidFill>
                  <a:schemeClr val="accent6">
                    <a:lumMod val="75000"/>
                  </a:schemeClr>
                </a:solidFill>
                <a:latin typeface="Times New Roman" panose="02020603050405020304" pitchFamily="18" charset="0"/>
                <a:ea typeface="宋体" panose="02010600030101010101" pitchFamily="2" charset="-122"/>
                <a:cs typeface="Times New Roman" panose="02020603050405020304" pitchFamily="18" charset="0"/>
              </a:rPr>
              <a:t>synthesis</a:t>
            </a:r>
            <a:endParaRPr lang="zh-CN" altLang="en-US" sz="1000">
              <a:solidFill>
                <a:schemeClr val="accent6">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2" name="矩形 141"/>
          <p:cNvSpPr/>
          <p:nvPr/>
        </p:nvSpPr>
        <p:spPr>
          <a:xfrm>
            <a:off x="808103" y="5217712"/>
            <a:ext cx="3186941" cy="261610"/>
          </a:xfrm>
          <a:prstGeom prst="rect">
            <a:avLst/>
          </a:prstGeom>
        </p:spPr>
        <p:txBody>
          <a:bodyPr wrap="square">
            <a:spAutoFit/>
          </a:bodyPr>
          <a:lstStyle/>
          <a:p>
            <a:r>
              <a:rPr lang="en-US" sz="1100" smtClean="0">
                <a:solidFill>
                  <a:srgbClr val="FF0000"/>
                </a:solidFill>
              </a:rPr>
              <a:t>Audit Related Applications</a:t>
            </a:r>
            <a:r>
              <a:rPr lang="en-US" sz="1100" b="1" smtClean="0">
                <a:solidFill>
                  <a:srgbClr val="C00000"/>
                </a:solidFill>
                <a:latin typeface="Times New Roman" panose="02020603050405020304" pitchFamily="18" charset="0"/>
                <a:ea typeface="Calibri" panose="020F0502020204030204" pitchFamily="34" charset="0"/>
              </a:rPr>
              <a:t> </a:t>
            </a:r>
            <a:r>
              <a:rPr lang="en-US" sz="1100">
                <a:solidFill>
                  <a:srgbClr val="FF0000"/>
                </a:solidFill>
                <a:ea typeface="Calibri" panose="020F0502020204030204" pitchFamily="34" charset="0"/>
              </a:rPr>
              <a:t>I</a:t>
            </a:r>
            <a:r>
              <a:rPr lang="en-US" sz="1100" smtClean="0">
                <a:solidFill>
                  <a:srgbClr val="FF0000"/>
                </a:solidFill>
              </a:rPr>
              <a:t>t </a:t>
            </a:r>
            <a:r>
              <a:rPr lang="en-US" sz="1100">
                <a:solidFill>
                  <a:srgbClr val="FF0000"/>
                </a:solidFill>
              </a:rPr>
              <a:t>C</a:t>
            </a:r>
            <a:r>
              <a:rPr lang="en-US" sz="1100" smtClean="0">
                <a:solidFill>
                  <a:srgbClr val="FF0000"/>
                </a:solidFill>
              </a:rPr>
              <a:t>an </a:t>
            </a:r>
            <a:r>
              <a:rPr lang="en-US" sz="1100">
                <a:solidFill>
                  <a:srgbClr val="FF0000"/>
                </a:solidFill>
              </a:rPr>
              <a:t>A</a:t>
            </a:r>
            <a:r>
              <a:rPr lang="en-US" sz="1100" smtClean="0">
                <a:solidFill>
                  <a:srgbClr val="FF0000"/>
                </a:solidFill>
              </a:rPr>
              <a:t>ccess</a:t>
            </a:r>
            <a:endParaRPr lang="en-US" sz="1100">
              <a:solidFill>
                <a:srgbClr val="FF0000"/>
              </a:solidFill>
            </a:endParaRPr>
          </a:p>
        </p:txBody>
      </p:sp>
      <p:sp>
        <p:nvSpPr>
          <p:cNvPr id="144" name="流程图: 终止 143"/>
          <p:cNvSpPr/>
          <p:nvPr/>
        </p:nvSpPr>
        <p:spPr>
          <a:xfrm>
            <a:off x="970858" y="5538877"/>
            <a:ext cx="821879" cy="353871"/>
          </a:xfrm>
          <a:prstGeom prst="flowChartTerminator">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50" smtClean="0">
                <a:solidFill>
                  <a:schemeClr val="tx1"/>
                </a:solidFill>
              </a:rPr>
              <a:t>Web Search</a:t>
            </a:r>
            <a:endParaRPr lang="en-US" sz="1050">
              <a:solidFill>
                <a:schemeClr val="tx1"/>
              </a:solidFill>
            </a:endParaRPr>
          </a:p>
        </p:txBody>
      </p:sp>
      <p:sp>
        <p:nvSpPr>
          <p:cNvPr id="146" name="流程图: 终止 145"/>
          <p:cNvSpPr/>
          <p:nvPr/>
        </p:nvSpPr>
        <p:spPr>
          <a:xfrm>
            <a:off x="1899260" y="5549087"/>
            <a:ext cx="821879" cy="353871"/>
          </a:xfrm>
          <a:prstGeom prst="flowChartTerminator">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00" smtClean="0">
                <a:solidFill>
                  <a:schemeClr val="tx1"/>
                </a:solidFill>
              </a:rPr>
              <a:t>Open (ACL, IDEA…)</a:t>
            </a:r>
            <a:endParaRPr lang="en-US" sz="900">
              <a:solidFill>
                <a:schemeClr val="tx1"/>
              </a:solidFill>
            </a:endParaRPr>
          </a:p>
        </p:txBody>
      </p:sp>
      <p:sp>
        <p:nvSpPr>
          <p:cNvPr id="147" name="流程图: 终止 146"/>
          <p:cNvSpPr/>
          <p:nvPr/>
        </p:nvSpPr>
        <p:spPr>
          <a:xfrm>
            <a:off x="2850913" y="5538877"/>
            <a:ext cx="821879" cy="353871"/>
          </a:xfrm>
          <a:prstGeom prst="flowChartTerminator">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1000" smtClean="0">
                <a:solidFill>
                  <a:schemeClr val="tx1"/>
                </a:solidFill>
              </a:rPr>
              <a:t>C</a:t>
            </a:r>
            <a:r>
              <a:rPr lang="en-US" sz="1000" smtClean="0">
                <a:solidFill>
                  <a:schemeClr val="tx1"/>
                </a:solidFill>
              </a:rPr>
              <a:t>alculator</a:t>
            </a:r>
            <a:endParaRPr lang="en-US" sz="1000">
              <a:solidFill>
                <a:schemeClr val="tx1"/>
              </a:solidFill>
            </a:endParaRPr>
          </a:p>
        </p:txBody>
      </p:sp>
      <p:sp>
        <p:nvSpPr>
          <p:cNvPr id="148" name="流程图: 终止 147"/>
          <p:cNvSpPr/>
          <p:nvPr/>
        </p:nvSpPr>
        <p:spPr>
          <a:xfrm>
            <a:off x="999252" y="5970330"/>
            <a:ext cx="821879" cy="353871"/>
          </a:xfrm>
          <a:prstGeom prst="flowChartTerminator">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00" smtClean="0">
                <a:solidFill>
                  <a:schemeClr val="tx1"/>
                </a:solidFill>
              </a:rPr>
              <a:t>Open standards</a:t>
            </a:r>
            <a:endParaRPr lang="en-US" sz="1000">
              <a:solidFill>
                <a:schemeClr val="tx1"/>
              </a:solidFill>
            </a:endParaRPr>
          </a:p>
        </p:txBody>
      </p:sp>
      <p:sp>
        <p:nvSpPr>
          <p:cNvPr id="149" name="流程图: 终止 148"/>
          <p:cNvSpPr/>
          <p:nvPr/>
        </p:nvSpPr>
        <p:spPr>
          <a:xfrm>
            <a:off x="1902238" y="5970330"/>
            <a:ext cx="821879" cy="353871"/>
          </a:xfrm>
          <a:prstGeom prst="flowChartTerminator">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00" smtClean="0">
                <a:solidFill>
                  <a:schemeClr val="tx1"/>
                </a:solidFill>
              </a:rPr>
              <a:t>Open templates</a:t>
            </a:r>
            <a:endParaRPr lang="en-US" sz="1000">
              <a:solidFill>
                <a:schemeClr val="tx1"/>
              </a:solidFill>
            </a:endParaRPr>
          </a:p>
        </p:txBody>
      </p:sp>
      <p:sp>
        <p:nvSpPr>
          <p:cNvPr id="150" name="流程图: 终止 149"/>
          <p:cNvSpPr/>
          <p:nvPr/>
        </p:nvSpPr>
        <p:spPr>
          <a:xfrm>
            <a:off x="2847989" y="5997353"/>
            <a:ext cx="821879" cy="353871"/>
          </a:xfrm>
          <a:prstGeom prst="flowChartTerminator">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00" smtClean="0">
                <a:solidFill>
                  <a:schemeClr val="tx1"/>
                </a:solidFill>
              </a:rPr>
              <a:t>Audit </a:t>
            </a:r>
            <a:r>
              <a:rPr lang="en-US" sz="900" err="1" smtClean="0">
                <a:solidFill>
                  <a:schemeClr val="tx1"/>
                </a:solidFill>
              </a:rPr>
              <a:t>workpaper</a:t>
            </a:r>
            <a:endParaRPr lang="en-US" sz="900">
              <a:solidFill>
                <a:schemeClr val="tx1"/>
              </a:solidFill>
            </a:endParaRPr>
          </a:p>
        </p:txBody>
      </p:sp>
      <p:sp>
        <p:nvSpPr>
          <p:cNvPr id="151" name="流程图: 终止 150"/>
          <p:cNvSpPr/>
          <p:nvPr/>
        </p:nvSpPr>
        <p:spPr>
          <a:xfrm>
            <a:off x="1002853" y="6358318"/>
            <a:ext cx="821879" cy="353871"/>
          </a:xfrm>
          <a:prstGeom prst="flowChartTerminator">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00" smtClean="0">
                <a:solidFill>
                  <a:schemeClr val="tx1"/>
                </a:solidFill>
              </a:rPr>
              <a:t>Calendar</a:t>
            </a:r>
            <a:endParaRPr lang="en-US" sz="900">
              <a:solidFill>
                <a:schemeClr val="tx1"/>
              </a:solidFill>
            </a:endParaRPr>
          </a:p>
        </p:txBody>
      </p:sp>
      <p:sp>
        <p:nvSpPr>
          <p:cNvPr id="152" name="流程图: 终止 151"/>
          <p:cNvSpPr/>
          <p:nvPr/>
        </p:nvSpPr>
        <p:spPr>
          <a:xfrm>
            <a:off x="1899260" y="6380356"/>
            <a:ext cx="821879" cy="353871"/>
          </a:xfrm>
          <a:prstGeom prst="flowChartTerminator">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00" smtClean="0">
                <a:solidFill>
                  <a:schemeClr val="tx1"/>
                </a:solidFill>
              </a:rPr>
              <a:t>…….</a:t>
            </a:r>
            <a:endParaRPr lang="en-US" sz="900">
              <a:solidFill>
                <a:schemeClr val="tx1"/>
              </a:solidFill>
            </a:endParaRPr>
          </a:p>
        </p:txBody>
      </p:sp>
      <p:sp>
        <p:nvSpPr>
          <p:cNvPr id="154" name="文本框 153"/>
          <p:cNvSpPr txBox="1"/>
          <p:nvPr/>
        </p:nvSpPr>
        <p:spPr>
          <a:xfrm rot="10800000">
            <a:off x="60232" y="5432938"/>
            <a:ext cx="984885" cy="1273152"/>
          </a:xfrm>
          <a:prstGeom prst="rect">
            <a:avLst/>
          </a:prstGeom>
          <a:noFill/>
        </p:spPr>
        <p:txBody>
          <a:bodyPr vert="eaVert" wrap="square" rtlCol="0">
            <a:spAutoFit/>
          </a:bodyPr>
          <a:lstStyle/>
          <a:p>
            <a:r>
              <a:rPr lang="en-US" sz="1600">
                <a:solidFill>
                  <a:srgbClr val="FF0000"/>
                </a:solidFill>
              </a:rPr>
              <a:t>backstage</a:t>
            </a:r>
            <a:r>
              <a:rPr lang="en-US" sz="1800">
                <a:solidFill>
                  <a:srgbClr val="FF0000"/>
                </a:solidFill>
              </a:rPr>
              <a:t> </a:t>
            </a:r>
            <a:r>
              <a:rPr lang="en-US" sz="1600">
                <a:solidFill>
                  <a:srgbClr val="FF0000"/>
                </a:solidFill>
              </a:rPr>
              <a:t>supporter</a:t>
            </a:r>
            <a:endParaRPr lang="en-US" sz="1800">
              <a:solidFill>
                <a:srgbClr val="FF0000"/>
              </a:solidFill>
            </a:endParaRPr>
          </a:p>
          <a:p>
            <a:endParaRPr lang="en-US" sz="1800">
              <a:solidFill>
                <a:srgbClr val="FF0000"/>
              </a:solidFill>
            </a:endParaRPr>
          </a:p>
        </p:txBody>
      </p:sp>
      <p:sp>
        <p:nvSpPr>
          <p:cNvPr id="156" name="矩形 155"/>
          <p:cNvSpPr/>
          <p:nvPr/>
        </p:nvSpPr>
        <p:spPr>
          <a:xfrm>
            <a:off x="4880616" y="5249134"/>
            <a:ext cx="2777014" cy="261610"/>
          </a:xfrm>
          <a:prstGeom prst="rect">
            <a:avLst/>
          </a:prstGeom>
        </p:spPr>
        <p:txBody>
          <a:bodyPr wrap="square">
            <a:spAutoFit/>
          </a:bodyPr>
          <a:lstStyle/>
          <a:p>
            <a:r>
              <a:rPr lang="en-US" sz="1100" smtClean="0">
                <a:solidFill>
                  <a:srgbClr val="FF0000"/>
                </a:solidFill>
              </a:rPr>
              <a:t>Knowledge Database</a:t>
            </a:r>
            <a:endParaRPr lang="en-US" sz="1100">
              <a:solidFill>
                <a:srgbClr val="FF0000"/>
              </a:solidFill>
            </a:endParaRPr>
          </a:p>
        </p:txBody>
      </p:sp>
      <p:cxnSp>
        <p:nvCxnSpPr>
          <p:cNvPr id="165" name="直接箭头连接符 164"/>
          <p:cNvCxnSpPr/>
          <p:nvPr/>
        </p:nvCxnSpPr>
        <p:spPr>
          <a:xfrm flipV="1">
            <a:off x="3750928" y="4724257"/>
            <a:ext cx="1315859" cy="1168491"/>
          </a:xfrm>
          <a:prstGeom prst="straightConnector1">
            <a:avLst/>
          </a:prstGeom>
          <a:ln w="19050">
            <a:solidFill>
              <a:schemeClr val="accent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8" name="直接箭头连接符 167"/>
          <p:cNvCxnSpPr>
            <a:stCxn id="155" idx="0"/>
          </p:cNvCxnSpPr>
          <p:nvPr/>
        </p:nvCxnSpPr>
        <p:spPr>
          <a:xfrm flipH="1" flipV="1">
            <a:off x="6363089" y="4471095"/>
            <a:ext cx="7608" cy="1047952"/>
          </a:xfrm>
          <a:prstGeom prst="straightConnector1">
            <a:avLst/>
          </a:prstGeom>
          <a:ln w="19050">
            <a:solidFill>
              <a:schemeClr val="accent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3" name="直接箭头连接符 172"/>
          <p:cNvCxnSpPr>
            <a:stCxn id="43" idx="3"/>
            <a:endCxn id="49" idx="1"/>
          </p:cNvCxnSpPr>
          <p:nvPr/>
        </p:nvCxnSpPr>
        <p:spPr>
          <a:xfrm flipV="1">
            <a:off x="1412537" y="1923256"/>
            <a:ext cx="924814" cy="2648"/>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177" name="正五边形 176"/>
          <p:cNvSpPr/>
          <p:nvPr/>
        </p:nvSpPr>
        <p:spPr>
          <a:xfrm>
            <a:off x="6953973" y="5594258"/>
            <a:ext cx="820326" cy="666195"/>
          </a:xfrm>
          <a:prstGeom prst="pent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8" name="文本框 177"/>
          <p:cNvSpPr txBox="1"/>
          <p:nvPr/>
        </p:nvSpPr>
        <p:spPr>
          <a:xfrm>
            <a:off x="6941911" y="5726885"/>
            <a:ext cx="1105499" cy="461665"/>
          </a:xfrm>
          <a:prstGeom prst="rect">
            <a:avLst/>
          </a:prstGeom>
          <a:noFill/>
        </p:spPr>
        <p:txBody>
          <a:bodyPr wrap="square" rtlCol="0">
            <a:spAutoFit/>
          </a:bodyPr>
          <a:lstStyle/>
          <a:p>
            <a:pPr lvl="0"/>
            <a:r>
              <a:rPr lang="en-US" altLang="zh-CN" sz="1200">
                <a:latin typeface="Times New Roman" panose="02020603050405020304" pitchFamily="18" charset="0"/>
                <a:cs typeface="Times New Roman" panose="02020603050405020304" pitchFamily="18" charset="0"/>
              </a:rPr>
              <a:t>Knowledge about </a:t>
            </a:r>
            <a:r>
              <a:rPr lang="en-US" altLang="zh-CN" sz="1200" smtClean="0">
                <a:latin typeface="Times New Roman" panose="02020603050405020304" pitchFamily="18" charset="0"/>
                <a:cs typeface="Times New Roman" panose="02020603050405020304" pitchFamily="18" charset="0"/>
              </a:rPr>
              <a:t>users</a:t>
            </a:r>
            <a:endParaRPr lang="en-US" altLang="zh-CN" sz="1200">
              <a:latin typeface="Times New Roman" panose="02020603050405020304" pitchFamily="18" charset="0"/>
              <a:cs typeface="Times New Roman" panose="02020603050405020304" pitchFamily="18" charset="0"/>
            </a:endParaRPr>
          </a:p>
        </p:txBody>
      </p:sp>
      <p:sp>
        <p:nvSpPr>
          <p:cNvPr id="98" name="文本框 10"/>
          <p:cNvSpPr txBox="1"/>
          <p:nvPr/>
        </p:nvSpPr>
        <p:spPr>
          <a:xfrm>
            <a:off x="6484721" y="3839501"/>
            <a:ext cx="666974" cy="600164"/>
          </a:xfrm>
          <a:prstGeom prst="rect">
            <a:avLst/>
          </a:prstGeom>
          <a:noFill/>
        </p:spPr>
        <p:txBody>
          <a:bodyPr wrap="square" rtlCol="0">
            <a:spAutoFit/>
          </a:bodyPr>
          <a:lstStyle/>
          <a:p>
            <a:r>
              <a:rPr lang="en-US" sz="1100" smtClean="0"/>
              <a:t>Knowledge </a:t>
            </a:r>
            <a:r>
              <a:rPr lang="en-US" altLang="zh-CN" sz="1100" smtClean="0"/>
              <a:t>Base</a:t>
            </a:r>
            <a:endParaRPr lang="en-US" sz="1100"/>
          </a:p>
        </p:txBody>
      </p:sp>
      <p:sp>
        <p:nvSpPr>
          <p:cNvPr id="100" name="流程图: 磁盘 8"/>
          <p:cNvSpPr/>
          <p:nvPr/>
        </p:nvSpPr>
        <p:spPr>
          <a:xfrm>
            <a:off x="5932293" y="3775235"/>
            <a:ext cx="516365" cy="634700"/>
          </a:xfrm>
          <a:prstGeom prst="flowChartMagneticDisk">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a:solidFill>
                <a:schemeClr val="tx1"/>
              </a:solidFill>
            </a:endParaRPr>
          </a:p>
        </p:txBody>
      </p:sp>
      <p:sp>
        <p:nvSpPr>
          <p:cNvPr id="11" name="文本框 10"/>
          <p:cNvSpPr txBox="1"/>
          <p:nvPr/>
        </p:nvSpPr>
        <p:spPr>
          <a:xfrm>
            <a:off x="5879050" y="3967309"/>
            <a:ext cx="666974" cy="276999"/>
          </a:xfrm>
          <a:prstGeom prst="rect">
            <a:avLst/>
          </a:prstGeom>
          <a:noFill/>
        </p:spPr>
        <p:txBody>
          <a:bodyPr wrap="square" rtlCol="0">
            <a:spAutoFit/>
          </a:bodyPr>
          <a:lstStyle/>
          <a:p>
            <a:r>
              <a:rPr lang="en-US" altLang="zh-CN" sz="1200" smtClean="0"/>
              <a:t>DBMS</a:t>
            </a:r>
            <a:endParaRPr lang="en-US" sz="1200"/>
          </a:p>
        </p:txBody>
      </p:sp>
      <p:sp>
        <p:nvSpPr>
          <p:cNvPr id="102" name="正五边形 174"/>
          <p:cNvSpPr/>
          <p:nvPr/>
        </p:nvSpPr>
        <p:spPr>
          <a:xfrm>
            <a:off x="6016209" y="5594258"/>
            <a:ext cx="820326" cy="666195"/>
          </a:xfrm>
          <a:prstGeom prst="pent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4" name="文本框 175"/>
          <p:cNvSpPr txBox="1"/>
          <p:nvPr/>
        </p:nvSpPr>
        <p:spPr>
          <a:xfrm>
            <a:off x="6023964" y="5733437"/>
            <a:ext cx="798651" cy="461665"/>
          </a:xfrm>
          <a:prstGeom prst="rect">
            <a:avLst/>
          </a:prstGeom>
          <a:noFill/>
        </p:spPr>
        <p:txBody>
          <a:bodyPr wrap="square" rtlCol="0">
            <a:spAutoFit/>
          </a:bodyPr>
          <a:lstStyle/>
          <a:p>
            <a:pPr lvl="0"/>
            <a:r>
              <a:rPr lang="en-US" altLang="zh-CN" sz="1200" smtClean="0">
                <a:latin typeface="Times New Roman" panose="02020603050405020304" pitchFamily="18" charset="0"/>
                <a:cs typeface="Times New Roman" panose="02020603050405020304" pitchFamily="18" charset="0"/>
              </a:rPr>
              <a:t>Unstructured</a:t>
            </a:r>
            <a:r>
              <a:rPr lang="zh-CN" altLang="en-US" sz="1200" smtClean="0">
                <a:latin typeface="Times New Roman" panose="02020603050405020304" pitchFamily="18" charset="0"/>
                <a:cs typeface="Times New Roman" panose="02020603050405020304" pitchFamily="18" charset="0"/>
              </a:rPr>
              <a:t> </a:t>
            </a:r>
            <a:r>
              <a:rPr lang="en-US" altLang="zh-CN" sz="1200" smtClean="0">
                <a:latin typeface="Times New Roman" panose="02020603050405020304" pitchFamily="18" charset="0"/>
                <a:cs typeface="Times New Roman" panose="02020603050405020304" pitchFamily="18" charset="0"/>
              </a:rPr>
              <a:t>data</a:t>
            </a:r>
            <a:endParaRPr lang="zh-CN" altLang="zh-CN" sz="1200">
              <a:latin typeface="Times New Roman" panose="02020603050405020304" pitchFamily="18" charset="0"/>
              <a:cs typeface="Times New Roman" panose="02020603050405020304" pitchFamily="18" charset="0"/>
            </a:endParaRPr>
          </a:p>
        </p:txBody>
      </p:sp>
      <p:cxnSp>
        <p:nvCxnSpPr>
          <p:cNvPr id="108" name="肘形连接符 125"/>
          <p:cNvCxnSpPr/>
          <p:nvPr/>
        </p:nvCxnSpPr>
        <p:spPr>
          <a:xfrm rot="16200000" flipV="1">
            <a:off x="5651737" y="3578922"/>
            <a:ext cx="3039659" cy="783175"/>
          </a:xfrm>
          <a:prstGeom prst="bentConnector3">
            <a:avLst>
              <a:gd name="adj1" fmla="val 99851"/>
            </a:avLst>
          </a:prstGeom>
          <a:ln w="19050">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11" name="Picture 8" descr="Image result for microphon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5146" y="1597924"/>
            <a:ext cx="183512" cy="162315"/>
          </a:xfrm>
          <a:prstGeom prst="rect">
            <a:avLst/>
          </a:prstGeom>
          <a:noFill/>
          <a:extLst>
            <a:ext uri="{909E8E84-426E-40DD-AFC4-6F175D3DCCD1}">
              <a14:hiddenFill xmlns:a14="http://schemas.microsoft.com/office/drawing/2010/main">
                <a:solidFill>
                  <a:srgbClr val="FFFFFF"/>
                </a:solidFill>
              </a14:hiddenFill>
            </a:ext>
          </a:extLst>
        </p:spPr>
      </p:pic>
      <p:sp>
        <p:nvSpPr>
          <p:cNvPr id="103" name="正五边形 174"/>
          <p:cNvSpPr/>
          <p:nvPr/>
        </p:nvSpPr>
        <p:spPr>
          <a:xfrm>
            <a:off x="5046366" y="5590802"/>
            <a:ext cx="820326" cy="666195"/>
          </a:xfrm>
          <a:prstGeom prst="pent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6" name="文本框 175"/>
          <p:cNvSpPr txBox="1"/>
          <p:nvPr/>
        </p:nvSpPr>
        <p:spPr>
          <a:xfrm>
            <a:off x="5067045" y="5726541"/>
            <a:ext cx="945236" cy="461665"/>
          </a:xfrm>
          <a:prstGeom prst="rect">
            <a:avLst/>
          </a:prstGeom>
          <a:noFill/>
        </p:spPr>
        <p:txBody>
          <a:bodyPr wrap="square" rtlCol="0">
            <a:spAutoFit/>
          </a:bodyPr>
          <a:lstStyle/>
          <a:p>
            <a:pPr lvl="0"/>
            <a:r>
              <a:rPr lang="en-US" altLang="zh-CN" sz="1200" smtClean="0">
                <a:latin typeface="Times New Roman" panose="02020603050405020304" pitchFamily="18" charset="0"/>
                <a:cs typeface="Times New Roman" panose="02020603050405020304" pitchFamily="18" charset="0"/>
              </a:rPr>
              <a:t>Domain </a:t>
            </a:r>
            <a:r>
              <a:rPr lang="en-US" altLang="zh-CN" sz="1200">
                <a:latin typeface="Times New Roman" panose="02020603050405020304" pitchFamily="18" charset="0"/>
                <a:cs typeface="Times New Roman" panose="02020603050405020304" pitchFamily="18" charset="0"/>
              </a:rPr>
              <a:t>Knowledge</a:t>
            </a:r>
            <a:endParaRPr lang="zh-CN" altLang="zh-CN" sz="1200">
              <a:latin typeface="Times New Roman" panose="02020603050405020304" pitchFamily="18" charset="0"/>
              <a:cs typeface="Times New Roman" panose="02020603050405020304" pitchFamily="18" charset="0"/>
            </a:endParaRPr>
          </a:p>
        </p:txBody>
      </p:sp>
      <p:sp>
        <p:nvSpPr>
          <p:cNvPr id="12" name="灯片编号占位符 11"/>
          <p:cNvSpPr>
            <a:spLocks noGrp="1"/>
          </p:cNvSpPr>
          <p:nvPr>
            <p:ph type="sldNum" sz="quarter" idx="10"/>
          </p:nvPr>
        </p:nvSpPr>
        <p:spPr/>
        <p:txBody>
          <a:bodyPr/>
          <a:lstStyle/>
          <a:p>
            <a:pPr>
              <a:defRPr/>
            </a:pPr>
            <a:fld id="{FD32B208-7FDE-9F4E-9AC3-4BCF7F9DD741}" type="slidenum">
              <a:rPr lang="en-US" smtClean="0"/>
              <a:pPr>
                <a:defRPr/>
              </a:pPr>
              <a:t>39</a:t>
            </a:fld>
            <a:r>
              <a:rPr lang="en-US" smtClean="0"/>
              <a:t>/35</a:t>
            </a:r>
            <a:endParaRPr lang="en-US" dirty="0"/>
          </a:p>
        </p:txBody>
      </p:sp>
    </p:spTree>
    <p:extLst>
      <p:ext uri="{BB962C8B-B14F-4D97-AF65-F5344CB8AC3E}">
        <p14:creationId xmlns:p14="http://schemas.microsoft.com/office/powerpoint/2010/main" val="996817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ctrTitle"/>
          </p:nvPr>
        </p:nvSpPr>
        <p:spPr/>
        <p:txBody>
          <a:bodyPr/>
          <a:lstStyle/>
          <a:p>
            <a:pPr eaLnBrk="1" hangingPunct="1"/>
            <a:r>
              <a:rPr lang="en-US" altLang="en-US" b="1" dirty="0"/>
              <a:t>The </a:t>
            </a:r>
            <a:r>
              <a:rPr lang="en-US" altLang="en-US" b="1" dirty="0" err="1"/>
              <a:t>CarLab</a:t>
            </a:r>
            <a:endParaRPr lang="en-US" altLang="en-US" b="1" dirty="0"/>
          </a:p>
        </p:txBody>
      </p:sp>
      <p:sp>
        <p:nvSpPr>
          <p:cNvPr id="17412" name="Rectangle 3"/>
          <p:cNvSpPr>
            <a:spLocks noGrp="1" noChangeArrowheads="1"/>
          </p:cNvSpPr>
          <p:nvPr>
            <p:ph type="subTitle" idx="1"/>
          </p:nvPr>
        </p:nvSpPr>
        <p:spPr/>
        <p:txBody>
          <a:bodyPr>
            <a:normAutofit/>
          </a:bodyPr>
          <a:lstStyle/>
          <a:p>
            <a:pPr eaLnBrk="1" hangingPunct="1">
              <a:lnSpc>
                <a:spcPct val="80000"/>
              </a:lnSpc>
            </a:pPr>
            <a:r>
              <a:rPr lang="en-US" altLang="en-US" sz="2800" b="1" dirty="0"/>
              <a:t>Continuous Audit and Reporting Laboratory</a:t>
            </a:r>
          </a:p>
          <a:p>
            <a:pPr lvl="1" indent="10716">
              <a:lnSpc>
                <a:spcPct val="80000"/>
              </a:lnSpc>
            </a:pPr>
            <a:r>
              <a:rPr lang="en-US" altLang="en-US" sz="2000" b="1" dirty="0">
                <a:solidFill>
                  <a:schemeClr val="bg1"/>
                </a:solidFill>
              </a:rPr>
              <a:t>Graduate School of Management</a:t>
            </a:r>
          </a:p>
          <a:p>
            <a:pPr lvl="1" indent="10716">
              <a:lnSpc>
                <a:spcPct val="80000"/>
              </a:lnSpc>
            </a:pPr>
            <a:r>
              <a:rPr lang="en-US" altLang="en-US" sz="2000" dirty="0">
                <a:solidFill>
                  <a:schemeClr val="bg1"/>
                </a:solidFill>
              </a:rPr>
              <a:t>Rutgers University</a:t>
            </a:r>
          </a:p>
        </p:txBody>
      </p:sp>
      <p:sp>
        <p:nvSpPr>
          <p:cNvPr id="17410" name="Rectangle 6"/>
          <p:cNvSpPr>
            <a:spLocks noGrp="1" noChangeArrowheads="1"/>
          </p:cNvSpPr>
          <p:nvPr>
            <p:ph type="sldNum" sz="quarter" idx="4294967295"/>
          </p:nvPr>
        </p:nvSpPr>
        <p:spPr>
          <a:xfrm>
            <a:off x="6057900" y="5543550"/>
            <a:ext cx="1428750" cy="342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50">
                <a:solidFill>
                  <a:schemeClr val="tx1"/>
                </a:solidFill>
                <a:latin typeface="Formata BQ Regular" pitchFamily="50" charset="0"/>
              </a:defRPr>
            </a:lvl1pPr>
            <a:lvl2pPr marL="557213" indent="-214313">
              <a:spcBef>
                <a:spcPct val="20000"/>
              </a:spcBef>
              <a:buChar char="–"/>
              <a:defRPr>
                <a:solidFill>
                  <a:schemeClr val="tx1"/>
                </a:solidFill>
                <a:latin typeface="Formata BQ Regular" pitchFamily="50" charset="0"/>
              </a:defRPr>
            </a:lvl2pPr>
            <a:lvl3pPr marL="857250" indent="-171450">
              <a:spcBef>
                <a:spcPct val="20000"/>
              </a:spcBef>
              <a:buChar char="•"/>
              <a:defRPr sz="1200">
                <a:solidFill>
                  <a:schemeClr val="tx1"/>
                </a:solidFill>
                <a:latin typeface="Formata BQ Regular" pitchFamily="50" charset="0"/>
              </a:defRPr>
            </a:lvl3pPr>
            <a:lvl4pPr marL="1200150" indent="-171450">
              <a:spcBef>
                <a:spcPct val="20000"/>
              </a:spcBef>
              <a:buChar char="–"/>
              <a:defRPr sz="1050">
                <a:solidFill>
                  <a:schemeClr val="tx1"/>
                </a:solidFill>
                <a:latin typeface="Formata BQ Regular" pitchFamily="50" charset="0"/>
              </a:defRPr>
            </a:lvl4pPr>
            <a:lvl5pPr marL="1543050" indent="-171450">
              <a:spcBef>
                <a:spcPct val="20000"/>
              </a:spcBef>
              <a:buChar char="»"/>
              <a:defRPr sz="1050">
                <a:solidFill>
                  <a:schemeClr val="tx1"/>
                </a:solidFill>
                <a:latin typeface="Formata BQ Regular" pitchFamily="50" charset="0"/>
              </a:defRPr>
            </a:lvl5pPr>
            <a:lvl6pPr marL="1885950" indent="-171450" eaLnBrk="0" fontAlgn="base" hangingPunct="0">
              <a:spcBef>
                <a:spcPct val="20000"/>
              </a:spcBef>
              <a:spcAft>
                <a:spcPct val="0"/>
              </a:spcAft>
              <a:buChar char="»"/>
              <a:defRPr sz="1050">
                <a:solidFill>
                  <a:schemeClr val="tx1"/>
                </a:solidFill>
                <a:latin typeface="Formata BQ Regular" pitchFamily="50" charset="0"/>
              </a:defRPr>
            </a:lvl6pPr>
            <a:lvl7pPr marL="2228850" indent="-171450" eaLnBrk="0" fontAlgn="base" hangingPunct="0">
              <a:spcBef>
                <a:spcPct val="20000"/>
              </a:spcBef>
              <a:spcAft>
                <a:spcPct val="0"/>
              </a:spcAft>
              <a:buChar char="»"/>
              <a:defRPr sz="1050">
                <a:solidFill>
                  <a:schemeClr val="tx1"/>
                </a:solidFill>
                <a:latin typeface="Formata BQ Regular" pitchFamily="50" charset="0"/>
              </a:defRPr>
            </a:lvl7pPr>
            <a:lvl8pPr marL="2571750" indent="-171450" eaLnBrk="0" fontAlgn="base" hangingPunct="0">
              <a:spcBef>
                <a:spcPct val="20000"/>
              </a:spcBef>
              <a:spcAft>
                <a:spcPct val="0"/>
              </a:spcAft>
              <a:buChar char="»"/>
              <a:defRPr sz="1050">
                <a:solidFill>
                  <a:schemeClr val="tx1"/>
                </a:solidFill>
                <a:latin typeface="Formata BQ Regular" pitchFamily="50" charset="0"/>
              </a:defRPr>
            </a:lvl8pPr>
            <a:lvl9pPr marL="2914650" indent="-171450" eaLnBrk="0" fontAlgn="base" hangingPunct="0">
              <a:spcBef>
                <a:spcPct val="20000"/>
              </a:spcBef>
              <a:spcAft>
                <a:spcPct val="0"/>
              </a:spcAft>
              <a:buChar char="»"/>
              <a:defRPr sz="1050">
                <a:solidFill>
                  <a:schemeClr val="tx1"/>
                </a:solidFill>
                <a:latin typeface="Formata BQ Regular" pitchFamily="50" charset="0"/>
              </a:defRPr>
            </a:lvl9pPr>
          </a:lstStyle>
          <a:p>
            <a:pPr>
              <a:spcBef>
                <a:spcPct val="0"/>
              </a:spcBef>
              <a:buFontTx/>
              <a:buNone/>
            </a:pPr>
            <a:fld id="{440EAA9D-702A-472E-B23D-B2E5CEA557A5}" type="slidenum">
              <a:rPr lang="en-US" altLang="en-US" sz="1050">
                <a:latin typeface="Verdana" panose="020B0604030504040204" pitchFamily="34" charset="0"/>
              </a:rPr>
              <a:pPr>
                <a:spcBef>
                  <a:spcPct val="0"/>
                </a:spcBef>
                <a:buFontTx/>
                <a:buNone/>
              </a:pPr>
              <a:t>4</a:t>
            </a:fld>
            <a:endParaRPr lang="en-US" altLang="en-US" sz="1050">
              <a:latin typeface="Verdana" panose="020B0604030504040204" pitchFamily="34" charset="0"/>
            </a:endParaRPr>
          </a:p>
        </p:txBody>
      </p:sp>
    </p:spTree>
    <p:extLst>
      <p:ext uri="{BB962C8B-B14F-4D97-AF65-F5344CB8AC3E}">
        <p14:creationId xmlns:p14="http://schemas.microsoft.com/office/powerpoint/2010/main" val="34078332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F097CA-1E30-454E-89C6-920D2656BDA5}"/>
              </a:ext>
            </a:extLst>
          </p:cNvPr>
          <p:cNvSpPr>
            <a:spLocks noGrp="1"/>
          </p:cNvSpPr>
          <p:nvPr>
            <p:ph type="subTitle" idx="1"/>
          </p:nvPr>
        </p:nvSpPr>
        <p:spPr/>
        <p:txBody>
          <a:bodyPr/>
          <a:lstStyle/>
          <a:p>
            <a:endParaRPr lang="en-US" dirty="0"/>
          </a:p>
          <a:p>
            <a:r>
              <a:rPr lang="en-US" dirty="0"/>
              <a:t>Prof. Miklos Vasarhelyi</a:t>
            </a:r>
          </a:p>
          <a:p>
            <a:r>
              <a:rPr lang="en-US" dirty="0"/>
              <a:t>Zamil S. </a:t>
            </a:r>
            <a:r>
              <a:rPr lang="en-US" dirty="0" err="1"/>
              <a:t>Alzamil</a:t>
            </a:r>
            <a:endParaRPr lang="en-US" dirty="0"/>
          </a:p>
        </p:txBody>
      </p:sp>
      <p:sp>
        <p:nvSpPr>
          <p:cNvPr id="2" name="Title 1">
            <a:extLst>
              <a:ext uri="{FF2B5EF4-FFF2-40B4-BE49-F238E27FC236}">
                <a16:creationId xmlns:a16="http://schemas.microsoft.com/office/drawing/2014/main" id="{890E17C1-91AA-467D-AC44-8D0DB5457885}"/>
              </a:ext>
            </a:extLst>
          </p:cNvPr>
          <p:cNvSpPr>
            <a:spLocks noGrp="1"/>
          </p:cNvSpPr>
          <p:nvPr>
            <p:ph type="ctrTitle"/>
          </p:nvPr>
        </p:nvSpPr>
        <p:spPr/>
        <p:txBody>
          <a:bodyPr>
            <a:noAutofit/>
          </a:bodyPr>
          <a:lstStyle/>
          <a:p>
            <a:r>
              <a:rPr lang="en-US" sz="2700" b="1" dirty="0"/>
              <a:t>APPLICATIONS OF DATA ANALYTICS: VISUALIZATION AND CLUSTER ANALYSIS OF GOVERNMENTAL DATA</a:t>
            </a:r>
          </a:p>
        </p:txBody>
      </p:sp>
    </p:spTree>
    <p:extLst>
      <p:ext uri="{BB962C8B-B14F-4D97-AF65-F5344CB8AC3E}">
        <p14:creationId xmlns:p14="http://schemas.microsoft.com/office/powerpoint/2010/main" val="386282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055FA-5CC4-47CE-950F-81557E5DBCFE}"/>
              </a:ext>
            </a:extLst>
          </p:cNvPr>
          <p:cNvSpPr>
            <a:spLocks noGrp="1"/>
          </p:cNvSpPr>
          <p:nvPr>
            <p:ph type="title"/>
          </p:nvPr>
        </p:nvSpPr>
        <p:spPr>
          <a:xfrm>
            <a:off x="457200" y="1406574"/>
            <a:ext cx="8229600" cy="685800"/>
          </a:xfrm>
        </p:spPr>
        <p:txBody>
          <a:bodyPr/>
          <a:lstStyle/>
          <a:p>
            <a:r>
              <a:rPr lang="en-US" b="1" dirty="0"/>
              <a:t/>
            </a:r>
            <a:br>
              <a:rPr lang="en-US" b="1" dirty="0"/>
            </a:br>
            <a:endParaRPr lang="en-US" sz="1350" dirty="0"/>
          </a:p>
        </p:txBody>
      </p:sp>
      <p:sp>
        <p:nvSpPr>
          <p:cNvPr id="3" name="Content Placeholder 2">
            <a:extLst>
              <a:ext uri="{FF2B5EF4-FFF2-40B4-BE49-F238E27FC236}">
                <a16:creationId xmlns:a16="http://schemas.microsoft.com/office/drawing/2014/main" id="{29C0B00A-A11A-46C1-8E45-41CCF8FE63CE}"/>
              </a:ext>
            </a:extLst>
          </p:cNvPr>
          <p:cNvSpPr>
            <a:spLocks noGrp="1"/>
          </p:cNvSpPr>
          <p:nvPr>
            <p:ph idx="1"/>
          </p:nvPr>
        </p:nvSpPr>
        <p:spPr>
          <a:xfrm>
            <a:off x="457200" y="1732950"/>
            <a:ext cx="8229600" cy="3944287"/>
          </a:xfrm>
        </p:spPr>
        <p:txBody>
          <a:bodyPr/>
          <a:lstStyle/>
          <a:p>
            <a:pPr>
              <a:buFont typeface="Arial" panose="020B0604020202020204" pitchFamily="34" charset="0"/>
              <a:buChar char="•"/>
            </a:pPr>
            <a:r>
              <a:rPr lang="en-US" sz="1800" b="1" u="sng" dirty="0"/>
              <a:t>Data:</a:t>
            </a:r>
            <a:r>
              <a:rPr lang="en-US" sz="1800" b="1" dirty="0"/>
              <a:t> </a:t>
            </a:r>
            <a:r>
              <a:rPr lang="en-US" sz="1800" dirty="0"/>
              <a:t>Volcker’s Survey Results Data </a:t>
            </a:r>
            <a:r>
              <a:rPr lang="en-US" sz="1800" dirty="0">
                <a:solidFill>
                  <a:srgbClr val="FF0000"/>
                </a:solidFill>
              </a:rPr>
              <a:t>(Average Grades, 2015 - 2017). </a:t>
            </a:r>
          </a:p>
          <a:p>
            <a:pPr lvl="1" indent="-257175">
              <a:buFont typeface="Arial" panose="020B0604020202020204" pitchFamily="34" charset="0"/>
              <a:buChar char="–"/>
            </a:pPr>
            <a:r>
              <a:rPr lang="en-US" sz="1500" dirty="0"/>
              <a:t>How the U.S. states score on an annual basis on </a:t>
            </a:r>
            <a:r>
              <a:rPr lang="en-US" sz="1500" u="sng" dirty="0">
                <a:solidFill>
                  <a:srgbClr val="FF0000"/>
                </a:solidFill>
              </a:rPr>
              <a:t>budgeting.</a:t>
            </a:r>
          </a:p>
          <a:p>
            <a:pPr lvl="1" indent="-257175">
              <a:buFont typeface="Arial" panose="020B0604020202020204" pitchFamily="34" charset="0"/>
              <a:buChar char="–"/>
            </a:pPr>
            <a:r>
              <a:rPr lang="en-US" sz="1500" dirty="0"/>
              <a:t>"Truth and Integrity in State Budgeting: What is the Reality?.“, November 2, 2017.</a:t>
            </a:r>
          </a:p>
          <a:p>
            <a:pPr marL="214313" indent="-214313"/>
            <a:r>
              <a:rPr lang="en-US" sz="1800" b="1" u="sng" dirty="0"/>
              <a:t>Using five-variables:</a:t>
            </a:r>
          </a:p>
          <a:p>
            <a:pPr marL="685800" lvl="1" indent="-385763">
              <a:buFont typeface="+mj-lt"/>
              <a:buAutoNum type="arabicPeriod"/>
            </a:pPr>
            <a:r>
              <a:rPr lang="en-US" sz="1500" dirty="0"/>
              <a:t>Budget Forecasting.</a:t>
            </a:r>
          </a:p>
          <a:p>
            <a:pPr marL="685800" lvl="1" indent="-385763">
              <a:buFont typeface="+mj-lt"/>
              <a:buAutoNum type="arabicPeriod"/>
            </a:pPr>
            <a:r>
              <a:rPr lang="en-US" sz="1500" dirty="0"/>
              <a:t>Budget Maneuvers.</a:t>
            </a:r>
          </a:p>
          <a:p>
            <a:pPr marL="685800" lvl="1" indent="-385763">
              <a:buFont typeface="+mj-lt"/>
              <a:buAutoNum type="arabicPeriod"/>
            </a:pPr>
            <a:r>
              <a:rPr lang="en-US" sz="1500" dirty="0"/>
              <a:t>Legacy Costs.</a:t>
            </a:r>
          </a:p>
          <a:p>
            <a:pPr marL="685800" lvl="1" indent="-385763">
              <a:buFont typeface="+mj-lt"/>
              <a:buAutoNum type="arabicPeriod"/>
            </a:pPr>
            <a:r>
              <a:rPr lang="en-US" sz="1500" dirty="0"/>
              <a:t>Reserve Funds.</a:t>
            </a:r>
          </a:p>
          <a:p>
            <a:pPr marL="685800" lvl="1" indent="-385763">
              <a:buFont typeface="+mj-lt"/>
              <a:buAutoNum type="arabicPeriod"/>
            </a:pPr>
            <a:r>
              <a:rPr lang="en-US" sz="1500" dirty="0"/>
              <a:t>Transparency.</a:t>
            </a:r>
            <a:endParaRPr lang="en-US" dirty="0">
              <a:solidFill>
                <a:schemeClr val="tx1"/>
              </a:solidFill>
            </a:endParaRPr>
          </a:p>
          <a:p>
            <a:pPr>
              <a:buFont typeface="Arial" panose="020B0604020202020204" pitchFamily="34" charset="0"/>
              <a:buChar char="•"/>
            </a:pPr>
            <a:r>
              <a:rPr lang="en-US" sz="1800" b="1" u="sng" dirty="0"/>
              <a:t>Methodology:</a:t>
            </a:r>
          </a:p>
          <a:p>
            <a:pPr marL="685800" lvl="1" indent="-385763">
              <a:buFont typeface="+mj-lt"/>
              <a:buAutoNum type="alphaLcPeriod"/>
            </a:pPr>
            <a:r>
              <a:rPr lang="en-US" sz="1650" dirty="0"/>
              <a:t>Data Visualization.</a:t>
            </a:r>
          </a:p>
          <a:p>
            <a:pPr marL="685800" lvl="1" indent="-385763">
              <a:buFont typeface="+mj-lt"/>
              <a:buAutoNum type="alphaLcPeriod"/>
            </a:pPr>
            <a:r>
              <a:rPr lang="en-US" sz="1650" dirty="0"/>
              <a:t>Data Analytics: </a:t>
            </a:r>
            <a:r>
              <a:rPr lang="en-US" sz="1650" i="1" dirty="0"/>
              <a:t>k-</a:t>
            </a:r>
            <a:r>
              <a:rPr lang="en-US" sz="1650" dirty="0"/>
              <a:t>means &amp; hierarchical cluster analysis.</a:t>
            </a:r>
          </a:p>
          <a:p>
            <a:pPr marL="0" indent="0">
              <a:buNone/>
            </a:pPr>
            <a:endParaRPr lang="en-US" dirty="0"/>
          </a:p>
        </p:txBody>
      </p:sp>
      <p:sp>
        <p:nvSpPr>
          <p:cNvPr id="4" name="Slide Number Placeholder 3">
            <a:extLst>
              <a:ext uri="{FF2B5EF4-FFF2-40B4-BE49-F238E27FC236}">
                <a16:creationId xmlns:a16="http://schemas.microsoft.com/office/drawing/2014/main" id="{3BD51A7B-325A-49AA-93DE-60588B05552B}"/>
              </a:ext>
            </a:extLst>
          </p:cNvPr>
          <p:cNvSpPr>
            <a:spLocks noGrp="1"/>
          </p:cNvSpPr>
          <p:nvPr>
            <p:ph type="sldNum" sz="quarter" idx="10"/>
          </p:nvPr>
        </p:nvSpPr>
        <p:spPr/>
        <p:txBody>
          <a:bodyPr/>
          <a:lstStyle/>
          <a:p>
            <a:fld id="{1DFD2802-0BC6-4BE9-BF7F-A26B7893D7D4}" type="slidenum">
              <a:rPr lang="en-US" smtClean="0"/>
              <a:t>41</a:t>
            </a:fld>
            <a:endParaRPr lang="en-US"/>
          </a:p>
        </p:txBody>
      </p:sp>
    </p:spTree>
    <p:extLst>
      <p:ext uri="{BB962C8B-B14F-4D97-AF65-F5344CB8AC3E}">
        <p14:creationId xmlns:p14="http://schemas.microsoft.com/office/powerpoint/2010/main" val="42201117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76BB0-ADED-47F0-A174-229915C5E716}"/>
              </a:ext>
            </a:extLst>
          </p:cNvPr>
          <p:cNvSpPr>
            <a:spLocks noGrp="1"/>
          </p:cNvSpPr>
          <p:nvPr>
            <p:ph type="title"/>
          </p:nvPr>
        </p:nvSpPr>
        <p:spPr>
          <a:xfrm>
            <a:off x="457200" y="1335061"/>
            <a:ext cx="8229600" cy="747635"/>
          </a:xfrm>
        </p:spPr>
        <p:txBody>
          <a:bodyPr/>
          <a:lstStyle/>
          <a:p>
            <a:r>
              <a:rPr lang="en-US" b="1" dirty="0"/>
              <a:t>DATA VISUALIZATION</a:t>
            </a:r>
            <a:br>
              <a:rPr lang="en-US" b="1" dirty="0"/>
            </a:br>
            <a:r>
              <a:rPr lang="en-US" sz="1800" b="1" dirty="0"/>
              <a:t>Variables Correlation Coefficient </a:t>
            </a:r>
            <a:endParaRPr lang="en-US" b="1" dirty="0"/>
          </a:p>
        </p:txBody>
      </p:sp>
      <p:pic>
        <p:nvPicPr>
          <p:cNvPr id="5" name="Content Placeholder 4" descr="A screenshot of a cell phone&#10;&#10;Description generated with very high confidence">
            <a:extLst>
              <a:ext uri="{FF2B5EF4-FFF2-40B4-BE49-F238E27FC236}">
                <a16:creationId xmlns:a16="http://schemas.microsoft.com/office/drawing/2014/main" id="{F70E0284-381E-4684-8850-8B13283BB7E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8825" y="2853435"/>
            <a:ext cx="4714262" cy="881927"/>
          </a:xfrm>
        </p:spPr>
      </p:pic>
      <p:pic>
        <p:nvPicPr>
          <p:cNvPr id="7" name="Picture 6" descr="A close up of a piece of paper&#10;&#10;Description generated with high confidence">
            <a:extLst>
              <a:ext uri="{FF2B5EF4-FFF2-40B4-BE49-F238E27FC236}">
                <a16:creationId xmlns:a16="http://schemas.microsoft.com/office/drawing/2014/main" id="{087A8A2D-25AF-4F77-9A65-9EB044C700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096" y="3679847"/>
            <a:ext cx="4874808" cy="2320903"/>
          </a:xfrm>
          <a:prstGeom prst="rect">
            <a:avLst/>
          </a:prstGeom>
        </p:spPr>
      </p:pic>
      <p:sp>
        <p:nvSpPr>
          <p:cNvPr id="3" name="TextBox 2">
            <a:extLst>
              <a:ext uri="{FF2B5EF4-FFF2-40B4-BE49-F238E27FC236}">
                <a16:creationId xmlns:a16="http://schemas.microsoft.com/office/drawing/2014/main" id="{7C184CAB-AC71-46DD-8060-75487B758F35}"/>
              </a:ext>
            </a:extLst>
          </p:cNvPr>
          <p:cNvSpPr txBox="1"/>
          <p:nvPr/>
        </p:nvSpPr>
        <p:spPr>
          <a:xfrm>
            <a:off x="309716" y="2029747"/>
            <a:ext cx="8107926" cy="784830"/>
          </a:xfrm>
          <a:prstGeom prst="rect">
            <a:avLst/>
          </a:prstGeom>
          <a:noFill/>
        </p:spPr>
        <p:txBody>
          <a:bodyPr wrap="square" rtlCol="0">
            <a:spAutoFit/>
          </a:bodyPr>
          <a:lstStyle/>
          <a:p>
            <a:endParaRPr lang="en-US" sz="1500" dirty="0"/>
          </a:p>
          <a:p>
            <a:r>
              <a:rPr lang="en-US" sz="1500" dirty="0"/>
              <a:t>First we establish that there is a moderate correlation (relationship) between the variables of legacy costs and budget maneuvers (~0.512) </a:t>
            </a:r>
          </a:p>
        </p:txBody>
      </p:sp>
      <p:sp>
        <p:nvSpPr>
          <p:cNvPr id="4" name="Slide Number Placeholder 3">
            <a:extLst>
              <a:ext uri="{FF2B5EF4-FFF2-40B4-BE49-F238E27FC236}">
                <a16:creationId xmlns:a16="http://schemas.microsoft.com/office/drawing/2014/main" id="{39542D6B-D4D2-469C-A8F1-5F1DB9C86EE6}"/>
              </a:ext>
            </a:extLst>
          </p:cNvPr>
          <p:cNvSpPr>
            <a:spLocks noGrp="1"/>
          </p:cNvSpPr>
          <p:nvPr>
            <p:ph type="sldNum" sz="quarter" idx="10"/>
          </p:nvPr>
        </p:nvSpPr>
        <p:spPr/>
        <p:txBody>
          <a:bodyPr/>
          <a:lstStyle/>
          <a:p>
            <a:fld id="{1DFD2802-0BC6-4BE9-BF7F-A26B7893D7D4}" type="slidenum">
              <a:rPr lang="en-US" smtClean="0"/>
              <a:t>42</a:t>
            </a:fld>
            <a:endParaRPr lang="en-US" dirty="0"/>
          </a:p>
        </p:txBody>
      </p:sp>
      <p:sp>
        <p:nvSpPr>
          <p:cNvPr id="6" name="TextBox 5">
            <a:extLst>
              <a:ext uri="{FF2B5EF4-FFF2-40B4-BE49-F238E27FC236}">
                <a16:creationId xmlns:a16="http://schemas.microsoft.com/office/drawing/2014/main" id="{9911F01E-81D9-4A33-9DA6-92DCBEE91B8C}"/>
              </a:ext>
            </a:extLst>
          </p:cNvPr>
          <p:cNvSpPr txBox="1"/>
          <p:nvPr/>
        </p:nvSpPr>
        <p:spPr>
          <a:xfrm>
            <a:off x="6172201" y="3429000"/>
            <a:ext cx="2794379" cy="2123658"/>
          </a:xfrm>
          <a:prstGeom prst="rect">
            <a:avLst/>
          </a:prstGeom>
          <a:noFill/>
        </p:spPr>
        <p:txBody>
          <a:bodyPr wrap="square" rtlCol="0">
            <a:spAutoFit/>
          </a:bodyPr>
          <a:lstStyle/>
          <a:p>
            <a:pPr marL="257175" indent="-257175">
              <a:buFont typeface="Arial" panose="020B0604020202020204" pitchFamily="34" charset="0"/>
              <a:buChar char="•"/>
            </a:pPr>
            <a:r>
              <a:rPr lang="en-US" sz="1500" dirty="0">
                <a:solidFill>
                  <a:schemeClr val="accent1">
                    <a:lumMod val="50000"/>
                  </a:schemeClr>
                </a:solidFill>
                <a:latin typeface="+mn-lt"/>
              </a:rPr>
              <a:t>This analysis could assist in:</a:t>
            </a:r>
          </a:p>
          <a:p>
            <a:pPr marL="600075" lvl="1" indent="-257175">
              <a:buFont typeface="Arial" panose="020B0604020202020204" pitchFamily="34" charset="0"/>
              <a:buChar char="•"/>
            </a:pPr>
            <a:r>
              <a:rPr lang="en-US" sz="1500" dirty="0">
                <a:solidFill>
                  <a:schemeClr val="accent1">
                    <a:lumMod val="50000"/>
                  </a:schemeClr>
                </a:solidFill>
              </a:rPr>
              <a:t>More insights into the survey results data.</a:t>
            </a:r>
          </a:p>
          <a:p>
            <a:pPr lvl="1"/>
            <a:endParaRPr lang="en-US" sz="1500" dirty="0">
              <a:solidFill>
                <a:schemeClr val="accent1">
                  <a:lumMod val="50000"/>
                </a:schemeClr>
              </a:solidFill>
            </a:endParaRPr>
          </a:p>
          <a:p>
            <a:pPr marL="600075" lvl="1" indent="-257175">
              <a:buFont typeface="Arial" panose="020B0604020202020204" pitchFamily="34" charset="0"/>
              <a:buChar char="•"/>
            </a:pPr>
            <a:r>
              <a:rPr lang="en-US" sz="1500" dirty="0">
                <a:solidFill>
                  <a:schemeClr val="accent1">
                    <a:lumMod val="50000"/>
                  </a:schemeClr>
                </a:solidFill>
              </a:rPr>
              <a:t>Assist in selecting appropriate variables to build models.</a:t>
            </a:r>
          </a:p>
          <a:p>
            <a:pPr marL="600075" lvl="1" indent="-257175">
              <a:buFont typeface="Arial" panose="020B0604020202020204" pitchFamily="34" charset="0"/>
              <a:buChar char="•"/>
            </a:pPr>
            <a:endParaRPr lang="en-US" sz="1200" dirty="0"/>
          </a:p>
        </p:txBody>
      </p:sp>
    </p:spTree>
    <p:extLst>
      <p:ext uri="{BB962C8B-B14F-4D97-AF65-F5344CB8AC3E}">
        <p14:creationId xmlns:p14="http://schemas.microsoft.com/office/powerpoint/2010/main" val="2972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0"/>
                                        <p:tgtEl>
                                          <p:spTgt spid="6">
                                            <p:txEl>
                                              <p:pRg st="0" end="0"/>
                                            </p:txEl>
                                          </p:spTgt>
                                        </p:tgtEl>
                                      </p:cBhvr>
                                    </p:animEffect>
                                    <p:anim calcmode="lin" valueType="num">
                                      <p:cBhvr>
                                        <p:cTn id="1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1000"/>
                                        <p:tgtEl>
                                          <p:spTgt spid="6">
                                            <p:txEl>
                                              <p:pRg st="1" end="1"/>
                                            </p:txEl>
                                          </p:spTgt>
                                        </p:tgtEl>
                                      </p:cBhvr>
                                    </p:animEffect>
                                    <p:anim calcmode="lin" valueType="num">
                                      <p:cBhvr>
                                        <p:cTn id="2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1000"/>
                                        <p:tgtEl>
                                          <p:spTgt spid="6">
                                            <p:txEl>
                                              <p:pRg st="3" end="3"/>
                                            </p:txEl>
                                          </p:spTgt>
                                        </p:tgtEl>
                                      </p:cBhvr>
                                    </p:animEffect>
                                    <p:anim calcmode="lin" valueType="num">
                                      <p:cBhvr>
                                        <p:cTn id="2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2E792-F590-473B-94C2-C24A45F9F7B3}"/>
              </a:ext>
            </a:extLst>
          </p:cNvPr>
          <p:cNvSpPr>
            <a:spLocks noGrp="1"/>
          </p:cNvSpPr>
          <p:nvPr>
            <p:ph type="title"/>
          </p:nvPr>
        </p:nvSpPr>
        <p:spPr>
          <a:xfrm>
            <a:off x="221227" y="1399254"/>
            <a:ext cx="7886700" cy="423949"/>
          </a:xfrm>
        </p:spPr>
        <p:txBody>
          <a:bodyPr>
            <a:noAutofit/>
          </a:bodyPr>
          <a:lstStyle/>
          <a:p>
            <a:r>
              <a:rPr lang="en-US" sz="1800" b="1" i="1" dirty="0"/>
              <a:t>K-</a:t>
            </a:r>
            <a:r>
              <a:rPr lang="en-US" sz="1800" b="1" dirty="0"/>
              <a:t>MEANS CLUSTERING: Representation of Clusters Solution</a:t>
            </a:r>
          </a:p>
        </p:txBody>
      </p:sp>
      <p:pic>
        <p:nvPicPr>
          <p:cNvPr id="7" name="Content Placeholder 6" descr="A close up of a map&#10;&#10;Description generated with high confidence">
            <a:extLst>
              <a:ext uri="{FF2B5EF4-FFF2-40B4-BE49-F238E27FC236}">
                <a16:creationId xmlns:a16="http://schemas.microsoft.com/office/drawing/2014/main" id="{19641484-03AC-436C-AD2D-A2C4A4A152F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227" y="1742153"/>
            <a:ext cx="8484009" cy="4170107"/>
          </a:xfrm>
        </p:spPr>
      </p:pic>
      <p:sp>
        <p:nvSpPr>
          <p:cNvPr id="3" name="Slide Number Placeholder 2">
            <a:extLst>
              <a:ext uri="{FF2B5EF4-FFF2-40B4-BE49-F238E27FC236}">
                <a16:creationId xmlns:a16="http://schemas.microsoft.com/office/drawing/2014/main" id="{47F03270-0F18-4341-9393-4ABD586EEA0F}"/>
              </a:ext>
            </a:extLst>
          </p:cNvPr>
          <p:cNvSpPr>
            <a:spLocks noGrp="1"/>
          </p:cNvSpPr>
          <p:nvPr>
            <p:ph type="sldNum" sz="quarter" idx="10"/>
          </p:nvPr>
        </p:nvSpPr>
        <p:spPr/>
        <p:txBody>
          <a:bodyPr/>
          <a:lstStyle/>
          <a:p>
            <a:fld id="{1DFD2802-0BC6-4BE9-BF7F-A26B7893D7D4}" type="slidenum">
              <a:rPr lang="en-US" smtClean="0"/>
              <a:t>43</a:t>
            </a:fld>
            <a:endParaRPr lang="en-US"/>
          </a:p>
        </p:txBody>
      </p:sp>
      <p:sp>
        <p:nvSpPr>
          <p:cNvPr id="4" name="TextBox 3">
            <a:extLst>
              <a:ext uri="{FF2B5EF4-FFF2-40B4-BE49-F238E27FC236}">
                <a16:creationId xmlns:a16="http://schemas.microsoft.com/office/drawing/2014/main" id="{B79AA2E0-E98B-40A1-A889-A270BF53E004}"/>
              </a:ext>
            </a:extLst>
          </p:cNvPr>
          <p:cNvSpPr txBox="1"/>
          <p:nvPr/>
        </p:nvSpPr>
        <p:spPr>
          <a:xfrm>
            <a:off x="5061614" y="5611789"/>
            <a:ext cx="2707375" cy="415498"/>
          </a:xfrm>
          <a:prstGeom prst="rect">
            <a:avLst/>
          </a:prstGeom>
          <a:noFill/>
        </p:spPr>
        <p:txBody>
          <a:bodyPr wrap="square" rtlCol="0">
            <a:spAutoFit/>
          </a:bodyPr>
          <a:lstStyle/>
          <a:p>
            <a:r>
              <a:rPr lang="en-US" sz="1050" dirty="0"/>
              <a:t>PC1 - the direction of the most variation in the data</a:t>
            </a:r>
          </a:p>
        </p:txBody>
      </p:sp>
    </p:spTree>
    <p:extLst>
      <p:ext uri="{BB962C8B-B14F-4D97-AF65-F5344CB8AC3E}">
        <p14:creationId xmlns:p14="http://schemas.microsoft.com/office/powerpoint/2010/main" val="408492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28D53-7ECB-415D-A7CF-FC876C4037FB}"/>
              </a:ext>
            </a:extLst>
          </p:cNvPr>
          <p:cNvSpPr>
            <a:spLocks noGrp="1"/>
          </p:cNvSpPr>
          <p:nvPr>
            <p:ph type="title"/>
          </p:nvPr>
        </p:nvSpPr>
        <p:spPr/>
        <p:txBody>
          <a:bodyPr/>
          <a:lstStyle/>
          <a:p>
            <a:r>
              <a:rPr lang="en-US" b="1" dirty="0"/>
              <a:t>CONT’D</a:t>
            </a:r>
            <a:endParaRPr lang="en-US" dirty="0"/>
          </a:p>
        </p:txBody>
      </p:sp>
      <p:sp>
        <p:nvSpPr>
          <p:cNvPr id="3" name="Content Placeholder 2">
            <a:extLst>
              <a:ext uri="{FF2B5EF4-FFF2-40B4-BE49-F238E27FC236}">
                <a16:creationId xmlns:a16="http://schemas.microsoft.com/office/drawing/2014/main" id="{BA0DFB2E-D377-46E2-AA96-0713DF3716AA}"/>
              </a:ext>
            </a:extLst>
          </p:cNvPr>
          <p:cNvSpPr>
            <a:spLocks noGrp="1"/>
          </p:cNvSpPr>
          <p:nvPr>
            <p:ph idx="1"/>
          </p:nvPr>
        </p:nvSpPr>
        <p:spPr/>
        <p:txBody>
          <a:bodyPr/>
          <a:lstStyle/>
          <a:p>
            <a:r>
              <a:rPr lang="en-US" sz="2100" dirty="0"/>
              <a:t>As shown from the previous figure, the states are clustered as follow (based on their scores of these five variables):</a:t>
            </a:r>
          </a:p>
          <a:p>
            <a:pPr marL="685800" lvl="1" indent="-342900">
              <a:buFont typeface="+mj-lt"/>
              <a:buAutoNum type="arabicPeriod"/>
            </a:pPr>
            <a:r>
              <a:rPr lang="en-US" dirty="0">
                <a:solidFill>
                  <a:srgbClr val="FF0000"/>
                </a:solidFill>
              </a:rPr>
              <a:t>Budget Forecasting.</a:t>
            </a:r>
          </a:p>
          <a:p>
            <a:pPr marL="685800" lvl="1" indent="-342900">
              <a:buFont typeface="+mj-lt"/>
              <a:buAutoNum type="arabicPeriod"/>
            </a:pPr>
            <a:r>
              <a:rPr lang="en-US" dirty="0">
                <a:solidFill>
                  <a:srgbClr val="FF0000"/>
                </a:solidFill>
              </a:rPr>
              <a:t>Budget Maneuvers.</a:t>
            </a:r>
          </a:p>
          <a:p>
            <a:pPr marL="685800" lvl="1" indent="-342900">
              <a:buFont typeface="+mj-lt"/>
              <a:buAutoNum type="arabicPeriod"/>
            </a:pPr>
            <a:r>
              <a:rPr lang="en-US" dirty="0">
                <a:solidFill>
                  <a:srgbClr val="FF0000"/>
                </a:solidFill>
              </a:rPr>
              <a:t>Legacy Costs.</a:t>
            </a:r>
          </a:p>
          <a:p>
            <a:pPr marL="685800" lvl="1" indent="-342900">
              <a:buFont typeface="+mj-lt"/>
              <a:buAutoNum type="arabicPeriod"/>
            </a:pPr>
            <a:r>
              <a:rPr lang="en-US" dirty="0">
                <a:solidFill>
                  <a:srgbClr val="FF0000"/>
                </a:solidFill>
              </a:rPr>
              <a:t>Reserve Funds.</a:t>
            </a:r>
          </a:p>
          <a:p>
            <a:pPr marL="685800" lvl="1" indent="-342900">
              <a:buFont typeface="+mj-lt"/>
              <a:buAutoNum type="arabicPeriod"/>
            </a:pPr>
            <a:r>
              <a:rPr lang="en-US" dirty="0">
                <a:solidFill>
                  <a:srgbClr val="FF0000"/>
                </a:solidFill>
              </a:rPr>
              <a:t>Transparency.</a:t>
            </a:r>
            <a:endParaRPr lang="en-US" dirty="0"/>
          </a:p>
          <a:p>
            <a:endParaRPr lang="en-US" dirty="0"/>
          </a:p>
          <a:p>
            <a:pPr marL="0" indent="0">
              <a:buNone/>
            </a:pPr>
            <a:endParaRPr lang="en-US" dirty="0"/>
          </a:p>
        </p:txBody>
      </p:sp>
      <p:graphicFrame>
        <p:nvGraphicFramePr>
          <p:cNvPr id="5" name="Table 4">
            <a:extLst>
              <a:ext uri="{FF2B5EF4-FFF2-40B4-BE49-F238E27FC236}">
                <a16:creationId xmlns:a16="http://schemas.microsoft.com/office/drawing/2014/main" id="{6B1A7486-F203-4E50-9ABC-FC4530985127}"/>
              </a:ext>
            </a:extLst>
          </p:cNvPr>
          <p:cNvGraphicFramePr>
            <a:graphicFrameLocks noGrp="1"/>
          </p:cNvGraphicFramePr>
          <p:nvPr>
            <p:extLst/>
          </p:nvPr>
        </p:nvGraphicFramePr>
        <p:xfrm>
          <a:off x="3316407" y="2946183"/>
          <a:ext cx="5629538" cy="2534263"/>
        </p:xfrm>
        <a:graphic>
          <a:graphicData uri="http://schemas.openxmlformats.org/drawingml/2006/table">
            <a:tbl>
              <a:tblPr firstRow="1" bandRow="1">
                <a:tableStyleId>{073A0DAA-6AF3-43AB-8588-CEC1D06C72B9}</a:tableStyleId>
              </a:tblPr>
              <a:tblGrid>
                <a:gridCol w="1074902">
                  <a:extLst>
                    <a:ext uri="{9D8B030D-6E8A-4147-A177-3AD203B41FA5}">
                      <a16:colId xmlns:a16="http://schemas.microsoft.com/office/drawing/2014/main" val="1328461843"/>
                    </a:ext>
                  </a:extLst>
                </a:gridCol>
                <a:gridCol w="4554636">
                  <a:extLst>
                    <a:ext uri="{9D8B030D-6E8A-4147-A177-3AD203B41FA5}">
                      <a16:colId xmlns:a16="http://schemas.microsoft.com/office/drawing/2014/main" val="1164726830"/>
                    </a:ext>
                  </a:extLst>
                </a:gridCol>
              </a:tblGrid>
              <a:tr h="296188">
                <a:tc>
                  <a:txBody>
                    <a:bodyPr/>
                    <a:lstStyle/>
                    <a:p>
                      <a:pPr algn="ctr"/>
                      <a:r>
                        <a:rPr lang="en-US" sz="1400" dirty="0"/>
                        <a:t>Cluster</a:t>
                      </a:r>
                    </a:p>
                  </a:txBody>
                  <a:tcPr marL="68580" marR="68580" marT="34290" marB="34290"/>
                </a:tc>
                <a:tc>
                  <a:txBody>
                    <a:bodyPr/>
                    <a:lstStyle/>
                    <a:p>
                      <a:pPr algn="ctr"/>
                      <a:r>
                        <a:rPr lang="en-US" sz="1400" dirty="0"/>
                        <a:t>Members</a:t>
                      </a:r>
                    </a:p>
                  </a:txBody>
                  <a:tcPr marL="68580" marR="68580" marT="34290" marB="34290"/>
                </a:tc>
                <a:extLst>
                  <a:ext uri="{0D108BD9-81ED-4DB2-BD59-A6C34878D82A}">
                    <a16:rowId xmlns:a16="http://schemas.microsoft.com/office/drawing/2014/main" val="2520456823"/>
                  </a:ext>
                </a:extLst>
              </a:tr>
              <a:tr h="319725">
                <a:tc>
                  <a:txBody>
                    <a:bodyPr/>
                    <a:lstStyle/>
                    <a:p>
                      <a:r>
                        <a:rPr lang="en-US" sz="1400" dirty="0"/>
                        <a:t>#1</a:t>
                      </a:r>
                    </a:p>
                  </a:txBody>
                  <a:tcPr marL="68580" marR="68580" marT="34290" marB="34290"/>
                </a:tc>
                <a:tc>
                  <a:txBody>
                    <a:bodyPr/>
                    <a:lstStyle/>
                    <a:p>
                      <a:r>
                        <a:rPr lang="en-US" sz="1400" dirty="0"/>
                        <a:t>ID, SD, NE, IA, UT, OR, WI, OK, MS, NV, NC, MT</a:t>
                      </a:r>
                      <a:endParaRPr lang="en-US" sz="1400" dirty="0">
                        <a:solidFill>
                          <a:schemeClr val="tx1"/>
                        </a:solidFill>
                      </a:endParaRPr>
                    </a:p>
                  </a:txBody>
                  <a:tcPr marL="68580" marR="68580" marT="34290" marB="34290"/>
                </a:tc>
                <a:extLst>
                  <a:ext uri="{0D108BD9-81ED-4DB2-BD59-A6C34878D82A}">
                    <a16:rowId xmlns:a16="http://schemas.microsoft.com/office/drawing/2014/main" val="2145936940"/>
                  </a:ext>
                </a:extLst>
              </a:tr>
              <a:tr h="319725">
                <a:tc>
                  <a:txBody>
                    <a:bodyPr/>
                    <a:lstStyle/>
                    <a:p>
                      <a:r>
                        <a:rPr lang="en-US" sz="1400" dirty="0"/>
                        <a:t>#2</a:t>
                      </a:r>
                    </a:p>
                  </a:txBody>
                  <a:tcPr marL="68580" marR="68580" marT="34290" marB="34290"/>
                </a:tc>
                <a:tc>
                  <a:txBody>
                    <a:bodyPr/>
                    <a:lstStyle/>
                    <a:p>
                      <a:r>
                        <a:rPr lang="en-US" sz="1400" dirty="0"/>
                        <a:t>NJ, IL, KS</a:t>
                      </a:r>
                      <a:endParaRPr lang="en-US" sz="1400" dirty="0">
                        <a:solidFill>
                          <a:schemeClr val="tx1"/>
                        </a:solidFill>
                      </a:endParaRPr>
                    </a:p>
                  </a:txBody>
                  <a:tcPr marL="68580" marR="68580" marT="34290" marB="34290"/>
                </a:tc>
                <a:extLst>
                  <a:ext uri="{0D108BD9-81ED-4DB2-BD59-A6C34878D82A}">
                    <a16:rowId xmlns:a16="http://schemas.microsoft.com/office/drawing/2014/main" val="1180385528"/>
                  </a:ext>
                </a:extLst>
              </a:tr>
              <a:tr h="319725">
                <a:tc>
                  <a:txBody>
                    <a:bodyPr/>
                    <a:lstStyle/>
                    <a:p>
                      <a:r>
                        <a:rPr lang="en-US" sz="1400" dirty="0"/>
                        <a:t>#3</a:t>
                      </a:r>
                    </a:p>
                  </a:txBody>
                  <a:tcPr marL="68580" marR="68580" marT="34290" marB="34290"/>
                </a:tc>
                <a:tc>
                  <a:txBody>
                    <a:bodyPr/>
                    <a:lstStyle/>
                    <a:p>
                      <a:r>
                        <a:rPr lang="en-US" sz="1400" dirty="0"/>
                        <a:t>TX, VT, GA, MO, ND, OH, NH</a:t>
                      </a:r>
                      <a:endParaRPr lang="en-US" sz="1400" dirty="0">
                        <a:solidFill>
                          <a:schemeClr val="tx1"/>
                        </a:solidFill>
                      </a:endParaRPr>
                    </a:p>
                  </a:txBody>
                  <a:tcPr marL="68580" marR="68580" marT="34290" marB="34290"/>
                </a:tc>
                <a:extLst>
                  <a:ext uri="{0D108BD9-81ED-4DB2-BD59-A6C34878D82A}">
                    <a16:rowId xmlns:a16="http://schemas.microsoft.com/office/drawing/2014/main" val="3554721129"/>
                  </a:ext>
                </a:extLst>
              </a:tr>
              <a:tr h="319725">
                <a:tc>
                  <a:txBody>
                    <a:bodyPr/>
                    <a:lstStyle/>
                    <a:p>
                      <a:r>
                        <a:rPr lang="en-US" sz="1400" dirty="0"/>
                        <a:t>#4</a:t>
                      </a:r>
                    </a:p>
                  </a:txBody>
                  <a:tcPr marL="68580" marR="68580" marT="34290" marB="34290"/>
                </a:tc>
                <a:tc>
                  <a:txBody>
                    <a:bodyPr/>
                    <a:lstStyle/>
                    <a:p>
                      <a:r>
                        <a:rPr lang="en-US" sz="1400" dirty="0"/>
                        <a:t>TN, MN, DE, CA, HI, SC, IN</a:t>
                      </a:r>
                      <a:endParaRPr lang="en-US" sz="1400" dirty="0">
                        <a:solidFill>
                          <a:schemeClr val="tx1"/>
                        </a:solidFill>
                      </a:endParaRPr>
                    </a:p>
                  </a:txBody>
                  <a:tcPr marL="68580" marR="68580" marT="34290" marB="34290"/>
                </a:tc>
                <a:extLst>
                  <a:ext uri="{0D108BD9-81ED-4DB2-BD59-A6C34878D82A}">
                    <a16:rowId xmlns:a16="http://schemas.microsoft.com/office/drawing/2014/main" val="969488054"/>
                  </a:ext>
                </a:extLst>
              </a:tr>
              <a:tr h="319725">
                <a:tc>
                  <a:txBody>
                    <a:bodyPr/>
                    <a:lstStyle/>
                    <a:p>
                      <a:r>
                        <a:rPr lang="en-US" sz="1400" dirty="0"/>
                        <a:t>#5</a:t>
                      </a:r>
                    </a:p>
                  </a:txBody>
                  <a:tcPr marL="68580" marR="68580" marT="34290" marB="34290"/>
                </a:tc>
                <a:tc>
                  <a:txBody>
                    <a:bodyPr/>
                    <a:lstStyle/>
                    <a:p>
                      <a:r>
                        <a:rPr lang="en-US" sz="1400" dirty="0"/>
                        <a:t>AK, WA, AZ, FL, ME, WV, MI, RI</a:t>
                      </a:r>
                      <a:endParaRPr lang="en-US" sz="1400" dirty="0">
                        <a:solidFill>
                          <a:schemeClr val="tx1"/>
                        </a:solidFill>
                      </a:endParaRPr>
                    </a:p>
                  </a:txBody>
                  <a:tcPr marL="68580" marR="68580" marT="34290" marB="34290"/>
                </a:tc>
                <a:extLst>
                  <a:ext uri="{0D108BD9-81ED-4DB2-BD59-A6C34878D82A}">
                    <a16:rowId xmlns:a16="http://schemas.microsoft.com/office/drawing/2014/main" val="3217547836"/>
                  </a:ext>
                </a:extLst>
              </a:tr>
              <a:tr h="319725">
                <a:tc>
                  <a:txBody>
                    <a:bodyPr/>
                    <a:lstStyle/>
                    <a:p>
                      <a:r>
                        <a:rPr lang="en-US" sz="1400" dirty="0"/>
                        <a:t>#6</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CT, NY, PA, MA, VA, MD, LA, KY, CO</a:t>
                      </a:r>
                      <a:endParaRPr lang="en-US" sz="1400" dirty="0">
                        <a:solidFill>
                          <a:schemeClr val="tx1"/>
                        </a:solidFill>
                      </a:endParaRPr>
                    </a:p>
                  </a:txBody>
                  <a:tcPr marL="68580" marR="68580" marT="34290" marB="34290"/>
                </a:tc>
                <a:extLst>
                  <a:ext uri="{0D108BD9-81ED-4DB2-BD59-A6C34878D82A}">
                    <a16:rowId xmlns:a16="http://schemas.microsoft.com/office/drawing/2014/main" val="1671738644"/>
                  </a:ext>
                </a:extLst>
              </a:tr>
              <a:tr h="319725">
                <a:tc>
                  <a:txBody>
                    <a:bodyPr/>
                    <a:lstStyle/>
                    <a:p>
                      <a:r>
                        <a:rPr lang="en-US" sz="1400" dirty="0"/>
                        <a:t>#7</a:t>
                      </a:r>
                    </a:p>
                  </a:txBody>
                  <a:tcPr marL="68580" marR="68580" marT="34290" marB="34290"/>
                </a:tc>
                <a:tc>
                  <a:txBody>
                    <a:bodyPr/>
                    <a:lstStyle/>
                    <a:p>
                      <a:r>
                        <a:rPr lang="en-US" sz="1400" dirty="0"/>
                        <a:t>NM, AL, AR, WY</a:t>
                      </a:r>
                      <a:endParaRPr lang="en-US" sz="1400" dirty="0">
                        <a:solidFill>
                          <a:schemeClr val="tx1"/>
                        </a:solidFill>
                      </a:endParaRPr>
                    </a:p>
                  </a:txBody>
                  <a:tcPr marL="68580" marR="68580" marT="34290" marB="34290"/>
                </a:tc>
                <a:extLst>
                  <a:ext uri="{0D108BD9-81ED-4DB2-BD59-A6C34878D82A}">
                    <a16:rowId xmlns:a16="http://schemas.microsoft.com/office/drawing/2014/main" val="259272009"/>
                  </a:ext>
                </a:extLst>
              </a:tr>
            </a:tbl>
          </a:graphicData>
        </a:graphic>
      </p:graphicFrame>
      <p:sp>
        <p:nvSpPr>
          <p:cNvPr id="4" name="Slide Number Placeholder 3">
            <a:extLst>
              <a:ext uri="{FF2B5EF4-FFF2-40B4-BE49-F238E27FC236}">
                <a16:creationId xmlns:a16="http://schemas.microsoft.com/office/drawing/2014/main" id="{D2C7982A-159F-43EC-8A1E-FB24634F846E}"/>
              </a:ext>
            </a:extLst>
          </p:cNvPr>
          <p:cNvSpPr>
            <a:spLocks noGrp="1"/>
          </p:cNvSpPr>
          <p:nvPr>
            <p:ph type="sldNum" sz="quarter" idx="10"/>
          </p:nvPr>
        </p:nvSpPr>
        <p:spPr/>
        <p:txBody>
          <a:bodyPr/>
          <a:lstStyle/>
          <a:p>
            <a:fld id="{1DFD2802-0BC6-4BE9-BF7F-A26B7893D7D4}" type="slidenum">
              <a:rPr lang="en-US" smtClean="0"/>
              <a:t>44</a:t>
            </a:fld>
            <a:endParaRPr lang="en-US"/>
          </a:p>
        </p:txBody>
      </p:sp>
    </p:spTree>
    <p:extLst>
      <p:ext uri="{BB962C8B-B14F-4D97-AF65-F5344CB8AC3E}">
        <p14:creationId xmlns:p14="http://schemas.microsoft.com/office/powerpoint/2010/main" val="21282285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8E57B-0F81-469E-98ED-6F3806C45AA2}"/>
              </a:ext>
            </a:extLst>
          </p:cNvPr>
          <p:cNvSpPr>
            <a:spLocks noGrp="1"/>
          </p:cNvSpPr>
          <p:nvPr>
            <p:ph type="title"/>
          </p:nvPr>
        </p:nvSpPr>
        <p:spPr>
          <a:xfrm>
            <a:off x="457200" y="1370748"/>
            <a:ext cx="8229600" cy="606029"/>
          </a:xfrm>
        </p:spPr>
        <p:txBody>
          <a:bodyPr>
            <a:normAutofit fontScale="90000"/>
          </a:bodyPr>
          <a:lstStyle/>
          <a:p>
            <a:r>
              <a:rPr lang="en-US" sz="2025" b="1" dirty="0"/>
              <a:t>Hierarchical Clustering: </a:t>
            </a:r>
            <a:r>
              <a:rPr lang="en-US" b="1" dirty="0"/>
              <a:t>A dendrogram Representation of Clusters Solution</a:t>
            </a:r>
            <a:endParaRPr lang="en-US" dirty="0"/>
          </a:p>
        </p:txBody>
      </p:sp>
      <p:sp>
        <p:nvSpPr>
          <p:cNvPr id="3" name="Slide Number Placeholder 2">
            <a:extLst>
              <a:ext uri="{FF2B5EF4-FFF2-40B4-BE49-F238E27FC236}">
                <a16:creationId xmlns:a16="http://schemas.microsoft.com/office/drawing/2014/main" id="{AC797B33-5F6C-4B39-865C-CB2C6688E1BF}"/>
              </a:ext>
            </a:extLst>
          </p:cNvPr>
          <p:cNvSpPr>
            <a:spLocks noGrp="1"/>
          </p:cNvSpPr>
          <p:nvPr>
            <p:ph type="sldNum" sz="quarter" idx="10"/>
          </p:nvPr>
        </p:nvSpPr>
        <p:spPr/>
        <p:txBody>
          <a:bodyPr/>
          <a:lstStyle/>
          <a:p>
            <a:fld id="{1DFD2802-0BC6-4BE9-BF7F-A26B7893D7D4}" type="slidenum">
              <a:rPr lang="en-US" smtClean="0"/>
              <a:t>45</a:t>
            </a:fld>
            <a:endParaRPr lang="en-US"/>
          </a:p>
        </p:txBody>
      </p:sp>
      <p:pic>
        <p:nvPicPr>
          <p:cNvPr id="7" name="Content Placeholder 4" descr="A close up of text on a black background&#10;&#10;Description generated with very high confidence">
            <a:extLst>
              <a:ext uri="{FF2B5EF4-FFF2-40B4-BE49-F238E27FC236}">
                <a16:creationId xmlns:a16="http://schemas.microsoft.com/office/drawing/2014/main" id="{10A6D071-2D0E-4822-8F26-5435C7052D10}"/>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642850" y="2310159"/>
            <a:ext cx="5906068" cy="3055970"/>
          </a:xfrm>
          <a:prstGeom prst="rect">
            <a:avLst/>
          </a:prstGeom>
          <a:noFill/>
          <a:ln>
            <a:solidFill>
              <a:schemeClr val="tx1"/>
            </a:solid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 xmlns:w="http://schemas.openxmlformats.org/wordprocessingml/2006/main" xmlns:w10="urn:schemas-microsoft-com:office:word" xmlns:v="urn:schemas-microsoft-com:vml" xmlns:o="urn:schemas-microsoft-com:office:office"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 xmlns:w="http://schemas.openxmlformats.org/wordprocessingml/2006/main" xmlns:w10="urn:schemas-microsoft-com:office:word" xmlns:v="urn:schemas-microsoft-com:vml" xmlns:o="urn:schemas-microsoft-com:office:office" xmlns:lc="http://schemas.openxmlformats.org/drawingml/2006/lockedCanvas" w="9525">
                <a:solidFill>
                  <a:srgbClr val="000000"/>
                </a:solidFill>
                <a:miter lim="800000"/>
                <a:headEnd/>
                <a:tailEnd/>
              </a14:hiddenLine>
            </a:ext>
            <a:ext uri="{FAA26D3D-D897-4be2-8F04-BA451C77F1D7}">
              <ma14:placeholder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 xmlns:w="http://schemas.openxmlformats.org/wordprocessingml/2006/main" xmlns:w10="urn:schemas-microsoft-com:office:word" xmlns:v="urn:schemas-microsoft-com:vml" xmlns:o="urn:schemas-microsoft-com:office:office" xmlns:lc="http://schemas.openxmlformats.org/drawingml/2006/lockedCanvas" val="1"/>
            </a:ext>
          </a:extLst>
        </p:spPr>
      </p:pic>
    </p:spTree>
    <p:extLst>
      <p:ext uri="{BB962C8B-B14F-4D97-AF65-F5344CB8AC3E}">
        <p14:creationId xmlns:p14="http://schemas.microsoft.com/office/powerpoint/2010/main" val="42936604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ctrTitle"/>
          </p:nvPr>
        </p:nvSpPr>
        <p:spPr/>
        <p:txBody>
          <a:bodyPr/>
          <a:lstStyle/>
          <a:p>
            <a:pPr eaLnBrk="1" hangingPunct="1"/>
            <a:r>
              <a:rPr lang="en-US" altLang="en-US" b="1" dirty="0"/>
              <a:t>Dynamic Visualization as Audit Evidence</a:t>
            </a:r>
          </a:p>
        </p:txBody>
      </p:sp>
      <p:sp>
        <p:nvSpPr>
          <p:cNvPr id="17412" name="Rectangle 3"/>
          <p:cNvSpPr>
            <a:spLocks noGrp="1" noChangeArrowheads="1"/>
          </p:cNvSpPr>
          <p:nvPr>
            <p:ph type="subTitle" idx="1"/>
          </p:nvPr>
        </p:nvSpPr>
        <p:spPr/>
        <p:txBody>
          <a:bodyPr>
            <a:normAutofit/>
          </a:bodyPr>
          <a:lstStyle/>
          <a:p>
            <a:pPr lvl="1" indent="10716">
              <a:lnSpc>
                <a:spcPct val="80000"/>
              </a:lnSpc>
            </a:pPr>
            <a:r>
              <a:rPr lang="en-US" altLang="en-US" sz="2000" dirty="0">
                <a:solidFill>
                  <a:schemeClr val="bg1"/>
                </a:solidFill>
              </a:rPr>
              <a:t>Graduate School of Management</a:t>
            </a:r>
          </a:p>
          <a:p>
            <a:pPr lvl="1" indent="10716">
              <a:lnSpc>
                <a:spcPct val="80000"/>
              </a:lnSpc>
            </a:pPr>
            <a:r>
              <a:rPr lang="en-US" altLang="en-US" sz="2000" dirty="0">
                <a:solidFill>
                  <a:schemeClr val="bg1"/>
                </a:solidFill>
              </a:rPr>
              <a:t>Rutgers University</a:t>
            </a:r>
          </a:p>
        </p:txBody>
      </p:sp>
      <p:sp>
        <p:nvSpPr>
          <p:cNvPr id="17410" name="Rectangle 6"/>
          <p:cNvSpPr>
            <a:spLocks noGrp="1" noChangeArrowheads="1"/>
          </p:cNvSpPr>
          <p:nvPr>
            <p:ph type="sldNum" sz="quarter" idx="4294967295"/>
          </p:nvPr>
        </p:nvSpPr>
        <p:spPr>
          <a:xfrm>
            <a:off x="6057900" y="5543550"/>
            <a:ext cx="1428750" cy="342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50">
                <a:solidFill>
                  <a:schemeClr val="tx1"/>
                </a:solidFill>
                <a:latin typeface="Formata BQ Regular" pitchFamily="50" charset="0"/>
              </a:defRPr>
            </a:lvl1pPr>
            <a:lvl2pPr marL="557213" indent="-214313">
              <a:spcBef>
                <a:spcPct val="20000"/>
              </a:spcBef>
              <a:buChar char="–"/>
              <a:defRPr>
                <a:solidFill>
                  <a:schemeClr val="tx1"/>
                </a:solidFill>
                <a:latin typeface="Formata BQ Regular" pitchFamily="50" charset="0"/>
              </a:defRPr>
            </a:lvl2pPr>
            <a:lvl3pPr marL="857250" indent="-171450">
              <a:spcBef>
                <a:spcPct val="20000"/>
              </a:spcBef>
              <a:buChar char="•"/>
              <a:defRPr sz="1200">
                <a:solidFill>
                  <a:schemeClr val="tx1"/>
                </a:solidFill>
                <a:latin typeface="Formata BQ Regular" pitchFamily="50" charset="0"/>
              </a:defRPr>
            </a:lvl3pPr>
            <a:lvl4pPr marL="1200150" indent="-171450">
              <a:spcBef>
                <a:spcPct val="20000"/>
              </a:spcBef>
              <a:buChar char="–"/>
              <a:defRPr sz="1050">
                <a:solidFill>
                  <a:schemeClr val="tx1"/>
                </a:solidFill>
                <a:latin typeface="Formata BQ Regular" pitchFamily="50" charset="0"/>
              </a:defRPr>
            </a:lvl4pPr>
            <a:lvl5pPr marL="1543050" indent="-171450">
              <a:spcBef>
                <a:spcPct val="20000"/>
              </a:spcBef>
              <a:buChar char="»"/>
              <a:defRPr sz="1050">
                <a:solidFill>
                  <a:schemeClr val="tx1"/>
                </a:solidFill>
                <a:latin typeface="Formata BQ Regular" pitchFamily="50" charset="0"/>
              </a:defRPr>
            </a:lvl5pPr>
            <a:lvl6pPr marL="1885950" indent="-171450" eaLnBrk="0" fontAlgn="base" hangingPunct="0">
              <a:spcBef>
                <a:spcPct val="20000"/>
              </a:spcBef>
              <a:spcAft>
                <a:spcPct val="0"/>
              </a:spcAft>
              <a:buChar char="»"/>
              <a:defRPr sz="1050">
                <a:solidFill>
                  <a:schemeClr val="tx1"/>
                </a:solidFill>
                <a:latin typeface="Formata BQ Regular" pitchFamily="50" charset="0"/>
              </a:defRPr>
            </a:lvl6pPr>
            <a:lvl7pPr marL="2228850" indent="-171450" eaLnBrk="0" fontAlgn="base" hangingPunct="0">
              <a:spcBef>
                <a:spcPct val="20000"/>
              </a:spcBef>
              <a:spcAft>
                <a:spcPct val="0"/>
              </a:spcAft>
              <a:buChar char="»"/>
              <a:defRPr sz="1050">
                <a:solidFill>
                  <a:schemeClr val="tx1"/>
                </a:solidFill>
                <a:latin typeface="Formata BQ Regular" pitchFamily="50" charset="0"/>
              </a:defRPr>
            </a:lvl7pPr>
            <a:lvl8pPr marL="2571750" indent="-171450" eaLnBrk="0" fontAlgn="base" hangingPunct="0">
              <a:spcBef>
                <a:spcPct val="20000"/>
              </a:spcBef>
              <a:spcAft>
                <a:spcPct val="0"/>
              </a:spcAft>
              <a:buChar char="»"/>
              <a:defRPr sz="1050">
                <a:solidFill>
                  <a:schemeClr val="tx1"/>
                </a:solidFill>
                <a:latin typeface="Formata BQ Regular" pitchFamily="50" charset="0"/>
              </a:defRPr>
            </a:lvl8pPr>
            <a:lvl9pPr marL="2914650" indent="-171450" eaLnBrk="0" fontAlgn="base" hangingPunct="0">
              <a:spcBef>
                <a:spcPct val="20000"/>
              </a:spcBef>
              <a:spcAft>
                <a:spcPct val="0"/>
              </a:spcAft>
              <a:buChar char="»"/>
              <a:defRPr sz="1050">
                <a:solidFill>
                  <a:schemeClr val="tx1"/>
                </a:solidFill>
                <a:latin typeface="Formata BQ Regular" pitchFamily="50" charset="0"/>
              </a:defRPr>
            </a:lvl9pPr>
          </a:lstStyle>
          <a:p>
            <a:pPr>
              <a:spcBef>
                <a:spcPct val="0"/>
              </a:spcBef>
              <a:buFontTx/>
              <a:buNone/>
            </a:pPr>
            <a:fld id="{440EAA9D-702A-472E-B23D-B2E5CEA557A5}" type="slidenum">
              <a:rPr lang="en-US" altLang="en-US" sz="1050">
                <a:latin typeface="Verdana" panose="020B0604030504040204" pitchFamily="34" charset="0"/>
              </a:rPr>
              <a:pPr>
                <a:spcBef>
                  <a:spcPct val="0"/>
                </a:spcBef>
                <a:buFontTx/>
                <a:buNone/>
              </a:pPr>
              <a:t>46</a:t>
            </a:fld>
            <a:endParaRPr lang="en-US" altLang="en-US" sz="1050">
              <a:latin typeface="Verdana" panose="020B0604030504040204" pitchFamily="34" charset="0"/>
            </a:endParaRPr>
          </a:p>
        </p:txBody>
      </p:sp>
    </p:spTree>
    <p:extLst>
      <p:ext uri="{BB962C8B-B14F-4D97-AF65-F5344CB8AC3E}">
        <p14:creationId xmlns:p14="http://schemas.microsoft.com/office/powerpoint/2010/main" val="21746843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D08A574D-CAFD-40DF-ADE2-E39BDDC48368}"/>
              </a:ext>
            </a:extLst>
          </p:cNvPr>
          <p:cNvGraphicFramePr>
            <a:graphicFrameLocks noChangeAspect="1"/>
          </p:cNvGraphicFramePr>
          <p:nvPr>
            <p:extLst/>
          </p:nvPr>
        </p:nvGraphicFramePr>
        <p:xfrm>
          <a:off x="2925763" y="5120640"/>
          <a:ext cx="1646237" cy="485775"/>
        </p:xfrm>
        <a:graphic>
          <a:graphicData uri="http://schemas.openxmlformats.org/presentationml/2006/ole">
            <mc:AlternateContent xmlns:mc="http://schemas.openxmlformats.org/markup-compatibility/2006">
              <mc:Choice xmlns:v="urn:schemas-microsoft-com:vml" Requires="v">
                <p:oleObj spid="_x0000_s1042" name="Packager Shell Object" showAsIcon="1" r:id="rId3" imgW="1647000" imgH="486000" progId="Package">
                  <p:embed/>
                </p:oleObj>
              </mc:Choice>
              <mc:Fallback>
                <p:oleObj name="Packager Shell Object" showAsIcon="1" r:id="rId3" imgW="1647000" imgH="486000" progId="Package">
                  <p:embed/>
                  <p:pic>
                    <p:nvPicPr>
                      <p:cNvPr id="7" name="Object 6">
                        <a:extLst>
                          <a:ext uri="{FF2B5EF4-FFF2-40B4-BE49-F238E27FC236}">
                            <a16:creationId xmlns:a16="http://schemas.microsoft.com/office/drawing/2014/main" id="{D08A574D-CAFD-40DF-ADE2-E39BDDC48368}"/>
                          </a:ext>
                        </a:extLst>
                      </p:cNvPr>
                      <p:cNvPicPr/>
                      <p:nvPr/>
                    </p:nvPicPr>
                    <p:blipFill>
                      <a:blip r:embed="rId4"/>
                      <a:stretch>
                        <a:fillRect/>
                      </a:stretch>
                    </p:blipFill>
                    <p:spPr>
                      <a:xfrm>
                        <a:off x="2925763" y="5120640"/>
                        <a:ext cx="1646237" cy="485775"/>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ED4BDAE-52BC-48C1-B708-67D7BDBB635D}"/>
              </a:ext>
            </a:extLst>
          </p:cNvPr>
          <p:cNvSpPr>
            <a:spLocks noGrp="1"/>
          </p:cNvSpPr>
          <p:nvPr>
            <p:ph type="title"/>
          </p:nvPr>
        </p:nvSpPr>
        <p:spPr/>
        <p:txBody>
          <a:bodyPr/>
          <a:lstStyle/>
          <a:p>
            <a:r>
              <a:rPr lang="en-US" sz="2400" b="1" dirty="0">
                <a:solidFill>
                  <a:schemeClr val="tx1"/>
                </a:solidFill>
              </a:rPr>
              <a:t>Dynamic Visualization as Audit Evidence</a:t>
            </a:r>
            <a:r>
              <a:rPr lang="en-US" altLang="ko-KR" sz="2400" dirty="0"/>
              <a:t/>
            </a:r>
            <a:br>
              <a:rPr lang="en-US" altLang="ko-KR" sz="2400" dirty="0"/>
            </a:br>
            <a:r>
              <a:rPr lang="en-US" altLang="ko-KR" sz="2400" dirty="0"/>
              <a:t>3D scatter Interactive Visualization</a:t>
            </a:r>
            <a:endParaRPr lang="ko-KR" altLang="en-US" sz="2400" dirty="0"/>
          </a:p>
        </p:txBody>
      </p:sp>
      <p:sp>
        <p:nvSpPr>
          <p:cNvPr id="5" name="Content Placeholder 4">
            <a:extLst>
              <a:ext uri="{FF2B5EF4-FFF2-40B4-BE49-F238E27FC236}">
                <a16:creationId xmlns:a16="http://schemas.microsoft.com/office/drawing/2014/main" id="{DDF39178-68C4-46FB-928A-C8AEE1951E99}"/>
              </a:ext>
            </a:extLst>
          </p:cNvPr>
          <p:cNvSpPr>
            <a:spLocks noGrp="1"/>
          </p:cNvSpPr>
          <p:nvPr>
            <p:ph sz="half" idx="2"/>
          </p:nvPr>
        </p:nvSpPr>
        <p:spPr/>
        <p:txBody>
          <a:bodyPr/>
          <a:lstStyle/>
          <a:p>
            <a:pPr>
              <a:buFont typeface="Arial" panose="020B0604020202020204" pitchFamily="34" charset="0"/>
              <a:buChar char="•"/>
            </a:pPr>
            <a:endParaRPr lang="en-US" altLang="ko-KR" sz="2000" dirty="0"/>
          </a:p>
          <a:p>
            <a:pPr>
              <a:buFont typeface="Arial" panose="020B0604020202020204" pitchFamily="34" charset="0"/>
              <a:buChar char="•"/>
            </a:pPr>
            <a:r>
              <a:rPr lang="en-US" altLang="ko-KR" sz="2000" dirty="0"/>
              <a:t>Use 3D scatter plot to investigate relationship between more than three values and identify potential risks</a:t>
            </a:r>
          </a:p>
          <a:p>
            <a:pPr>
              <a:buFont typeface="Arial" panose="020B0604020202020204" pitchFamily="34" charset="0"/>
              <a:buChar char="•"/>
            </a:pPr>
            <a:r>
              <a:rPr lang="en-US" altLang="ko-KR" sz="2000" dirty="0"/>
              <a:t>Provides more information than using 2D plot</a:t>
            </a:r>
          </a:p>
          <a:p>
            <a:pPr>
              <a:buFont typeface="Arial" panose="020B0604020202020204" pitchFamily="34" charset="0"/>
              <a:buChar char="•"/>
            </a:pPr>
            <a:r>
              <a:rPr lang="en-US" altLang="ko-KR" sz="2000" dirty="0"/>
              <a:t>Process Mining Data Log</a:t>
            </a:r>
          </a:p>
          <a:p>
            <a:pPr lvl="1">
              <a:buFont typeface="Arial" panose="020B0604020202020204" pitchFamily="34" charset="0"/>
              <a:buChar char="•"/>
            </a:pPr>
            <a:r>
              <a:rPr lang="en-US" altLang="ko-KR" sz="1600" dirty="0"/>
              <a:t>Value of Purchase Order</a:t>
            </a:r>
          </a:p>
          <a:p>
            <a:pPr lvl="1">
              <a:buFont typeface="Arial" panose="020B0604020202020204" pitchFamily="34" charset="0"/>
              <a:buChar char="•"/>
            </a:pPr>
            <a:r>
              <a:rPr lang="en-US" altLang="ko-KR" sz="1600" dirty="0"/>
              <a:t>Value of Payment</a:t>
            </a:r>
          </a:p>
          <a:p>
            <a:pPr lvl="1">
              <a:buFont typeface="Arial" panose="020B0604020202020204" pitchFamily="34" charset="0"/>
              <a:buChar char="•"/>
            </a:pPr>
            <a:r>
              <a:rPr lang="en-US" altLang="ko-KR" sz="1600" dirty="0"/>
              <a:t>Value of Goods Received</a:t>
            </a:r>
          </a:p>
        </p:txBody>
      </p:sp>
      <p:pic>
        <p:nvPicPr>
          <p:cNvPr id="6" name="Content Placeholder 4">
            <a:extLst>
              <a:ext uri="{FF2B5EF4-FFF2-40B4-BE49-F238E27FC236}">
                <a16:creationId xmlns:a16="http://schemas.microsoft.com/office/drawing/2014/main" id="{F987ED2C-1439-4B4B-9B94-BA40C88548D7}"/>
              </a:ext>
            </a:extLst>
          </p:cNvPr>
          <p:cNvPicPr>
            <a:picLocks noGrp="1" noChangeAspect="1"/>
          </p:cNvPicPr>
          <p:nvPr>
            <p:ph sz="half" idx="1"/>
          </p:nvPr>
        </p:nvPicPr>
        <p:blipFill>
          <a:blip r:embed="rId5" cstate="email">
            <a:extLst>
              <a:ext uri="{28A0092B-C50C-407E-A947-70E740481C1C}">
                <a14:useLocalDpi xmlns:a14="http://schemas.microsoft.com/office/drawing/2010/main" val="0"/>
              </a:ext>
            </a:extLst>
          </a:blip>
          <a:stretch>
            <a:fillRect/>
          </a:stretch>
        </p:blipFill>
        <p:spPr>
          <a:xfrm>
            <a:off x="457200" y="2028497"/>
            <a:ext cx="4038600" cy="3092143"/>
          </a:xfrm>
        </p:spPr>
      </p:pic>
    </p:spTree>
    <p:extLst>
      <p:ext uri="{BB962C8B-B14F-4D97-AF65-F5344CB8AC3E}">
        <p14:creationId xmlns:p14="http://schemas.microsoft.com/office/powerpoint/2010/main" val="41458539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4BDAE-52BC-48C1-B708-67D7BDBB635D}"/>
              </a:ext>
            </a:extLst>
          </p:cNvPr>
          <p:cNvSpPr>
            <a:spLocks noGrp="1"/>
          </p:cNvSpPr>
          <p:nvPr>
            <p:ph type="title"/>
          </p:nvPr>
        </p:nvSpPr>
        <p:spPr/>
        <p:txBody>
          <a:bodyPr/>
          <a:lstStyle/>
          <a:p>
            <a:r>
              <a:rPr lang="en-US" sz="2400" b="1" dirty="0">
                <a:solidFill>
                  <a:schemeClr val="tx1"/>
                </a:solidFill>
              </a:rPr>
              <a:t>Dynamic Visualization as Audit Evidence (cont’d)</a:t>
            </a:r>
            <a:r>
              <a:rPr lang="en-US" altLang="ko-KR" sz="2400" dirty="0"/>
              <a:t/>
            </a:r>
            <a:br>
              <a:rPr lang="en-US" altLang="ko-KR" sz="2400" dirty="0"/>
            </a:br>
            <a:r>
              <a:rPr lang="en-US" altLang="ko-KR" sz="2400" dirty="0"/>
              <a:t>Time Series Interactive Visualization</a:t>
            </a:r>
            <a:endParaRPr lang="ko-KR" altLang="en-US" sz="2400" dirty="0"/>
          </a:p>
        </p:txBody>
      </p:sp>
      <p:sp>
        <p:nvSpPr>
          <p:cNvPr id="5" name="Content Placeholder 4">
            <a:extLst>
              <a:ext uri="{FF2B5EF4-FFF2-40B4-BE49-F238E27FC236}">
                <a16:creationId xmlns:a16="http://schemas.microsoft.com/office/drawing/2014/main" id="{DDF39178-68C4-46FB-928A-C8AEE1951E99}"/>
              </a:ext>
            </a:extLst>
          </p:cNvPr>
          <p:cNvSpPr>
            <a:spLocks noGrp="1"/>
          </p:cNvSpPr>
          <p:nvPr>
            <p:ph sz="half" idx="2"/>
          </p:nvPr>
        </p:nvSpPr>
        <p:spPr/>
        <p:txBody>
          <a:bodyPr/>
          <a:lstStyle/>
          <a:p>
            <a:pPr>
              <a:buFont typeface="Arial" panose="020B0604020202020204" pitchFamily="34" charset="0"/>
              <a:buChar char="•"/>
            </a:pPr>
            <a:endParaRPr lang="en-US" altLang="ko-KR" sz="1800" dirty="0"/>
          </a:p>
          <a:p>
            <a:pPr>
              <a:buFont typeface="Arial" panose="020B0604020202020204" pitchFamily="34" charset="0"/>
              <a:buChar char="•"/>
            </a:pPr>
            <a:r>
              <a:rPr lang="en-US" altLang="ko-KR" sz="1800" dirty="0"/>
              <a:t>Investigate the time change of more than 2 values</a:t>
            </a:r>
          </a:p>
          <a:p>
            <a:pPr>
              <a:buFont typeface="Arial" panose="020B0604020202020204" pitchFamily="34" charset="0"/>
              <a:buChar char="•"/>
            </a:pPr>
            <a:r>
              <a:rPr lang="en-US" altLang="ko-KR" sz="1800" dirty="0"/>
              <a:t>Select only cases you want to examine with Interactive Visualization Technique</a:t>
            </a:r>
          </a:p>
          <a:p>
            <a:pPr>
              <a:buFont typeface="Arial" panose="020B0604020202020204" pitchFamily="34" charset="0"/>
              <a:buChar char="•"/>
            </a:pPr>
            <a:r>
              <a:rPr lang="en-US" altLang="ko-KR" sz="1800" dirty="0"/>
              <a:t>See how the target changes compared with other cases </a:t>
            </a:r>
          </a:p>
          <a:p>
            <a:pPr>
              <a:buFont typeface="Arial" panose="020B0604020202020204" pitchFamily="34" charset="0"/>
              <a:buChar char="•"/>
            </a:pPr>
            <a:r>
              <a:rPr lang="en-US" altLang="ko-KR" sz="1800" dirty="0"/>
              <a:t>50 States Comprehensive Annual Financial Report(CAFR) Pension Fund Balance Sheet (2004 – 2016)</a:t>
            </a:r>
          </a:p>
          <a:p>
            <a:pPr lvl="1">
              <a:buFont typeface="Arial" panose="020B0604020202020204" pitchFamily="34" charset="0"/>
              <a:buChar char="•"/>
            </a:pPr>
            <a:r>
              <a:rPr lang="en-US" altLang="ko-KR" sz="1400" dirty="0"/>
              <a:t>Total Liabilities</a:t>
            </a:r>
          </a:p>
          <a:p>
            <a:pPr lvl="1">
              <a:buFont typeface="Arial" panose="020B0604020202020204" pitchFamily="34" charset="0"/>
              <a:buChar char="•"/>
            </a:pPr>
            <a:r>
              <a:rPr lang="en-US" altLang="ko-KR" sz="1400" dirty="0"/>
              <a:t>Total Assets</a:t>
            </a:r>
          </a:p>
          <a:p>
            <a:pPr>
              <a:buFont typeface="Arial" panose="020B0604020202020204" pitchFamily="34" charset="0"/>
              <a:buChar char="•"/>
            </a:pPr>
            <a:endParaRPr lang="en-US" altLang="ko-KR" sz="1600" dirty="0"/>
          </a:p>
        </p:txBody>
      </p:sp>
      <p:pic>
        <p:nvPicPr>
          <p:cNvPr id="7" name="Content Placeholder 5">
            <a:extLst>
              <a:ext uri="{FF2B5EF4-FFF2-40B4-BE49-F238E27FC236}">
                <a16:creationId xmlns:a16="http://schemas.microsoft.com/office/drawing/2014/main" id="{476D731C-2607-4AAE-A54A-1C6883D3955D}"/>
              </a:ext>
            </a:extLst>
          </p:cNvPr>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457200" y="1765738"/>
            <a:ext cx="4038600" cy="3135421"/>
          </a:xfrm>
        </p:spPr>
      </p:pic>
      <p:sp>
        <p:nvSpPr>
          <p:cNvPr id="8" name="Action Button: Go to End 7">
            <a:hlinkClick r:id="rId3" highlightClick="1"/>
            <a:extLst>
              <a:ext uri="{FF2B5EF4-FFF2-40B4-BE49-F238E27FC236}">
                <a16:creationId xmlns:a16="http://schemas.microsoft.com/office/drawing/2014/main" id="{F390F1F5-4477-481D-A3F6-87F7E4B2407F}"/>
              </a:ext>
            </a:extLst>
          </p:cNvPr>
          <p:cNvSpPr/>
          <p:nvPr/>
        </p:nvSpPr>
        <p:spPr>
          <a:xfrm>
            <a:off x="4007070" y="4911669"/>
            <a:ext cx="488730" cy="481772"/>
          </a:xfrm>
          <a:prstGeom prst="actionButtonEn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9990400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 Act</a:t>
            </a:r>
          </a:p>
        </p:txBody>
      </p:sp>
      <p:pic>
        <p:nvPicPr>
          <p:cNvPr id="5" name="Picture 4" descr="Screen Clipping"/>
          <p:cNvPicPr/>
          <p:nvPr/>
        </p:nvPicPr>
        <p:blipFill>
          <a:blip r:embed="rId2" cstate="email">
            <a:extLst>
              <a:ext uri="{28A0092B-C50C-407E-A947-70E740481C1C}">
                <a14:useLocalDpi xmlns:a14="http://schemas.microsoft.com/office/drawing/2010/main" val="0"/>
              </a:ext>
            </a:extLst>
          </a:blip>
          <a:stretch>
            <a:fillRect/>
          </a:stretch>
        </p:blipFill>
        <p:spPr>
          <a:xfrm>
            <a:off x="1054094" y="4176590"/>
            <a:ext cx="6900660" cy="2090957"/>
          </a:xfrm>
          <a:prstGeom prst="rect">
            <a:avLst/>
          </a:prstGeom>
        </p:spPr>
      </p:pic>
      <p:sp>
        <p:nvSpPr>
          <p:cNvPr id="6" name="Slide Number Placeholder 5"/>
          <p:cNvSpPr>
            <a:spLocks noGrp="1"/>
          </p:cNvSpPr>
          <p:nvPr>
            <p:ph type="sldNum" sz="quarter" idx="10"/>
          </p:nvPr>
        </p:nvSpPr>
        <p:spPr/>
        <p:txBody>
          <a:bodyPr/>
          <a:lstStyle/>
          <a:p>
            <a:pPr>
              <a:defRPr/>
            </a:pPr>
            <a:r>
              <a:rPr lang="en-US" dirty="0"/>
              <a:t>10</a:t>
            </a:r>
          </a:p>
        </p:txBody>
      </p:sp>
      <p:graphicFrame>
        <p:nvGraphicFramePr>
          <p:cNvPr id="4" name="Content Placeholder 3"/>
          <p:cNvGraphicFramePr>
            <a:graphicFrameLocks noGrp="1"/>
          </p:cNvGraphicFramePr>
          <p:nvPr>
            <p:ph idx="1"/>
            <p:extLst/>
          </p:nvPr>
        </p:nvGraphicFramePr>
        <p:xfrm>
          <a:off x="374073" y="406399"/>
          <a:ext cx="8229600" cy="453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147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0"/>
          </p:nvPr>
        </p:nvSpPr>
        <p:spPr>
          <a:xfrm>
            <a:off x="2322613" y="4847929"/>
            <a:ext cx="342007" cy="2053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38">
                <a:solidFill>
                  <a:schemeClr val="tx1"/>
                </a:solidFill>
                <a:latin typeface="Formata BQ Regular" pitchFamily="50" charset="0"/>
              </a:defRPr>
            </a:lvl1pPr>
            <a:lvl2pPr marL="417910" indent="-160735">
              <a:spcBef>
                <a:spcPct val="20000"/>
              </a:spcBef>
              <a:buChar char="–"/>
              <a:defRPr>
                <a:solidFill>
                  <a:schemeClr val="tx1"/>
                </a:solidFill>
                <a:latin typeface="Formata BQ Regular" pitchFamily="50" charset="0"/>
              </a:defRPr>
            </a:lvl2pPr>
            <a:lvl3pPr marL="642938" indent="-128588">
              <a:spcBef>
                <a:spcPct val="20000"/>
              </a:spcBef>
              <a:buChar char="•"/>
              <a:defRPr sz="900">
                <a:solidFill>
                  <a:schemeClr val="tx1"/>
                </a:solidFill>
                <a:latin typeface="Formata BQ Regular" pitchFamily="50" charset="0"/>
              </a:defRPr>
            </a:lvl3pPr>
            <a:lvl4pPr marL="900113" indent="-128588">
              <a:spcBef>
                <a:spcPct val="20000"/>
              </a:spcBef>
              <a:buChar char="–"/>
              <a:defRPr sz="788">
                <a:solidFill>
                  <a:schemeClr val="tx1"/>
                </a:solidFill>
                <a:latin typeface="Formata BQ Regular" pitchFamily="50" charset="0"/>
              </a:defRPr>
            </a:lvl4pPr>
            <a:lvl5pPr marL="1157288" indent="-128588">
              <a:spcBef>
                <a:spcPct val="20000"/>
              </a:spcBef>
              <a:buChar char="»"/>
              <a:defRPr sz="788">
                <a:solidFill>
                  <a:schemeClr val="tx1"/>
                </a:solidFill>
                <a:latin typeface="Formata BQ Regular" pitchFamily="50" charset="0"/>
              </a:defRPr>
            </a:lvl5pPr>
            <a:lvl6pPr marL="1414463" indent="-128588" eaLnBrk="0" fontAlgn="base" hangingPunct="0">
              <a:spcBef>
                <a:spcPct val="20000"/>
              </a:spcBef>
              <a:spcAft>
                <a:spcPct val="0"/>
              </a:spcAft>
              <a:buChar char="»"/>
              <a:defRPr sz="788">
                <a:solidFill>
                  <a:schemeClr val="tx1"/>
                </a:solidFill>
                <a:latin typeface="Formata BQ Regular" pitchFamily="50" charset="0"/>
              </a:defRPr>
            </a:lvl6pPr>
            <a:lvl7pPr marL="1671638" indent="-128588" eaLnBrk="0" fontAlgn="base" hangingPunct="0">
              <a:spcBef>
                <a:spcPct val="20000"/>
              </a:spcBef>
              <a:spcAft>
                <a:spcPct val="0"/>
              </a:spcAft>
              <a:buChar char="»"/>
              <a:defRPr sz="788">
                <a:solidFill>
                  <a:schemeClr val="tx1"/>
                </a:solidFill>
                <a:latin typeface="Formata BQ Regular" pitchFamily="50" charset="0"/>
              </a:defRPr>
            </a:lvl7pPr>
            <a:lvl8pPr marL="1928813" indent="-128588" eaLnBrk="0" fontAlgn="base" hangingPunct="0">
              <a:spcBef>
                <a:spcPct val="20000"/>
              </a:spcBef>
              <a:spcAft>
                <a:spcPct val="0"/>
              </a:spcAft>
              <a:buChar char="»"/>
              <a:defRPr sz="788">
                <a:solidFill>
                  <a:schemeClr val="tx1"/>
                </a:solidFill>
                <a:latin typeface="Formata BQ Regular" pitchFamily="50" charset="0"/>
              </a:defRPr>
            </a:lvl8pPr>
            <a:lvl9pPr marL="2185988" indent="-128588" eaLnBrk="0" fontAlgn="base" hangingPunct="0">
              <a:spcBef>
                <a:spcPct val="20000"/>
              </a:spcBef>
              <a:spcAft>
                <a:spcPct val="0"/>
              </a:spcAft>
              <a:buChar char="»"/>
              <a:defRPr sz="788">
                <a:solidFill>
                  <a:schemeClr val="tx1"/>
                </a:solidFill>
                <a:latin typeface="Formata BQ Regular" pitchFamily="50" charset="0"/>
              </a:defRPr>
            </a:lvl9pPr>
          </a:lstStyle>
          <a:p>
            <a:pPr>
              <a:spcBef>
                <a:spcPct val="0"/>
              </a:spcBef>
              <a:buFontTx/>
              <a:buNone/>
            </a:pPr>
            <a:fld id="{6D6BFFF2-3F9A-4B53-A790-64F6A858A1ED}" type="slidenum">
              <a:rPr lang="en-US" altLang="en-US" sz="788">
                <a:solidFill>
                  <a:srgbClr val="5F5F5F"/>
                </a:solidFill>
                <a:latin typeface="Arial" panose="020B0604020202020204" pitchFamily="34" charset="0"/>
              </a:rPr>
              <a:pPr>
                <a:spcBef>
                  <a:spcPct val="0"/>
                </a:spcBef>
                <a:buFontTx/>
                <a:buNone/>
              </a:pPr>
              <a:t>5</a:t>
            </a:fld>
            <a:endParaRPr lang="en-US" altLang="en-US" sz="788">
              <a:solidFill>
                <a:srgbClr val="5F5F5F"/>
              </a:solidFill>
              <a:latin typeface="Arial" panose="020B0604020202020204" pitchFamily="34" charset="0"/>
            </a:endParaRPr>
          </a:p>
        </p:txBody>
      </p:sp>
      <p:sp>
        <p:nvSpPr>
          <p:cNvPr id="3" name="AutoShape 4" descr="Inline image 1"/>
          <p:cNvSpPr>
            <a:spLocks noChangeAspect="1" noChangeArrowheads="1"/>
          </p:cNvSpPr>
          <p:nvPr/>
        </p:nvSpPr>
        <p:spPr bwMode="auto">
          <a:xfrm>
            <a:off x="2412050" y="2319042"/>
            <a:ext cx="3371850" cy="25288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43000" y="857250"/>
            <a:ext cx="6858000" cy="5143500"/>
          </a:xfrm>
          <a:prstGeom prst="rect">
            <a:avLst/>
          </a:prstGeom>
        </p:spPr>
      </p:pic>
    </p:spTree>
    <p:extLst>
      <p:ext uri="{BB962C8B-B14F-4D97-AF65-F5344CB8AC3E}">
        <p14:creationId xmlns:p14="http://schemas.microsoft.com/office/powerpoint/2010/main" val="39478762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 Act</a:t>
            </a:r>
          </a:p>
        </p:txBody>
      </p:sp>
      <p:sp>
        <p:nvSpPr>
          <p:cNvPr id="3" name="Content Placeholder 2"/>
          <p:cNvSpPr>
            <a:spLocks noGrp="1"/>
          </p:cNvSpPr>
          <p:nvPr>
            <p:ph idx="1"/>
          </p:nvPr>
        </p:nvSpPr>
        <p:spPr/>
        <p:txBody>
          <a:bodyPr/>
          <a:lstStyle/>
          <a:p>
            <a:pPr marL="0" indent="0">
              <a:buNone/>
            </a:pPr>
            <a:r>
              <a:rPr lang="en-US" dirty="0">
                <a:solidFill>
                  <a:schemeClr val="accent2">
                    <a:lumMod val="60000"/>
                    <a:lumOff val="40000"/>
                  </a:schemeClr>
                </a:solidFill>
              </a:rPr>
              <a:t>Pilot Program:</a:t>
            </a:r>
          </a:p>
          <a:p>
            <a:r>
              <a:rPr lang="en-US" sz="1800" dirty="0"/>
              <a:t>Affects state and local governments, transportation authorities, hospitals, universities, charities and not-for-profits</a:t>
            </a:r>
          </a:p>
          <a:p>
            <a:r>
              <a:rPr lang="en-US" sz="1800" dirty="0"/>
              <a:t>Little standardization in accounting practices across jurisdictions and recipients (Bloch et al 2015)</a:t>
            </a:r>
          </a:p>
          <a:p>
            <a:r>
              <a:rPr lang="en-US" sz="1800" dirty="0">
                <a:solidFill>
                  <a:srgbClr val="FF0000"/>
                </a:solidFill>
              </a:rPr>
              <a:t>Standardization</a:t>
            </a:r>
            <a:r>
              <a:rPr lang="en-US" sz="1800" dirty="0"/>
              <a:t> of data terms/definitions</a:t>
            </a:r>
          </a:p>
          <a:p>
            <a:r>
              <a:rPr lang="en-US" sz="1800" dirty="0"/>
              <a:t>Reports must be published in machine readable transparent format</a:t>
            </a:r>
          </a:p>
          <a:p>
            <a:pPr marL="0" indent="0">
              <a:buNone/>
            </a:pPr>
            <a:r>
              <a:rPr lang="en-US" dirty="0">
                <a:solidFill>
                  <a:schemeClr val="accent2">
                    <a:lumMod val="60000"/>
                    <a:lumOff val="40000"/>
                  </a:schemeClr>
                </a:solidFill>
              </a:rPr>
              <a:t>Federal Level:</a:t>
            </a:r>
          </a:p>
          <a:p>
            <a:r>
              <a:rPr lang="en-US" sz="1800" dirty="0"/>
              <a:t>Separated reports and agencies will now be </a:t>
            </a:r>
            <a:r>
              <a:rPr lang="en-US" sz="1800" dirty="0">
                <a:solidFill>
                  <a:srgbClr val="FF0000"/>
                </a:solidFill>
              </a:rPr>
              <a:t>standardized</a:t>
            </a:r>
            <a:r>
              <a:rPr lang="en-US" sz="1800" dirty="0"/>
              <a:t> </a:t>
            </a:r>
          </a:p>
          <a:p>
            <a:r>
              <a:rPr lang="en-US" sz="1800" dirty="0"/>
              <a:t>Newly formed central reporting website </a:t>
            </a:r>
            <a:r>
              <a:rPr lang="en-US" sz="1800" dirty="0">
                <a:hlinkClick r:id="rId2"/>
              </a:rPr>
              <a:t>www.usaspending.gov</a:t>
            </a:r>
            <a:r>
              <a:rPr lang="en-US" sz="1800" dirty="0"/>
              <a:t> where all will file statements and reports will be </a:t>
            </a:r>
            <a:r>
              <a:rPr lang="en-US" sz="1800" dirty="0">
                <a:solidFill>
                  <a:srgbClr val="FF0000"/>
                </a:solidFill>
              </a:rPr>
              <a:t>published</a:t>
            </a:r>
          </a:p>
          <a:p>
            <a:r>
              <a:rPr lang="en-US" sz="1800" dirty="0"/>
              <a:t>Currently all financial statements are in PDF: DATA Act requires that reports be in </a:t>
            </a:r>
            <a:r>
              <a:rPr lang="en-US" sz="1800" dirty="0">
                <a:solidFill>
                  <a:srgbClr val="FF0000"/>
                </a:solidFill>
              </a:rPr>
              <a:t>machine-readable and open data format</a:t>
            </a:r>
            <a:r>
              <a:rPr lang="en-US" sz="1800" dirty="0"/>
              <a:t>, such as that of XBRL</a:t>
            </a:r>
          </a:p>
          <a:p>
            <a:endParaRPr lang="en-US" dirty="0"/>
          </a:p>
          <a:p>
            <a:endParaRPr lang="en-US" dirty="0"/>
          </a:p>
        </p:txBody>
      </p:sp>
      <p:sp>
        <p:nvSpPr>
          <p:cNvPr id="5" name="Slide Number Placeholder 4"/>
          <p:cNvSpPr>
            <a:spLocks noGrp="1"/>
          </p:cNvSpPr>
          <p:nvPr>
            <p:ph type="sldNum" sz="quarter" idx="10"/>
          </p:nvPr>
        </p:nvSpPr>
        <p:spPr/>
        <p:txBody>
          <a:bodyPr/>
          <a:lstStyle/>
          <a:p>
            <a:pPr>
              <a:defRPr/>
            </a:pPr>
            <a:r>
              <a:rPr lang="en-US" dirty="0"/>
              <a:t>11</a:t>
            </a:r>
          </a:p>
        </p:txBody>
      </p:sp>
    </p:spTree>
    <p:extLst>
      <p:ext uri="{BB962C8B-B14F-4D97-AF65-F5344CB8AC3E}">
        <p14:creationId xmlns:p14="http://schemas.microsoft.com/office/powerpoint/2010/main" val="32030877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 Open Data Initiatives</a:t>
            </a:r>
          </a:p>
        </p:txBody>
      </p:sp>
      <p:sp>
        <p:nvSpPr>
          <p:cNvPr id="3" name="Content Placeholder 2"/>
          <p:cNvSpPr>
            <a:spLocks noGrp="1"/>
          </p:cNvSpPr>
          <p:nvPr>
            <p:ph idx="1"/>
          </p:nvPr>
        </p:nvSpPr>
        <p:spPr>
          <a:xfrm>
            <a:off x="457200" y="1277815"/>
            <a:ext cx="8229600" cy="4722421"/>
          </a:xfrm>
        </p:spPr>
        <p:txBody>
          <a:bodyPr/>
          <a:lstStyle/>
          <a:p>
            <a:pPr>
              <a:lnSpc>
                <a:spcPct val="150000"/>
              </a:lnSpc>
            </a:pPr>
            <a:r>
              <a:rPr lang="en-US" u="sng" dirty="0">
                <a:hlinkClick r:id="rId3"/>
              </a:rPr>
              <a:t>http://www.data.gov</a:t>
            </a:r>
            <a:endParaRPr lang="en-US" u="sng" dirty="0"/>
          </a:p>
          <a:p>
            <a:pPr>
              <a:lnSpc>
                <a:spcPct val="150000"/>
              </a:lnSpc>
            </a:pPr>
            <a:r>
              <a:rPr lang="en-US" dirty="0">
                <a:hlinkClick r:id="rId4"/>
              </a:rPr>
              <a:t>http://www.ohiocheckbook.com</a:t>
            </a:r>
            <a:endParaRPr lang="en-US" dirty="0"/>
          </a:p>
          <a:p>
            <a:pPr>
              <a:lnSpc>
                <a:spcPct val="150000"/>
              </a:lnSpc>
            </a:pPr>
            <a:r>
              <a:rPr lang="en-US" dirty="0">
                <a:hlinkClick r:id="rId5"/>
              </a:rPr>
              <a:t>https://data.austintexas.gov/</a:t>
            </a:r>
            <a:endParaRPr lang="en-US" dirty="0"/>
          </a:p>
          <a:p>
            <a:pPr>
              <a:lnSpc>
                <a:spcPct val="150000"/>
              </a:lnSpc>
            </a:pPr>
            <a:r>
              <a:rPr lang="en-US" dirty="0">
                <a:hlinkClick r:id="rId6"/>
              </a:rPr>
              <a:t>http://www.transparency.utah.gov</a:t>
            </a:r>
            <a:endParaRPr lang="en-US" dirty="0"/>
          </a:p>
          <a:p>
            <a:pPr>
              <a:lnSpc>
                <a:spcPct val="150000"/>
              </a:lnSpc>
            </a:pPr>
            <a:r>
              <a:rPr lang="en-US" dirty="0">
                <a:hlinkClick r:id="rId7"/>
              </a:rPr>
              <a:t>http://www.data.cityofchicago.gov</a:t>
            </a:r>
            <a:endParaRPr lang="en-US" dirty="0"/>
          </a:p>
          <a:p>
            <a:pPr>
              <a:lnSpc>
                <a:spcPct val="150000"/>
              </a:lnSpc>
            </a:pPr>
            <a:r>
              <a:rPr lang="en-US" dirty="0">
                <a:hlinkClick r:id="rId8"/>
              </a:rPr>
              <a:t>http://www.checkbooknyc.com/</a:t>
            </a:r>
            <a:endParaRPr lang="en-US" dirty="0"/>
          </a:p>
          <a:p>
            <a:pPr>
              <a:lnSpc>
                <a:spcPct val="150000"/>
              </a:lnSpc>
            </a:pPr>
            <a:r>
              <a:rPr lang="en-US" dirty="0">
                <a:hlinkClick r:id="rId9"/>
              </a:rPr>
              <a:t>https://data.cityofnewyork.us/</a:t>
            </a:r>
            <a:endParaRPr lang="en-US" dirty="0"/>
          </a:p>
          <a:p>
            <a:pPr>
              <a:lnSpc>
                <a:spcPct val="150000"/>
              </a:lnSpc>
            </a:pPr>
            <a:r>
              <a:rPr lang="en-US" u="sng" dirty="0">
                <a:hlinkClick r:id="rId10"/>
              </a:rPr>
              <a:t>http://www.data.detroitmi.gov</a:t>
            </a:r>
            <a:endParaRPr lang="en-US" dirty="0"/>
          </a:p>
          <a:p>
            <a:pPr>
              <a:lnSpc>
                <a:spcPct val="150000"/>
              </a:lnSpc>
            </a:pPr>
            <a:r>
              <a:rPr lang="en-US" dirty="0">
                <a:hlinkClick r:id="rId11"/>
              </a:rPr>
              <a:t>https://www.usaspending.gov/Pages/Default.aspx</a:t>
            </a:r>
            <a:endParaRPr lang="en-US" dirty="0"/>
          </a:p>
        </p:txBody>
      </p:sp>
      <p:sp>
        <p:nvSpPr>
          <p:cNvPr id="5" name="Slide Number Placeholder 4"/>
          <p:cNvSpPr>
            <a:spLocks noGrp="1"/>
          </p:cNvSpPr>
          <p:nvPr>
            <p:ph type="sldNum" sz="quarter" idx="4"/>
          </p:nvPr>
        </p:nvSpPr>
        <p:spPr/>
        <p:txBody>
          <a:bodyPr/>
          <a:lstStyle/>
          <a:p>
            <a:fld id="{3D8D2D2F-92D1-40A7-B589-1E344312DF09}" type="slidenum">
              <a:rPr lang="en-US" smtClean="0"/>
              <a:pPr/>
              <a:t>51</a:t>
            </a:fld>
            <a:endParaRPr lang="en-US"/>
          </a:p>
        </p:txBody>
      </p:sp>
      <p:sp>
        <p:nvSpPr>
          <p:cNvPr id="6" name="Date Placeholder 5"/>
          <p:cNvSpPr>
            <a:spLocks noGrp="1"/>
          </p:cNvSpPr>
          <p:nvPr>
            <p:ph type="dt" sz="half" idx="2"/>
          </p:nvPr>
        </p:nvSpPr>
        <p:spPr/>
        <p:txBody>
          <a:bodyPr/>
          <a:lstStyle/>
          <a:p>
            <a:pPr>
              <a:defRPr/>
            </a:pPr>
            <a:fld id="{92819959-9DF4-498F-9CC0-9032AC3BCA2B}" type="datetime1">
              <a:rPr lang="en-US" smtClean="0"/>
              <a:t>4/26/2018</a:t>
            </a:fld>
            <a:endParaRPr lang="en-US" dirty="0"/>
          </a:p>
        </p:txBody>
      </p:sp>
      <p:sp>
        <p:nvSpPr>
          <p:cNvPr id="7" name="Footer Placeholder 6"/>
          <p:cNvSpPr>
            <a:spLocks noGrp="1"/>
          </p:cNvSpPr>
          <p:nvPr>
            <p:ph type="ftr" sz="quarter" idx="3"/>
          </p:nvPr>
        </p:nvSpPr>
        <p:spPr/>
        <p:txBody>
          <a:bodyPr/>
          <a:lstStyle/>
          <a:p>
            <a:pPr>
              <a:defRPr/>
            </a:pPr>
            <a:r>
              <a:rPr lang="en-US"/>
              <a:t>AIS Research Seminar-Spring 2018</a:t>
            </a:r>
            <a:endParaRPr lang="en-US" dirty="0"/>
          </a:p>
        </p:txBody>
      </p:sp>
    </p:spTree>
    <p:extLst>
      <p:ext uri="{BB962C8B-B14F-4D97-AF65-F5344CB8AC3E}">
        <p14:creationId xmlns:p14="http://schemas.microsoft.com/office/powerpoint/2010/main" val="13647847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t>
            </a:r>
            <a:r>
              <a:rPr lang="en-US" dirty="0" err="1" smtClean="0"/>
              <a:t>Brasil</a:t>
            </a:r>
            <a:r>
              <a:rPr lang="en-US" dirty="0" smtClean="0"/>
              <a:t>, ahead of the US</a:t>
            </a:r>
            <a:endParaRPr lang="en-US" dirty="0"/>
          </a:p>
        </p:txBody>
      </p:sp>
      <p:sp>
        <p:nvSpPr>
          <p:cNvPr id="3" name="Content Placeholder 2"/>
          <p:cNvSpPr>
            <a:spLocks noGrp="1"/>
          </p:cNvSpPr>
          <p:nvPr>
            <p:ph idx="1"/>
          </p:nvPr>
        </p:nvSpPr>
        <p:spPr/>
        <p:txBody>
          <a:bodyPr/>
          <a:lstStyle/>
          <a:p>
            <a:r>
              <a:rPr lang="en-US" sz="4400" dirty="0" smtClean="0"/>
              <a:t>Data Portal</a:t>
            </a:r>
          </a:p>
          <a:p>
            <a:r>
              <a:rPr lang="en-US" sz="4400" dirty="0" smtClean="0"/>
              <a:t>SPED</a:t>
            </a:r>
          </a:p>
          <a:p>
            <a:r>
              <a:rPr lang="en-US" sz="4400" dirty="0" smtClean="0"/>
              <a:t>SICONFI</a:t>
            </a:r>
          </a:p>
          <a:p>
            <a:r>
              <a:rPr lang="en-US" sz="4400" dirty="0" err="1" smtClean="0"/>
              <a:t>etc</a:t>
            </a:r>
            <a:endParaRPr lang="en-US" sz="4400" dirty="0"/>
          </a:p>
        </p:txBody>
      </p:sp>
      <p:sp>
        <p:nvSpPr>
          <p:cNvPr id="4" name="Text Placeholder 3"/>
          <p:cNvSpPr>
            <a:spLocks noGrp="1"/>
          </p:cNvSpPr>
          <p:nvPr>
            <p:ph type="body" sz="quarter" idx="10"/>
          </p:nvPr>
        </p:nvSpPr>
        <p:spPr/>
        <p:txBody>
          <a:bodyPr/>
          <a:lstStyle/>
          <a:p>
            <a:endParaRPr lang="en-US"/>
          </a:p>
        </p:txBody>
      </p:sp>
      <p:sp>
        <p:nvSpPr>
          <p:cNvPr id="5" name="Slide Number Placeholder 4"/>
          <p:cNvSpPr>
            <a:spLocks noGrp="1"/>
          </p:cNvSpPr>
          <p:nvPr>
            <p:ph type="sldNum" sz="quarter" idx="4"/>
          </p:nvPr>
        </p:nvSpPr>
        <p:spPr/>
        <p:txBody>
          <a:bodyPr/>
          <a:lstStyle/>
          <a:p>
            <a:fld id="{3D8D2D2F-92D1-40A7-B589-1E344312DF09}" type="slidenum">
              <a:rPr lang="en-US" smtClean="0"/>
              <a:pPr/>
              <a:t>52</a:t>
            </a:fld>
            <a:endParaRPr lang="en-US"/>
          </a:p>
        </p:txBody>
      </p:sp>
      <p:sp>
        <p:nvSpPr>
          <p:cNvPr id="6" name="Date Placeholder 5"/>
          <p:cNvSpPr>
            <a:spLocks noGrp="1"/>
          </p:cNvSpPr>
          <p:nvPr>
            <p:ph type="dt" sz="half" idx="2"/>
          </p:nvPr>
        </p:nvSpPr>
        <p:spPr/>
        <p:txBody>
          <a:bodyPr/>
          <a:lstStyle/>
          <a:p>
            <a:pPr>
              <a:defRPr/>
            </a:pPr>
            <a:fld id="{A2EFAF6B-36F8-4EB6-A50F-6E8A83B42E7B}" type="datetime1">
              <a:rPr lang="en-US" smtClean="0"/>
              <a:t>4/26/2018</a:t>
            </a:fld>
            <a:endParaRPr lang="en-US" dirty="0"/>
          </a:p>
        </p:txBody>
      </p:sp>
      <p:sp>
        <p:nvSpPr>
          <p:cNvPr id="7" name="Footer Placeholder 6"/>
          <p:cNvSpPr>
            <a:spLocks noGrp="1"/>
          </p:cNvSpPr>
          <p:nvPr>
            <p:ph type="ftr" sz="quarter" idx="3"/>
          </p:nvPr>
        </p:nvSpPr>
        <p:spPr/>
        <p:txBody>
          <a:bodyPr/>
          <a:lstStyle/>
          <a:p>
            <a:pPr>
              <a:defRPr/>
            </a:pPr>
            <a:r>
              <a:rPr lang="en-US" smtClean="0"/>
              <a:t>AIS Research Seminar-Spring 2018</a:t>
            </a:r>
            <a:endParaRPr lang="en-US" dirty="0"/>
          </a:p>
        </p:txBody>
      </p:sp>
    </p:spTree>
    <p:extLst>
      <p:ext uri="{BB962C8B-B14F-4D97-AF65-F5344CB8AC3E}">
        <p14:creationId xmlns:p14="http://schemas.microsoft.com/office/powerpoint/2010/main" val="8753213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Deep Learning</a:t>
            </a:r>
          </a:p>
        </p:txBody>
      </p:sp>
      <p:sp>
        <p:nvSpPr>
          <p:cNvPr id="3" name="Subtitle 2"/>
          <p:cNvSpPr>
            <a:spLocks noGrp="1"/>
          </p:cNvSpPr>
          <p:nvPr>
            <p:ph type="subTitle" idx="1"/>
          </p:nvPr>
        </p:nvSpPr>
        <p:spPr/>
        <p:txBody>
          <a:bodyPr/>
          <a:lstStyle/>
          <a:p>
            <a:r>
              <a:rPr lang="en-US" dirty="0"/>
              <a:t>Ting Sun and </a:t>
            </a:r>
            <a:r>
              <a:rPr lang="en-US" dirty="0" err="1"/>
              <a:t>Miklos</a:t>
            </a:r>
            <a:r>
              <a:rPr lang="en-US" dirty="0"/>
              <a:t> </a:t>
            </a:r>
            <a:r>
              <a:rPr lang="en-US" dirty="0" err="1"/>
              <a:t>Vasarhelyi</a:t>
            </a:r>
            <a:endParaRPr lang="en-US" dirty="0"/>
          </a:p>
          <a:p>
            <a:r>
              <a:rPr lang="en-US" dirty="0"/>
              <a:t>Rutgers Business School</a:t>
            </a:r>
          </a:p>
          <a:p>
            <a:r>
              <a:rPr lang="en-US" dirty="0"/>
              <a:t>July 24, 2016</a:t>
            </a:r>
          </a:p>
        </p:txBody>
      </p:sp>
    </p:spTree>
    <p:extLst>
      <p:ext uri="{BB962C8B-B14F-4D97-AF65-F5344CB8AC3E}">
        <p14:creationId xmlns:p14="http://schemas.microsoft.com/office/powerpoint/2010/main" val="26633701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deep learning?</a:t>
            </a:r>
          </a:p>
        </p:txBody>
      </p:sp>
      <p:sp>
        <p:nvSpPr>
          <p:cNvPr id="3" name="Content Placeholder 2"/>
          <p:cNvSpPr>
            <a:spLocks noGrp="1"/>
          </p:cNvSpPr>
          <p:nvPr>
            <p:ph idx="1"/>
          </p:nvPr>
        </p:nvSpPr>
        <p:spPr/>
        <p:txBody>
          <a:bodyPr>
            <a:normAutofit/>
          </a:bodyPr>
          <a:lstStyle/>
          <a:p>
            <a:pPr marL="0" indent="0">
              <a:buNone/>
            </a:pPr>
            <a:r>
              <a:rPr lang="en-US" dirty="0"/>
              <a:t>Deep learning mimics how a human brain thinks. It makes a machine think like human.</a:t>
            </a:r>
          </a:p>
          <a:p>
            <a:pPr marL="0" indent="0">
              <a:buNone/>
            </a:pPr>
            <a:endParaRPr lang="en-US" dirty="0"/>
          </a:p>
          <a:p>
            <a:pPr marL="0" indent="0">
              <a:buNone/>
            </a:pPr>
            <a:r>
              <a:rPr lang="en-US" dirty="0"/>
              <a:t>“The general idea of deep learning is to use neural networks to build multiple layers of abstraction to solve a complex semantic problem.”</a:t>
            </a:r>
          </a:p>
          <a:p>
            <a:pPr marL="0" indent="0">
              <a:buNone/>
            </a:pPr>
            <a:r>
              <a:rPr lang="en-US" dirty="0"/>
              <a:t>-- Aaron Chavez, formerly chief scientist at Alchemy API</a:t>
            </a:r>
          </a:p>
          <a:p>
            <a:pPr marL="0" indent="0">
              <a:buNone/>
            </a:pPr>
            <a:endParaRPr lang="en-US" dirty="0"/>
          </a:p>
        </p:txBody>
      </p:sp>
    </p:spTree>
    <p:extLst>
      <p:ext uri="{BB962C8B-B14F-4D97-AF65-F5344CB8AC3E}">
        <p14:creationId xmlns:p14="http://schemas.microsoft.com/office/powerpoint/2010/main" val="31490806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a:t>Biological Neurons</a:t>
            </a:r>
            <a:endParaRPr lang="en-US" dirty="0"/>
          </a:p>
        </p:txBody>
      </p:sp>
      <p:pic>
        <p:nvPicPr>
          <p:cNvPr id="4" name="Рисунок 4" descr="neurons_pic2.jpg"/>
          <p:cNvPicPr>
            <a:picLocks noChangeAspect="1"/>
          </p:cNvPicPr>
          <p:nvPr/>
        </p:nvPicPr>
        <p:blipFill>
          <a:blip r:embed="rId4" cstate="print"/>
          <a:stretch>
            <a:fillRect/>
          </a:stretch>
        </p:blipFill>
        <p:spPr>
          <a:xfrm>
            <a:off x="3600450" y="2400300"/>
            <a:ext cx="2157413" cy="1710929"/>
          </a:xfrm>
          <a:prstGeom prst="rect">
            <a:avLst/>
          </a:prstGeom>
        </p:spPr>
      </p:pic>
      <p:pic>
        <p:nvPicPr>
          <p:cNvPr id="5" name="Рисунок 15" descr="brain2.jpg"/>
          <p:cNvPicPr>
            <a:picLocks noChangeAspect="1"/>
          </p:cNvPicPr>
          <p:nvPr/>
        </p:nvPicPr>
        <p:blipFill>
          <a:blip r:embed="rId5" cstate="print"/>
          <a:stretch>
            <a:fillRect/>
          </a:stretch>
        </p:blipFill>
        <p:spPr>
          <a:xfrm>
            <a:off x="5600700" y="1085850"/>
            <a:ext cx="1828800" cy="1828800"/>
          </a:xfrm>
          <a:prstGeom prst="rect">
            <a:avLst/>
          </a:prstGeom>
        </p:spPr>
      </p:pic>
      <p:grpSp>
        <p:nvGrpSpPr>
          <p:cNvPr id="6" name="Группа 16"/>
          <p:cNvGrpSpPr/>
          <p:nvPr/>
        </p:nvGrpSpPr>
        <p:grpSpPr>
          <a:xfrm>
            <a:off x="3428229" y="2820823"/>
            <a:ext cx="1792893" cy="1140502"/>
            <a:chOff x="3612292" y="1832710"/>
            <a:chExt cx="2390524" cy="1520669"/>
          </a:xfrm>
        </p:grpSpPr>
        <p:sp>
          <p:nvSpPr>
            <p:cNvPr id="7" name="Трапеция 17"/>
            <p:cNvSpPr/>
            <p:nvPr/>
          </p:nvSpPr>
          <p:spPr>
            <a:xfrm rot="3018307">
              <a:off x="4197954" y="1548517"/>
              <a:ext cx="1219200" cy="2390524"/>
            </a:xfrm>
            <a:prstGeom prst="trapezoid">
              <a:avLst/>
            </a:prstGeom>
            <a:solidFill>
              <a:srgbClr val="FF0000">
                <a:alpha val="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8" name="Прямоугольник 18"/>
            <p:cNvSpPr/>
            <p:nvPr/>
          </p:nvSpPr>
          <p:spPr>
            <a:xfrm rot="2969913">
              <a:off x="5190793" y="1880335"/>
              <a:ext cx="654827" cy="559578"/>
            </a:xfrm>
            <a:prstGeom prst="rect">
              <a:avLst/>
            </a:prstGeom>
            <a:solidFill>
              <a:srgbClr val="FF0000">
                <a:alpha val="4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grpSp>
      <p:pic>
        <p:nvPicPr>
          <p:cNvPr id="9" name="Рисунок 5" descr="neurons_pic1.JPG"/>
          <p:cNvPicPr>
            <a:picLocks noChangeAspect="1"/>
          </p:cNvPicPr>
          <p:nvPr/>
        </p:nvPicPr>
        <p:blipFill>
          <a:blip r:embed="rId6" cstate="print"/>
          <a:stretch>
            <a:fillRect/>
          </a:stretch>
        </p:blipFill>
        <p:spPr>
          <a:xfrm>
            <a:off x="1579728" y="3714750"/>
            <a:ext cx="2343150" cy="2000250"/>
          </a:xfrm>
          <a:prstGeom prst="rect">
            <a:avLst/>
          </a:prstGeom>
        </p:spPr>
      </p:pic>
      <p:graphicFrame>
        <p:nvGraphicFramePr>
          <p:cNvPr id="11" name="Object 10"/>
          <p:cNvGraphicFramePr>
            <a:graphicFrameLocks noChangeAspect="1"/>
          </p:cNvGraphicFramePr>
          <p:nvPr>
            <p:extLst/>
          </p:nvPr>
        </p:nvGraphicFramePr>
        <p:xfrm>
          <a:off x="4139952" y="4055832"/>
          <a:ext cx="3698504" cy="1911451"/>
        </p:xfrm>
        <a:graphic>
          <a:graphicData uri="http://schemas.openxmlformats.org/presentationml/2006/ole">
            <mc:AlternateContent xmlns:mc="http://schemas.openxmlformats.org/markup-compatibility/2006">
              <mc:Choice xmlns:v="urn:schemas-microsoft-com:vml" Requires="v">
                <p:oleObj spid="_x0000_s2061" name="Visio" r:id="rId7" imgW="14698980" imgH="7594397" progId="Visio.Drawing.11">
                  <p:embed/>
                </p:oleObj>
              </mc:Choice>
              <mc:Fallback>
                <p:oleObj name="Visio" r:id="rId7" imgW="14698980" imgH="7594397" progId="Visio.Drawing.11">
                  <p:embed/>
                  <p:pic>
                    <p:nvPicPr>
                      <p:cNvPr id="11"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9952" y="4055832"/>
                        <a:ext cx="3698504" cy="1911451"/>
                      </a:xfrm>
                      <a:prstGeom prst="rect">
                        <a:avLst/>
                      </a:prstGeom>
                      <a:noFill/>
                      <a:ln>
                        <a:noFill/>
                      </a:ln>
                      <a:effectLst/>
                    </p:spPr>
                  </p:pic>
                </p:oleObj>
              </mc:Fallback>
            </mc:AlternateContent>
          </a:graphicData>
        </a:graphic>
      </p:graphicFrame>
      <p:sp>
        <p:nvSpPr>
          <p:cNvPr id="10" name="TextBox 9"/>
          <p:cNvSpPr txBox="1"/>
          <p:nvPr/>
        </p:nvSpPr>
        <p:spPr>
          <a:xfrm>
            <a:off x="4893818" y="4941047"/>
            <a:ext cx="565785" cy="230832"/>
          </a:xfrm>
          <a:prstGeom prst="rect">
            <a:avLst/>
          </a:prstGeom>
          <a:noFill/>
        </p:spPr>
        <p:txBody>
          <a:bodyPr wrap="square" rtlCol="0">
            <a:spAutoFit/>
          </a:bodyPr>
          <a:lstStyle/>
          <a:p>
            <a:r>
              <a:rPr lang="en-US" sz="900" dirty="0"/>
              <a:t>soma</a:t>
            </a:r>
          </a:p>
        </p:txBody>
      </p:sp>
      <p:pic>
        <p:nvPicPr>
          <p:cNvPr id="12" name="Picture 11"/>
          <p:cNvPicPr>
            <a:picLocks noChangeAspect="1"/>
          </p:cNvPicPr>
          <p:nvPr/>
        </p:nvPicPr>
        <p:blipFill>
          <a:blip r:embed="rId9"/>
          <a:stretch>
            <a:fillRect/>
          </a:stretch>
        </p:blipFill>
        <p:spPr>
          <a:xfrm>
            <a:off x="8002761" y="1009813"/>
            <a:ext cx="806824" cy="801184"/>
          </a:xfrm>
          <a:prstGeom prst="rect">
            <a:avLst/>
          </a:prstGeom>
        </p:spPr>
      </p:pic>
      <p:sp>
        <p:nvSpPr>
          <p:cNvPr id="13" name="TextBox 12"/>
          <p:cNvSpPr txBox="1"/>
          <p:nvPr/>
        </p:nvSpPr>
        <p:spPr>
          <a:xfrm>
            <a:off x="6094039" y="4698673"/>
            <a:ext cx="842122" cy="369332"/>
          </a:xfrm>
          <a:prstGeom prst="rect">
            <a:avLst/>
          </a:prstGeom>
          <a:noFill/>
        </p:spPr>
        <p:txBody>
          <a:bodyPr wrap="square" rtlCol="0">
            <a:spAutoFit/>
          </a:bodyPr>
          <a:lstStyle/>
          <a:p>
            <a:r>
              <a:rPr lang="en-US" sz="900" dirty="0"/>
              <a:t>Electrical impulse</a:t>
            </a:r>
          </a:p>
        </p:txBody>
      </p:sp>
    </p:spTree>
    <p:extLst>
      <p:ext uri="{BB962C8B-B14F-4D97-AF65-F5344CB8AC3E}">
        <p14:creationId xmlns:p14="http://schemas.microsoft.com/office/powerpoint/2010/main" val="9248757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63655" y="2628901"/>
            <a:ext cx="2845594" cy="180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TextBox 1"/>
          <p:cNvSpPr txBox="1">
            <a:spLocks noChangeArrowheads="1"/>
          </p:cNvSpPr>
          <p:nvPr/>
        </p:nvSpPr>
        <p:spPr bwMode="auto">
          <a:xfrm>
            <a:off x="1562101" y="1384698"/>
            <a:ext cx="210185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GB" altLang="en-US" sz="1800" i="1"/>
              <a:t>Training data</a:t>
            </a:r>
          </a:p>
          <a:p>
            <a:pPr eaLnBrk="1" hangingPunct="1">
              <a:spcBef>
                <a:spcPct val="0"/>
              </a:spcBef>
              <a:buFontTx/>
              <a:buNone/>
            </a:pPr>
            <a:r>
              <a:rPr lang="en-GB" altLang="en-US" sz="1800" b="1" i="1"/>
              <a:t>Fields               class</a:t>
            </a:r>
          </a:p>
          <a:p>
            <a:pPr eaLnBrk="1" hangingPunct="1">
              <a:spcBef>
                <a:spcPct val="0"/>
              </a:spcBef>
              <a:buFontTx/>
              <a:buNone/>
            </a:pPr>
            <a:r>
              <a:rPr lang="en-GB" altLang="en-US" sz="1800"/>
              <a:t>1.4  2.7   1.9         0</a:t>
            </a:r>
          </a:p>
          <a:p>
            <a:pPr eaLnBrk="1" hangingPunct="1">
              <a:spcBef>
                <a:spcPct val="0"/>
              </a:spcBef>
              <a:buFontTx/>
              <a:buNone/>
            </a:pPr>
            <a:r>
              <a:rPr lang="en-GB" altLang="en-US" sz="1800"/>
              <a:t>3.8  3.4   3.2         0</a:t>
            </a:r>
          </a:p>
          <a:p>
            <a:pPr eaLnBrk="1" hangingPunct="1">
              <a:spcBef>
                <a:spcPct val="0"/>
              </a:spcBef>
              <a:buFontTx/>
              <a:buNone/>
            </a:pPr>
            <a:r>
              <a:rPr lang="en-GB" altLang="en-US" sz="1800">
                <a:solidFill>
                  <a:schemeClr val="accent2"/>
                </a:solidFill>
              </a:rPr>
              <a:t>6.4  2.8   1.7         </a:t>
            </a:r>
            <a:r>
              <a:rPr lang="en-GB" altLang="en-US" sz="1800">
                <a:solidFill>
                  <a:srgbClr val="FF0000"/>
                </a:solidFill>
              </a:rPr>
              <a:t>1</a:t>
            </a:r>
          </a:p>
          <a:p>
            <a:pPr eaLnBrk="1" hangingPunct="1">
              <a:spcBef>
                <a:spcPct val="0"/>
              </a:spcBef>
              <a:buFontTx/>
              <a:buNone/>
            </a:pPr>
            <a:r>
              <a:rPr lang="en-GB" altLang="en-US" sz="1800"/>
              <a:t>4.1  0.1   0.2         0</a:t>
            </a:r>
          </a:p>
          <a:p>
            <a:pPr eaLnBrk="1" hangingPunct="1">
              <a:spcBef>
                <a:spcPct val="0"/>
              </a:spcBef>
              <a:buFontTx/>
              <a:buNone/>
            </a:pPr>
            <a:r>
              <a:rPr lang="en-GB" altLang="en-US" sz="1800"/>
              <a:t>etc …</a:t>
            </a:r>
          </a:p>
        </p:txBody>
      </p:sp>
      <p:sp>
        <p:nvSpPr>
          <p:cNvPr id="22532" name="TextBox 2"/>
          <p:cNvSpPr txBox="1">
            <a:spLocks noChangeArrowheads="1"/>
          </p:cNvSpPr>
          <p:nvPr/>
        </p:nvSpPr>
        <p:spPr bwMode="auto">
          <a:xfrm>
            <a:off x="4724401" y="1574007"/>
            <a:ext cx="1518364"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GB" altLang="en-US" sz="1800" b="1">
                <a:solidFill>
                  <a:schemeClr val="bg1"/>
                </a:solidFill>
              </a:rPr>
              <a:t>And so on ….</a:t>
            </a:r>
          </a:p>
        </p:txBody>
      </p:sp>
      <p:sp>
        <p:nvSpPr>
          <p:cNvPr id="5" name="Rounded Rectangle 4"/>
          <p:cNvSpPr/>
          <p:nvPr/>
        </p:nvSpPr>
        <p:spPr>
          <a:xfrm>
            <a:off x="1453753" y="2476501"/>
            <a:ext cx="2060972" cy="3309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endParaRPr lang="en-GB" sz="1800">
              <a:solidFill>
                <a:srgbClr val="FFFFFF"/>
              </a:solidFill>
            </a:endParaRPr>
          </a:p>
        </p:txBody>
      </p:sp>
      <p:sp>
        <p:nvSpPr>
          <p:cNvPr id="22534" name="Rectangle 5"/>
          <p:cNvSpPr>
            <a:spLocks noChangeArrowheads="1"/>
          </p:cNvSpPr>
          <p:nvPr/>
        </p:nvSpPr>
        <p:spPr bwMode="auto">
          <a:xfrm>
            <a:off x="4019551" y="2722960"/>
            <a:ext cx="676339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GB" altLang="en-US" sz="1800">
                <a:solidFill>
                  <a:srgbClr val="0033CC"/>
                </a:solidFill>
              </a:rPr>
              <a:t>6.4 </a:t>
            </a:r>
          </a:p>
          <a:p>
            <a:pPr eaLnBrk="1" hangingPunct="1">
              <a:spcBef>
                <a:spcPct val="0"/>
              </a:spcBef>
              <a:buFontTx/>
              <a:buNone/>
            </a:pPr>
            <a:endParaRPr lang="en-GB" altLang="en-US" sz="2100">
              <a:solidFill>
                <a:srgbClr val="0033CC"/>
              </a:solidFill>
            </a:endParaRPr>
          </a:p>
          <a:p>
            <a:pPr eaLnBrk="1" hangingPunct="1">
              <a:spcBef>
                <a:spcPct val="0"/>
              </a:spcBef>
              <a:buFontTx/>
              <a:buNone/>
            </a:pPr>
            <a:r>
              <a:rPr lang="en-GB" altLang="en-US" sz="1800">
                <a:solidFill>
                  <a:srgbClr val="0033CC"/>
                </a:solidFill>
              </a:rPr>
              <a:t>2.8                                                     0.9                                                   </a:t>
            </a:r>
          </a:p>
          <a:p>
            <a:pPr eaLnBrk="1" hangingPunct="1">
              <a:spcBef>
                <a:spcPct val="0"/>
              </a:spcBef>
              <a:buFontTx/>
              <a:buNone/>
            </a:pPr>
            <a:r>
              <a:rPr lang="en-GB" altLang="en-US" sz="2100">
                <a:solidFill>
                  <a:srgbClr val="0033CC"/>
                </a:solidFill>
              </a:rPr>
              <a:t>                                                  </a:t>
            </a:r>
            <a:r>
              <a:rPr lang="en-GB" altLang="en-US" sz="2100">
                <a:solidFill>
                  <a:srgbClr val="FF0000"/>
                </a:solidFill>
              </a:rPr>
              <a:t>1</a:t>
            </a:r>
            <a:r>
              <a:rPr lang="en-GB" altLang="en-US" sz="2100">
                <a:solidFill>
                  <a:srgbClr val="0033CC"/>
                </a:solidFill>
              </a:rPr>
              <a:t>  </a:t>
            </a:r>
          </a:p>
          <a:p>
            <a:pPr eaLnBrk="1" hangingPunct="1">
              <a:spcBef>
                <a:spcPct val="0"/>
              </a:spcBef>
              <a:buFontTx/>
              <a:buNone/>
            </a:pPr>
            <a:r>
              <a:rPr lang="en-GB" altLang="en-US" sz="1800">
                <a:solidFill>
                  <a:srgbClr val="0033CC"/>
                </a:solidFill>
              </a:rPr>
              <a:t>1.7                                          </a:t>
            </a:r>
            <a:r>
              <a:rPr lang="en-GB" altLang="en-US" sz="1800" i="1">
                <a:solidFill>
                  <a:srgbClr val="0033CC"/>
                </a:solidFill>
              </a:rPr>
              <a:t>error</a:t>
            </a:r>
            <a:r>
              <a:rPr lang="en-GB" altLang="en-US" sz="1800">
                <a:solidFill>
                  <a:srgbClr val="0033CC"/>
                </a:solidFill>
              </a:rPr>
              <a:t>  -0.1</a:t>
            </a:r>
            <a:endParaRPr lang="en-GB" altLang="en-US" sz="1800">
              <a:solidFill>
                <a:srgbClr val="FF0000"/>
              </a:solidFill>
            </a:endParaRPr>
          </a:p>
        </p:txBody>
      </p:sp>
      <p:pic>
        <p:nvPicPr>
          <p:cNvPr id="22535" name="Picture 4" descr="File:Hammer.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76002">
            <a:off x="5047060" y="3221833"/>
            <a:ext cx="617934" cy="51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File:Hammer.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76002" flipH="1" flipV="1">
            <a:off x="6187678" y="2984899"/>
            <a:ext cx="528638" cy="4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935957" y="4469606"/>
            <a:ext cx="5968301" cy="1477328"/>
          </a:xfrm>
          <a:prstGeom prst="rect">
            <a:avLst/>
          </a:prstGeom>
          <a:solidFill>
            <a:srgbClr val="FFC000"/>
          </a:solidFill>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GB" sz="1800" b="1">
                <a:solidFill>
                  <a:schemeClr val="bg1"/>
                </a:solidFill>
              </a:rPr>
              <a:t>Repeat this thousands, maybe millions of times – each time</a:t>
            </a:r>
          </a:p>
          <a:p>
            <a:pPr eaLnBrk="1" hangingPunct="1"/>
            <a:r>
              <a:rPr lang="en-GB" sz="1800" b="1">
                <a:solidFill>
                  <a:schemeClr val="bg1"/>
                </a:solidFill>
              </a:rPr>
              <a:t>taking a random training instance, and making slight </a:t>
            </a:r>
          </a:p>
          <a:p>
            <a:pPr eaLnBrk="1" hangingPunct="1"/>
            <a:r>
              <a:rPr lang="en-GB" sz="1800" b="1">
                <a:solidFill>
                  <a:schemeClr val="bg1"/>
                </a:solidFill>
              </a:rPr>
              <a:t>weight adjustments</a:t>
            </a:r>
          </a:p>
          <a:p>
            <a:pPr eaLnBrk="1" hangingPunct="1"/>
            <a:r>
              <a:rPr lang="en-GB" sz="1800" b="1">
                <a:solidFill>
                  <a:srgbClr val="0D0D0D"/>
                </a:solidFill>
              </a:rPr>
              <a:t>  </a:t>
            </a:r>
            <a:r>
              <a:rPr lang="en-GB" sz="1800" b="1" i="1">
                <a:solidFill>
                  <a:srgbClr val="0D0D0D"/>
                </a:solidFill>
              </a:rPr>
              <a:t>Algorithms for weight adjustment are designed to make</a:t>
            </a:r>
          </a:p>
          <a:p>
            <a:pPr eaLnBrk="1" hangingPunct="1"/>
            <a:r>
              <a:rPr lang="en-GB" sz="1800" b="1" i="1">
                <a:solidFill>
                  <a:srgbClr val="0D0D0D"/>
                </a:solidFill>
              </a:rPr>
              <a:t>changes that will reduce the error</a:t>
            </a:r>
            <a:endParaRPr lang="en-GB" sz="1800" b="1">
              <a:solidFill>
                <a:srgbClr val="0D0D0D"/>
              </a:solidFill>
            </a:endParaRPr>
          </a:p>
        </p:txBody>
      </p:sp>
    </p:spTree>
    <p:extLst>
      <p:ext uri="{BB962C8B-B14F-4D97-AF65-F5344CB8AC3E}">
        <p14:creationId xmlns:p14="http://schemas.microsoft.com/office/powerpoint/2010/main" val="10528956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neural network</a:t>
            </a:r>
          </a:p>
        </p:txBody>
      </p:sp>
      <p:pic>
        <p:nvPicPr>
          <p:cNvPr id="2355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9340" y="1868092"/>
            <a:ext cx="5103329" cy="3943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07353" y="1337935"/>
            <a:ext cx="3643313" cy="4708981"/>
          </a:xfrm>
          <a:prstGeom prst="rect">
            <a:avLst/>
          </a:prstGeom>
          <a:noFill/>
        </p:spPr>
        <p:txBody>
          <a:bodyPr wrap="square" rtlCol="0">
            <a:spAutoFit/>
          </a:bodyPr>
          <a:lstStyle/>
          <a:p>
            <a:r>
              <a:rPr lang="en-US" sz="1500" dirty="0"/>
              <a:t>ANN vs. DNN: The depth of the hidden layers</a:t>
            </a:r>
          </a:p>
          <a:p>
            <a:endParaRPr lang="en-US" sz="1500" dirty="0"/>
          </a:p>
          <a:p>
            <a:r>
              <a:rPr lang="en-US" sz="1500" dirty="0"/>
              <a:t>Extract features from unstructured data like image, audio, video and text </a:t>
            </a:r>
          </a:p>
          <a:p>
            <a:endParaRPr lang="en-US" sz="1500" dirty="0"/>
          </a:p>
          <a:p>
            <a:r>
              <a:rPr lang="en-US" sz="1500" dirty="0"/>
              <a:t>As layers go further, it recognizes more advanced and more abstract features of data</a:t>
            </a:r>
          </a:p>
          <a:p>
            <a:endParaRPr lang="en-US" sz="1500" dirty="0"/>
          </a:p>
          <a:p>
            <a:r>
              <a:rPr lang="en-US" sz="1500" dirty="0"/>
              <a:t>Each successive layer uses features in the previous layer to learn more complex features</a:t>
            </a:r>
          </a:p>
          <a:p>
            <a:endParaRPr lang="en-US" sz="1500" dirty="0"/>
          </a:p>
          <a:p>
            <a:r>
              <a:rPr lang="en-US" sz="1500" dirty="0"/>
              <a:t>Each hidden layer going further into the network is a weighted non-linear combinations of the lower level layers</a:t>
            </a:r>
          </a:p>
          <a:p>
            <a:endParaRPr lang="en-US" sz="1500" dirty="0"/>
          </a:p>
          <a:p>
            <a:r>
              <a:rPr lang="en-US" sz="1500" dirty="0"/>
              <a:t>The entire deep learning process is about refining the weights</a:t>
            </a:r>
            <a:endParaRPr lang="en-US" sz="1350" dirty="0"/>
          </a:p>
        </p:txBody>
      </p:sp>
    </p:spTree>
    <p:extLst>
      <p:ext uri="{BB962C8B-B14F-4D97-AF65-F5344CB8AC3E}">
        <p14:creationId xmlns:p14="http://schemas.microsoft.com/office/powerpoint/2010/main" val="13210731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nvPr>
        </p:nvGraphicFramePr>
        <p:xfrm>
          <a:off x="1437236" y="3962580"/>
          <a:ext cx="1314450" cy="853678"/>
        </p:xfrm>
        <a:graphic>
          <a:graphicData uri="http://schemas.openxmlformats.org/presentationml/2006/ole">
            <mc:AlternateContent xmlns:mc="http://schemas.openxmlformats.org/markup-compatibility/2006">
              <mc:Choice xmlns:v="urn:schemas-microsoft-com:vml" Requires="v">
                <p:oleObj spid="_x0000_s3107" name="Acrobat Document" r:id="rId4" imgW="5728680" imgH="3856320" progId="AcroExch.Document.7">
                  <p:embed/>
                </p:oleObj>
              </mc:Choice>
              <mc:Fallback>
                <p:oleObj name="Acrobat Document" r:id="rId4" imgW="5728680" imgH="3856320" progId="AcroExch.Document.7">
                  <p:embed/>
                  <p:pic>
                    <p:nvPicPr>
                      <p:cNvPr id="102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7236" y="3962580"/>
                        <a:ext cx="1314450" cy="85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0"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731915" y="5140673"/>
            <a:ext cx="725090" cy="72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6601" y="4891350"/>
            <a:ext cx="1993106" cy="1058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14"/>
          <p:cNvSpPr txBox="1">
            <a:spLocks noChangeArrowheads="1"/>
          </p:cNvSpPr>
          <p:nvPr/>
        </p:nvSpPr>
        <p:spPr bwMode="auto">
          <a:xfrm>
            <a:off x="680444" y="5353200"/>
            <a:ext cx="67839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panose="020B0604020202020204" pitchFamily="34" charset="0"/>
                <a:cs typeface="Arial" panose="020B0604020202020204" pitchFamily="34" charset="0"/>
              </a:defRPr>
            </a:lvl1pPr>
            <a:lvl2pPr marL="742950" indent="-285750" eaLnBrk="0" hangingPunct="0">
              <a:defRPr>
                <a:solidFill>
                  <a:schemeClr val="tx1"/>
                </a:solidFill>
                <a:latin typeface="Helvetica" panose="020B0604020202020204" pitchFamily="34" charset="0"/>
                <a:cs typeface="Arial" panose="020B0604020202020204" pitchFamily="34" charset="0"/>
              </a:defRPr>
            </a:lvl2pPr>
            <a:lvl3pPr marL="1143000" indent="-228600" eaLnBrk="0" hangingPunct="0">
              <a:defRPr>
                <a:solidFill>
                  <a:schemeClr val="tx1"/>
                </a:solidFill>
                <a:latin typeface="Helvetica" panose="020B0604020202020204" pitchFamily="34" charset="0"/>
                <a:cs typeface="Arial" panose="020B0604020202020204" pitchFamily="34" charset="0"/>
              </a:defRPr>
            </a:lvl3pPr>
            <a:lvl4pPr marL="1600200" indent="-228600" eaLnBrk="0" hangingPunct="0">
              <a:defRPr>
                <a:solidFill>
                  <a:schemeClr val="tx1"/>
                </a:solidFill>
                <a:latin typeface="Helvetica" panose="020B0604020202020204" pitchFamily="34" charset="0"/>
                <a:cs typeface="Arial" panose="020B0604020202020204" pitchFamily="34" charset="0"/>
              </a:defRPr>
            </a:lvl4pPr>
            <a:lvl5pPr marL="2057400" indent="-228600" eaLnBrk="0" hangingPunct="0">
              <a:defRPr>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9pPr>
          </a:lstStyle>
          <a:p>
            <a:r>
              <a:rPr lang="en-US" sz="1500" dirty="0"/>
              <a:t>pixels</a:t>
            </a:r>
          </a:p>
        </p:txBody>
      </p:sp>
      <p:sp>
        <p:nvSpPr>
          <p:cNvPr id="1034" name="TextBox 16"/>
          <p:cNvSpPr txBox="1">
            <a:spLocks noChangeArrowheads="1"/>
          </p:cNvSpPr>
          <p:nvPr/>
        </p:nvSpPr>
        <p:spPr bwMode="auto">
          <a:xfrm>
            <a:off x="648297" y="4313636"/>
            <a:ext cx="7104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panose="020B0604020202020204" pitchFamily="34" charset="0"/>
                <a:cs typeface="Arial" panose="020B0604020202020204" pitchFamily="34" charset="0"/>
              </a:defRPr>
            </a:lvl1pPr>
            <a:lvl2pPr marL="742950" indent="-285750" eaLnBrk="0" hangingPunct="0">
              <a:defRPr>
                <a:solidFill>
                  <a:schemeClr val="tx1"/>
                </a:solidFill>
                <a:latin typeface="Helvetica" panose="020B0604020202020204" pitchFamily="34" charset="0"/>
                <a:cs typeface="Arial" panose="020B0604020202020204" pitchFamily="34" charset="0"/>
              </a:defRPr>
            </a:lvl2pPr>
            <a:lvl3pPr marL="1143000" indent="-228600" eaLnBrk="0" hangingPunct="0">
              <a:defRPr>
                <a:solidFill>
                  <a:schemeClr val="tx1"/>
                </a:solidFill>
                <a:latin typeface="Helvetica" panose="020B0604020202020204" pitchFamily="34" charset="0"/>
                <a:cs typeface="Arial" panose="020B0604020202020204" pitchFamily="34" charset="0"/>
              </a:defRPr>
            </a:lvl3pPr>
            <a:lvl4pPr marL="1600200" indent="-228600" eaLnBrk="0" hangingPunct="0">
              <a:defRPr>
                <a:solidFill>
                  <a:schemeClr val="tx1"/>
                </a:solidFill>
                <a:latin typeface="Helvetica" panose="020B0604020202020204" pitchFamily="34" charset="0"/>
                <a:cs typeface="Arial" panose="020B0604020202020204" pitchFamily="34" charset="0"/>
              </a:defRPr>
            </a:lvl4pPr>
            <a:lvl5pPr marL="2057400" indent="-228600" eaLnBrk="0" hangingPunct="0">
              <a:defRPr>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9pPr>
          </a:lstStyle>
          <a:p>
            <a:r>
              <a:rPr lang="en-US" sz="1500" dirty="0"/>
              <a:t>edges</a:t>
            </a:r>
          </a:p>
        </p:txBody>
      </p:sp>
      <p:sp>
        <p:nvSpPr>
          <p:cNvPr id="1036" name="AutoShape 4"/>
          <p:cNvSpPr>
            <a:spLocks noChangeArrowheads="1"/>
          </p:cNvSpPr>
          <p:nvPr/>
        </p:nvSpPr>
        <p:spPr bwMode="auto">
          <a:xfrm rot="5400000">
            <a:off x="1974208" y="4705252"/>
            <a:ext cx="174251" cy="546428"/>
          </a:xfrm>
          <a:prstGeom prst="leftArrow">
            <a:avLst>
              <a:gd name="adj1" fmla="val 50000"/>
              <a:gd name="adj2" fmla="val 43847"/>
            </a:avLst>
          </a:prstGeom>
          <a:solidFill>
            <a:srgbClr val="FF0000"/>
          </a:solidFill>
          <a:ln w="12700" algn="ctr">
            <a:solidFill>
              <a:schemeClr val="tx1"/>
            </a:solidFill>
            <a:miter lim="800000"/>
            <a:headEnd/>
            <a:tailEnd/>
          </a:ln>
        </p:spPr>
        <p:txBody>
          <a:bodyPr wrap="none" lIns="67865" tIns="33338" rIns="67865" bIns="33338" anchor="ctr">
            <a:spAutoFit/>
          </a:bodyPr>
          <a:lstStyle>
            <a:lvl1pPr eaLnBrk="0" hangingPunct="0">
              <a:defRPr>
                <a:solidFill>
                  <a:schemeClr val="tx1"/>
                </a:solidFill>
                <a:latin typeface="Helvetica" panose="020B0604020202020204" pitchFamily="34" charset="0"/>
                <a:cs typeface="Arial" panose="020B0604020202020204" pitchFamily="34" charset="0"/>
              </a:defRPr>
            </a:lvl1pPr>
            <a:lvl2pPr marL="742950" indent="-285750" eaLnBrk="0" hangingPunct="0">
              <a:defRPr>
                <a:solidFill>
                  <a:schemeClr val="tx1"/>
                </a:solidFill>
                <a:latin typeface="Helvetica" panose="020B0604020202020204" pitchFamily="34" charset="0"/>
                <a:cs typeface="Arial" panose="020B0604020202020204" pitchFamily="34" charset="0"/>
              </a:defRPr>
            </a:lvl2pPr>
            <a:lvl3pPr marL="1143000" indent="-228600" eaLnBrk="0" hangingPunct="0">
              <a:defRPr>
                <a:solidFill>
                  <a:schemeClr val="tx1"/>
                </a:solidFill>
                <a:latin typeface="Helvetica" panose="020B0604020202020204" pitchFamily="34" charset="0"/>
                <a:cs typeface="Arial" panose="020B0604020202020204" pitchFamily="34" charset="0"/>
              </a:defRPr>
            </a:lvl3pPr>
            <a:lvl4pPr marL="1600200" indent="-228600" eaLnBrk="0" hangingPunct="0">
              <a:defRPr>
                <a:solidFill>
                  <a:schemeClr val="tx1"/>
                </a:solidFill>
                <a:latin typeface="Helvetica" panose="020B0604020202020204" pitchFamily="34" charset="0"/>
                <a:cs typeface="Arial" panose="020B0604020202020204" pitchFamily="34" charset="0"/>
              </a:defRPr>
            </a:lvl4pPr>
            <a:lvl5pPr marL="2057400" indent="-228600" eaLnBrk="0" hangingPunct="0">
              <a:defRPr>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9pPr>
          </a:lstStyle>
          <a:p>
            <a:endParaRPr lang="en-US" sz="1350">
              <a:solidFill>
                <a:srgbClr val="FFFFFF"/>
              </a:solidFill>
            </a:endParaRPr>
          </a:p>
        </p:txBody>
      </p:sp>
      <p:grpSp>
        <p:nvGrpSpPr>
          <p:cNvPr id="3" name="Group 27"/>
          <p:cNvGrpSpPr>
            <a:grpSpLocks/>
          </p:cNvGrpSpPr>
          <p:nvPr/>
        </p:nvGrpSpPr>
        <p:grpSpPr bwMode="auto">
          <a:xfrm>
            <a:off x="1447240" y="2638226"/>
            <a:ext cx="1577579" cy="1029890"/>
            <a:chOff x="2275196" y="1976652"/>
            <a:chExt cx="2103120" cy="1372950"/>
          </a:xfrm>
        </p:grpSpPr>
        <p:graphicFrame>
          <p:nvGraphicFramePr>
            <p:cNvPr id="1028" name="Object 91"/>
            <p:cNvGraphicFramePr>
              <a:graphicFrameLocks noChangeAspect="1"/>
            </p:cNvGraphicFramePr>
            <p:nvPr/>
          </p:nvGraphicFramePr>
          <p:xfrm>
            <a:off x="2330119" y="1990702"/>
            <a:ext cx="1962150" cy="1358900"/>
          </p:xfrm>
          <a:graphic>
            <a:graphicData uri="http://schemas.openxmlformats.org/presentationml/2006/ole">
              <mc:AlternateContent xmlns:mc="http://schemas.openxmlformats.org/markup-compatibility/2006">
                <mc:Choice xmlns:v="urn:schemas-microsoft-com:vml" Requires="v">
                  <p:oleObj spid="_x0000_s3108" name="Acrobat Document" r:id="rId8" imgW="5728680" imgH="3843720" progId="AcroExch.Document.7">
                    <p:embed/>
                  </p:oleObj>
                </mc:Choice>
                <mc:Fallback>
                  <p:oleObj name="Acrobat Document" r:id="rId8" imgW="5728680" imgH="3843720" progId="AcroExch.Document.7">
                    <p:embed/>
                    <p:pic>
                      <p:nvPicPr>
                        <p:cNvPr id="1028" name="Object 9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0119" y="1990702"/>
                          <a:ext cx="196215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useBgFill="1">
          <p:nvSpPr>
            <p:cNvPr id="1044" name="TextBox 23"/>
            <p:cNvSpPr txBox="1">
              <a:spLocks noChangeArrowheads="1"/>
            </p:cNvSpPr>
            <p:nvPr/>
          </p:nvSpPr>
          <p:spPr bwMode="auto">
            <a:xfrm>
              <a:off x="2275196" y="1976652"/>
              <a:ext cx="2103120" cy="36926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Helvetica" panose="020B0604020202020204" pitchFamily="34" charset="0"/>
                  <a:cs typeface="Arial" panose="020B0604020202020204" pitchFamily="34" charset="0"/>
                </a:defRPr>
              </a:lvl1pPr>
              <a:lvl2pPr marL="742950" indent="-285750" eaLnBrk="0" hangingPunct="0">
                <a:defRPr>
                  <a:solidFill>
                    <a:schemeClr val="tx1"/>
                  </a:solidFill>
                  <a:latin typeface="Helvetica" panose="020B0604020202020204" pitchFamily="34" charset="0"/>
                  <a:cs typeface="Arial" panose="020B0604020202020204" pitchFamily="34" charset="0"/>
                </a:defRPr>
              </a:lvl2pPr>
              <a:lvl3pPr marL="1143000" indent="-228600" eaLnBrk="0" hangingPunct="0">
                <a:defRPr>
                  <a:solidFill>
                    <a:schemeClr val="tx1"/>
                  </a:solidFill>
                  <a:latin typeface="Helvetica" panose="020B0604020202020204" pitchFamily="34" charset="0"/>
                  <a:cs typeface="Arial" panose="020B0604020202020204" pitchFamily="34" charset="0"/>
                </a:defRPr>
              </a:lvl3pPr>
              <a:lvl4pPr marL="1600200" indent="-228600" eaLnBrk="0" hangingPunct="0">
                <a:defRPr>
                  <a:solidFill>
                    <a:schemeClr val="tx1"/>
                  </a:solidFill>
                  <a:latin typeface="Helvetica" panose="020B0604020202020204" pitchFamily="34" charset="0"/>
                  <a:cs typeface="Arial" panose="020B0604020202020204" pitchFamily="34" charset="0"/>
                </a:defRPr>
              </a:lvl4pPr>
              <a:lvl5pPr marL="2057400" indent="-228600" eaLnBrk="0" hangingPunct="0">
                <a:defRPr>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9pPr>
            </a:lstStyle>
            <a:p>
              <a:pPr algn="ctr"/>
              <a:endParaRPr lang="en-US" sz="1200">
                <a:solidFill>
                  <a:srgbClr val="FFFFFF"/>
                </a:solidFill>
                <a:latin typeface="Calibri" panose="020F0502020204030204" pitchFamily="34" charset="0"/>
              </a:endParaRPr>
            </a:p>
          </p:txBody>
        </p:sp>
      </p:grpSp>
      <p:grpSp>
        <p:nvGrpSpPr>
          <p:cNvPr id="4" name="Group 26"/>
          <p:cNvGrpSpPr>
            <a:grpSpLocks/>
          </p:cNvGrpSpPr>
          <p:nvPr/>
        </p:nvGrpSpPr>
        <p:grpSpPr bwMode="auto">
          <a:xfrm>
            <a:off x="1437237" y="1376787"/>
            <a:ext cx="1518526" cy="1143235"/>
            <a:chOff x="473998" y="750628"/>
            <a:chExt cx="2025021" cy="1524976"/>
          </a:xfrm>
        </p:grpSpPr>
        <p:graphicFrame>
          <p:nvGraphicFramePr>
            <p:cNvPr id="1027" name="Object 92"/>
            <p:cNvGraphicFramePr>
              <a:graphicFrameLocks noChangeAspect="1"/>
            </p:cNvGraphicFramePr>
            <p:nvPr>
              <p:extLst/>
            </p:nvPr>
          </p:nvGraphicFramePr>
          <p:xfrm>
            <a:off x="473998" y="837329"/>
            <a:ext cx="1962150" cy="1438275"/>
          </p:xfrm>
          <a:graphic>
            <a:graphicData uri="http://schemas.openxmlformats.org/presentationml/2006/ole">
              <mc:AlternateContent xmlns:mc="http://schemas.openxmlformats.org/markup-compatibility/2006">
                <mc:Choice xmlns:v="urn:schemas-microsoft-com:vml" Requires="v">
                  <p:oleObj spid="_x0000_s3109" name="Acrobat Document" r:id="rId10" imgW="5728680" imgH="4071960" progId="AcroExch.Document.7">
                    <p:embed/>
                  </p:oleObj>
                </mc:Choice>
                <mc:Fallback>
                  <p:oleObj name="Acrobat Document" r:id="rId10" imgW="5728680" imgH="4071960" progId="AcroExch.Document.7">
                    <p:embed/>
                    <p:pic>
                      <p:nvPicPr>
                        <p:cNvPr id="1027" name="Object 9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3998" y="837329"/>
                          <a:ext cx="19621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useBgFill="1">
          <p:nvSpPr>
            <p:cNvPr id="1043" name="TextBox 27"/>
            <p:cNvSpPr txBox="1">
              <a:spLocks noChangeArrowheads="1"/>
            </p:cNvSpPr>
            <p:nvPr/>
          </p:nvSpPr>
          <p:spPr bwMode="auto">
            <a:xfrm>
              <a:off x="487339" y="750628"/>
              <a:ext cx="2011680" cy="36949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Helvetica" panose="020B0604020202020204" pitchFamily="34" charset="0"/>
                  <a:cs typeface="Arial" panose="020B0604020202020204" pitchFamily="34" charset="0"/>
                </a:defRPr>
              </a:lvl1pPr>
              <a:lvl2pPr marL="742950" indent="-285750" eaLnBrk="0" hangingPunct="0">
                <a:defRPr>
                  <a:solidFill>
                    <a:schemeClr val="tx1"/>
                  </a:solidFill>
                  <a:latin typeface="Helvetica" panose="020B0604020202020204" pitchFamily="34" charset="0"/>
                  <a:cs typeface="Arial" panose="020B0604020202020204" pitchFamily="34" charset="0"/>
                </a:defRPr>
              </a:lvl2pPr>
              <a:lvl3pPr marL="1143000" indent="-228600" eaLnBrk="0" hangingPunct="0">
                <a:defRPr>
                  <a:solidFill>
                    <a:schemeClr val="tx1"/>
                  </a:solidFill>
                  <a:latin typeface="Helvetica" panose="020B0604020202020204" pitchFamily="34" charset="0"/>
                  <a:cs typeface="Arial" panose="020B0604020202020204" pitchFamily="34" charset="0"/>
                </a:defRPr>
              </a:lvl3pPr>
              <a:lvl4pPr marL="1600200" indent="-228600" eaLnBrk="0" hangingPunct="0">
                <a:defRPr>
                  <a:solidFill>
                    <a:schemeClr val="tx1"/>
                  </a:solidFill>
                  <a:latin typeface="Helvetica" panose="020B0604020202020204" pitchFamily="34" charset="0"/>
                  <a:cs typeface="Arial" panose="020B0604020202020204" pitchFamily="34" charset="0"/>
                </a:defRPr>
              </a:lvl4pPr>
              <a:lvl5pPr marL="2057400" indent="-228600" eaLnBrk="0" hangingPunct="0">
                <a:defRPr>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9pPr>
            </a:lstStyle>
            <a:p>
              <a:pPr algn="ctr"/>
              <a:endParaRPr lang="en-US" sz="1200">
                <a:solidFill>
                  <a:srgbClr val="FFFFFF"/>
                </a:solidFill>
                <a:latin typeface="Calibri" panose="020F0502020204030204" pitchFamily="34" charset="0"/>
              </a:endParaRPr>
            </a:p>
          </p:txBody>
        </p:sp>
      </p:grpSp>
      <p:sp>
        <p:nvSpPr>
          <p:cNvPr id="29" name="AutoShape 4"/>
          <p:cNvSpPr>
            <a:spLocks noChangeArrowheads="1"/>
          </p:cNvSpPr>
          <p:nvPr/>
        </p:nvSpPr>
        <p:spPr bwMode="auto">
          <a:xfrm rot="5400000">
            <a:off x="2007336" y="3557110"/>
            <a:ext cx="174251" cy="546428"/>
          </a:xfrm>
          <a:prstGeom prst="leftArrow">
            <a:avLst>
              <a:gd name="adj1" fmla="val 50000"/>
              <a:gd name="adj2" fmla="val 43657"/>
            </a:avLst>
          </a:prstGeom>
          <a:solidFill>
            <a:srgbClr val="FF0000"/>
          </a:solidFill>
          <a:ln w="12700" algn="ctr">
            <a:solidFill>
              <a:schemeClr val="tx1"/>
            </a:solidFill>
            <a:miter lim="800000"/>
            <a:headEnd/>
            <a:tailEnd/>
          </a:ln>
        </p:spPr>
        <p:txBody>
          <a:bodyPr wrap="none" lIns="67865" tIns="33338" rIns="67865" bIns="33338" anchor="ctr">
            <a:spAutoFit/>
          </a:bodyPr>
          <a:lstStyle>
            <a:lvl1pPr eaLnBrk="0" hangingPunct="0">
              <a:defRPr>
                <a:solidFill>
                  <a:schemeClr val="tx1"/>
                </a:solidFill>
                <a:latin typeface="Helvetica" panose="020B0604020202020204" pitchFamily="34" charset="0"/>
                <a:cs typeface="Arial" panose="020B0604020202020204" pitchFamily="34" charset="0"/>
              </a:defRPr>
            </a:lvl1pPr>
            <a:lvl2pPr marL="742950" indent="-285750" eaLnBrk="0" hangingPunct="0">
              <a:defRPr>
                <a:solidFill>
                  <a:schemeClr val="tx1"/>
                </a:solidFill>
                <a:latin typeface="Helvetica" panose="020B0604020202020204" pitchFamily="34" charset="0"/>
                <a:cs typeface="Arial" panose="020B0604020202020204" pitchFamily="34" charset="0"/>
              </a:defRPr>
            </a:lvl2pPr>
            <a:lvl3pPr marL="1143000" indent="-228600" eaLnBrk="0" hangingPunct="0">
              <a:defRPr>
                <a:solidFill>
                  <a:schemeClr val="tx1"/>
                </a:solidFill>
                <a:latin typeface="Helvetica" panose="020B0604020202020204" pitchFamily="34" charset="0"/>
                <a:cs typeface="Arial" panose="020B0604020202020204" pitchFamily="34" charset="0"/>
              </a:defRPr>
            </a:lvl3pPr>
            <a:lvl4pPr marL="1600200" indent="-228600" eaLnBrk="0" hangingPunct="0">
              <a:defRPr>
                <a:solidFill>
                  <a:schemeClr val="tx1"/>
                </a:solidFill>
                <a:latin typeface="Helvetica" panose="020B0604020202020204" pitchFamily="34" charset="0"/>
                <a:cs typeface="Arial" panose="020B0604020202020204" pitchFamily="34" charset="0"/>
              </a:defRPr>
            </a:lvl4pPr>
            <a:lvl5pPr marL="2057400" indent="-228600" eaLnBrk="0" hangingPunct="0">
              <a:defRPr>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9pPr>
          </a:lstStyle>
          <a:p>
            <a:endParaRPr lang="en-US" sz="1350">
              <a:solidFill>
                <a:srgbClr val="FFFFFF"/>
              </a:solidFill>
            </a:endParaRPr>
          </a:p>
        </p:txBody>
      </p:sp>
      <p:sp>
        <p:nvSpPr>
          <p:cNvPr id="30" name="AutoShape 4"/>
          <p:cNvSpPr>
            <a:spLocks noChangeArrowheads="1"/>
          </p:cNvSpPr>
          <p:nvPr/>
        </p:nvSpPr>
        <p:spPr bwMode="auto">
          <a:xfrm rot="5400000">
            <a:off x="2007336" y="2428197"/>
            <a:ext cx="174251" cy="546428"/>
          </a:xfrm>
          <a:prstGeom prst="leftArrow">
            <a:avLst>
              <a:gd name="adj1" fmla="val 50000"/>
              <a:gd name="adj2" fmla="val 43657"/>
            </a:avLst>
          </a:prstGeom>
          <a:solidFill>
            <a:srgbClr val="FF0000"/>
          </a:solidFill>
          <a:ln w="12700" algn="ctr">
            <a:solidFill>
              <a:schemeClr val="tx1"/>
            </a:solidFill>
            <a:miter lim="800000"/>
            <a:headEnd/>
            <a:tailEnd/>
          </a:ln>
        </p:spPr>
        <p:txBody>
          <a:bodyPr wrap="none" lIns="67865" tIns="33338" rIns="67865" bIns="33338" anchor="ctr">
            <a:spAutoFit/>
          </a:bodyPr>
          <a:lstStyle>
            <a:lvl1pPr eaLnBrk="0" hangingPunct="0">
              <a:defRPr>
                <a:solidFill>
                  <a:schemeClr val="tx1"/>
                </a:solidFill>
                <a:latin typeface="Helvetica" panose="020B0604020202020204" pitchFamily="34" charset="0"/>
                <a:cs typeface="Arial" panose="020B0604020202020204" pitchFamily="34" charset="0"/>
              </a:defRPr>
            </a:lvl1pPr>
            <a:lvl2pPr marL="742950" indent="-285750" eaLnBrk="0" hangingPunct="0">
              <a:defRPr>
                <a:solidFill>
                  <a:schemeClr val="tx1"/>
                </a:solidFill>
                <a:latin typeface="Helvetica" panose="020B0604020202020204" pitchFamily="34" charset="0"/>
                <a:cs typeface="Arial" panose="020B0604020202020204" pitchFamily="34" charset="0"/>
              </a:defRPr>
            </a:lvl2pPr>
            <a:lvl3pPr marL="1143000" indent="-228600" eaLnBrk="0" hangingPunct="0">
              <a:defRPr>
                <a:solidFill>
                  <a:schemeClr val="tx1"/>
                </a:solidFill>
                <a:latin typeface="Helvetica" panose="020B0604020202020204" pitchFamily="34" charset="0"/>
                <a:cs typeface="Arial" panose="020B0604020202020204" pitchFamily="34" charset="0"/>
              </a:defRPr>
            </a:lvl3pPr>
            <a:lvl4pPr marL="1600200" indent="-228600" eaLnBrk="0" hangingPunct="0">
              <a:defRPr>
                <a:solidFill>
                  <a:schemeClr val="tx1"/>
                </a:solidFill>
                <a:latin typeface="Helvetica" panose="020B0604020202020204" pitchFamily="34" charset="0"/>
                <a:cs typeface="Arial" panose="020B0604020202020204" pitchFamily="34" charset="0"/>
              </a:defRPr>
            </a:lvl4pPr>
            <a:lvl5pPr marL="2057400" indent="-228600" eaLnBrk="0" hangingPunct="0">
              <a:defRPr>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9pPr>
          </a:lstStyle>
          <a:p>
            <a:endParaRPr lang="en-US" sz="1350">
              <a:solidFill>
                <a:srgbClr val="FFFFFF"/>
              </a:solidFill>
            </a:endParaRPr>
          </a:p>
        </p:txBody>
      </p:sp>
      <p:sp>
        <p:nvSpPr>
          <p:cNvPr id="31" name="TextBox 30"/>
          <p:cNvSpPr txBox="1">
            <a:spLocks noChangeArrowheads="1"/>
          </p:cNvSpPr>
          <p:nvPr/>
        </p:nvSpPr>
        <p:spPr bwMode="auto">
          <a:xfrm>
            <a:off x="155412" y="2891872"/>
            <a:ext cx="134203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panose="020B0604020202020204" pitchFamily="34" charset="0"/>
                <a:cs typeface="Arial" panose="020B0604020202020204" pitchFamily="34" charset="0"/>
              </a:defRPr>
            </a:lvl1pPr>
            <a:lvl2pPr marL="742950" indent="-285750" eaLnBrk="0" hangingPunct="0">
              <a:defRPr>
                <a:solidFill>
                  <a:schemeClr val="tx1"/>
                </a:solidFill>
                <a:latin typeface="Helvetica" panose="020B0604020202020204" pitchFamily="34" charset="0"/>
                <a:cs typeface="Arial" panose="020B0604020202020204" pitchFamily="34" charset="0"/>
              </a:defRPr>
            </a:lvl2pPr>
            <a:lvl3pPr marL="1143000" indent="-228600" eaLnBrk="0" hangingPunct="0">
              <a:defRPr>
                <a:solidFill>
                  <a:schemeClr val="tx1"/>
                </a:solidFill>
                <a:latin typeface="Helvetica" panose="020B0604020202020204" pitchFamily="34" charset="0"/>
                <a:cs typeface="Arial" panose="020B0604020202020204" pitchFamily="34" charset="0"/>
              </a:defRPr>
            </a:lvl3pPr>
            <a:lvl4pPr marL="1600200" indent="-228600" eaLnBrk="0" hangingPunct="0">
              <a:defRPr>
                <a:solidFill>
                  <a:schemeClr val="tx1"/>
                </a:solidFill>
                <a:latin typeface="Helvetica" panose="020B0604020202020204" pitchFamily="34" charset="0"/>
                <a:cs typeface="Arial" panose="020B0604020202020204" pitchFamily="34" charset="0"/>
              </a:defRPr>
            </a:lvl4pPr>
            <a:lvl5pPr marL="2057400" indent="-228600" eaLnBrk="0" hangingPunct="0">
              <a:defRPr>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9pPr>
          </a:lstStyle>
          <a:p>
            <a:r>
              <a:rPr lang="en-US" sz="1500" dirty="0"/>
              <a:t>object parts</a:t>
            </a:r>
          </a:p>
          <a:p>
            <a:r>
              <a:rPr lang="en-US" sz="1500" dirty="0"/>
              <a:t>(combination </a:t>
            </a:r>
          </a:p>
          <a:p>
            <a:r>
              <a:rPr lang="en-US" sz="1500" dirty="0"/>
              <a:t>of edges)</a:t>
            </a:r>
          </a:p>
        </p:txBody>
      </p:sp>
      <p:sp>
        <p:nvSpPr>
          <p:cNvPr id="32" name="TextBox 31"/>
          <p:cNvSpPr txBox="1">
            <a:spLocks noChangeArrowheads="1"/>
          </p:cNvSpPr>
          <p:nvPr/>
        </p:nvSpPr>
        <p:spPr bwMode="auto">
          <a:xfrm>
            <a:off x="-14287" y="1931255"/>
            <a:ext cx="137409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panose="020B0604020202020204" pitchFamily="34" charset="0"/>
                <a:cs typeface="Arial" panose="020B0604020202020204" pitchFamily="34" charset="0"/>
              </a:defRPr>
            </a:lvl1pPr>
            <a:lvl2pPr marL="742950" indent="-285750" eaLnBrk="0" hangingPunct="0">
              <a:defRPr>
                <a:solidFill>
                  <a:schemeClr val="tx1"/>
                </a:solidFill>
                <a:latin typeface="Helvetica" panose="020B0604020202020204" pitchFamily="34" charset="0"/>
                <a:cs typeface="Arial" panose="020B0604020202020204" pitchFamily="34" charset="0"/>
              </a:defRPr>
            </a:lvl2pPr>
            <a:lvl3pPr marL="1143000" indent="-228600" eaLnBrk="0" hangingPunct="0">
              <a:defRPr>
                <a:solidFill>
                  <a:schemeClr val="tx1"/>
                </a:solidFill>
                <a:latin typeface="Helvetica" panose="020B0604020202020204" pitchFamily="34" charset="0"/>
                <a:cs typeface="Arial" panose="020B0604020202020204" pitchFamily="34" charset="0"/>
              </a:defRPr>
            </a:lvl3pPr>
            <a:lvl4pPr marL="1600200" indent="-228600" eaLnBrk="0" hangingPunct="0">
              <a:defRPr>
                <a:solidFill>
                  <a:schemeClr val="tx1"/>
                </a:solidFill>
                <a:latin typeface="Helvetica" panose="020B0604020202020204" pitchFamily="34" charset="0"/>
                <a:cs typeface="Arial" panose="020B0604020202020204" pitchFamily="34" charset="0"/>
              </a:defRPr>
            </a:lvl4pPr>
            <a:lvl5pPr marL="2057400" indent="-228600" eaLnBrk="0" hangingPunct="0">
              <a:defRPr>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9pPr>
          </a:lstStyle>
          <a:p>
            <a:r>
              <a:rPr lang="en-US" sz="1500" dirty="0"/>
              <a:t>object models</a:t>
            </a:r>
          </a:p>
        </p:txBody>
      </p:sp>
      <p:pic>
        <p:nvPicPr>
          <p:cNvPr id="27" name="Picture 26"/>
          <p:cNvPicPr>
            <a:picLocks noChangeAspect="1"/>
          </p:cNvPicPr>
          <p:nvPr/>
        </p:nvPicPr>
        <p:blipFill>
          <a:blip r:embed="rId12"/>
          <a:stretch>
            <a:fillRect/>
          </a:stretch>
        </p:blipFill>
        <p:spPr>
          <a:xfrm>
            <a:off x="5616314" y="4798376"/>
            <a:ext cx="3462816" cy="1020934"/>
          </a:xfrm>
          <a:prstGeom prst="rect">
            <a:avLst/>
          </a:prstGeom>
        </p:spPr>
      </p:pic>
      <p:sp>
        <p:nvSpPr>
          <p:cNvPr id="28" name="AutoShape 4"/>
          <p:cNvSpPr>
            <a:spLocks noChangeArrowheads="1"/>
          </p:cNvSpPr>
          <p:nvPr/>
        </p:nvSpPr>
        <p:spPr bwMode="auto">
          <a:xfrm>
            <a:off x="4935431" y="5147368"/>
            <a:ext cx="472112" cy="546428"/>
          </a:xfrm>
          <a:prstGeom prst="leftArrow">
            <a:avLst>
              <a:gd name="adj1" fmla="val 50000"/>
              <a:gd name="adj2" fmla="val 43847"/>
            </a:avLst>
          </a:prstGeom>
          <a:solidFill>
            <a:srgbClr val="FF0000"/>
          </a:solidFill>
          <a:ln w="12700" algn="ctr">
            <a:solidFill>
              <a:schemeClr val="tx1"/>
            </a:solidFill>
            <a:miter lim="800000"/>
            <a:headEnd/>
            <a:tailEnd/>
          </a:ln>
        </p:spPr>
        <p:txBody>
          <a:bodyPr wrap="square" lIns="67865" tIns="33338" rIns="67865" bIns="33338" anchor="ctr">
            <a:spAutoFit/>
          </a:bodyPr>
          <a:lstStyle>
            <a:lvl1pPr eaLnBrk="0" hangingPunct="0">
              <a:defRPr>
                <a:solidFill>
                  <a:schemeClr val="tx1"/>
                </a:solidFill>
                <a:latin typeface="Helvetica" panose="020B0604020202020204" pitchFamily="34" charset="0"/>
                <a:cs typeface="Arial" panose="020B0604020202020204" pitchFamily="34" charset="0"/>
              </a:defRPr>
            </a:lvl1pPr>
            <a:lvl2pPr marL="742950" indent="-285750" eaLnBrk="0" hangingPunct="0">
              <a:defRPr>
                <a:solidFill>
                  <a:schemeClr val="tx1"/>
                </a:solidFill>
                <a:latin typeface="Helvetica" panose="020B0604020202020204" pitchFamily="34" charset="0"/>
                <a:cs typeface="Arial" panose="020B0604020202020204" pitchFamily="34" charset="0"/>
              </a:defRPr>
            </a:lvl2pPr>
            <a:lvl3pPr marL="1143000" indent="-228600" eaLnBrk="0" hangingPunct="0">
              <a:defRPr>
                <a:solidFill>
                  <a:schemeClr val="tx1"/>
                </a:solidFill>
                <a:latin typeface="Helvetica" panose="020B0604020202020204" pitchFamily="34" charset="0"/>
                <a:cs typeface="Arial" panose="020B0604020202020204" pitchFamily="34" charset="0"/>
              </a:defRPr>
            </a:lvl3pPr>
            <a:lvl4pPr marL="1600200" indent="-228600" eaLnBrk="0" hangingPunct="0">
              <a:defRPr>
                <a:solidFill>
                  <a:schemeClr val="tx1"/>
                </a:solidFill>
                <a:latin typeface="Helvetica" panose="020B0604020202020204" pitchFamily="34" charset="0"/>
                <a:cs typeface="Arial" panose="020B0604020202020204" pitchFamily="34" charset="0"/>
              </a:defRPr>
            </a:lvl4pPr>
            <a:lvl5pPr marL="2057400" indent="-228600" eaLnBrk="0" hangingPunct="0">
              <a:defRPr>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Arial" panose="020B0604020202020204" pitchFamily="34" charset="0"/>
              </a:defRPr>
            </a:lvl9pPr>
          </a:lstStyle>
          <a:p>
            <a:endParaRPr lang="en-US" sz="1350">
              <a:solidFill>
                <a:srgbClr val="FFFFFF"/>
              </a:solidFill>
            </a:endParaRPr>
          </a:p>
        </p:txBody>
      </p:sp>
      <p:pic>
        <p:nvPicPr>
          <p:cNvPr id="7" name="Picture 6"/>
          <p:cNvPicPr>
            <a:picLocks noChangeAspect="1"/>
          </p:cNvPicPr>
          <p:nvPr/>
        </p:nvPicPr>
        <p:blipFill>
          <a:blip r:embed="rId13"/>
          <a:stretch>
            <a:fillRect/>
          </a:stretch>
        </p:blipFill>
        <p:spPr>
          <a:xfrm>
            <a:off x="3664601" y="1288833"/>
            <a:ext cx="1175106" cy="1284843"/>
          </a:xfrm>
          <a:prstGeom prst="rect">
            <a:avLst/>
          </a:prstGeom>
        </p:spPr>
      </p:pic>
    </p:spTree>
    <p:extLst>
      <p:ext uri="{BB962C8B-B14F-4D97-AF65-F5344CB8AC3E}">
        <p14:creationId xmlns:p14="http://schemas.microsoft.com/office/powerpoint/2010/main" val="25046724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p:bldP spid="1034" grpId="0"/>
      <p:bldP spid="1036" grpId="0" animBg="1"/>
      <p:bldP spid="29" grpId="0" animBg="1"/>
      <p:bldP spid="30" grpId="0" animBg="1"/>
      <p:bldP spid="31" grpId="0"/>
      <p:bldP spid="3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76400"/>
            <a:ext cx="8153400" cy="1470025"/>
          </a:xfrm>
        </p:spPr>
        <p:txBody>
          <a:bodyPr/>
          <a:lstStyle/>
          <a:p>
            <a:r>
              <a:rPr lang="en-US" altLang="zh-TW" sz="2800" dirty="0"/>
              <a:t>DEEP LEARNING APPLICATIONS IN AUDIT DECISION MAKING</a:t>
            </a:r>
            <a:endParaRPr lang="zh-TW" altLang="en-US" sz="2800" dirty="0"/>
          </a:p>
        </p:txBody>
      </p:sp>
      <p:sp>
        <p:nvSpPr>
          <p:cNvPr id="3" name="Subtitle 2"/>
          <p:cNvSpPr>
            <a:spLocks noGrp="1"/>
          </p:cNvSpPr>
          <p:nvPr>
            <p:ph type="subTitle" idx="1"/>
          </p:nvPr>
        </p:nvSpPr>
        <p:spPr>
          <a:xfrm>
            <a:off x="990600" y="3200400"/>
            <a:ext cx="7162800" cy="914400"/>
          </a:xfrm>
        </p:spPr>
        <p:txBody>
          <a:bodyPr/>
          <a:lstStyle/>
          <a:p>
            <a:pPr>
              <a:spcBef>
                <a:spcPts val="300"/>
              </a:spcBef>
            </a:pPr>
            <a:r>
              <a:rPr lang="en-US" altLang="zh-TW" i="1" dirty="0">
                <a:latin typeface="Times New Roman" pitchFamily="18" charset="0"/>
                <a:ea typeface="新細明體" pitchFamily="18" charset="-120"/>
                <a:cs typeface="Times New Roman" pitchFamily="18" charset="0"/>
              </a:rPr>
              <a:t>Dissertation Defense </a:t>
            </a:r>
          </a:p>
          <a:p>
            <a:pPr>
              <a:spcBef>
                <a:spcPts val="300"/>
              </a:spcBef>
            </a:pPr>
            <a:r>
              <a:rPr lang="en-US" altLang="zh-TW" dirty="0">
                <a:latin typeface="Times New Roman" pitchFamily="18" charset="0"/>
                <a:ea typeface="新細明體" pitchFamily="18" charset="-120"/>
                <a:cs typeface="Times New Roman" pitchFamily="18" charset="0"/>
              </a:rPr>
              <a:t>Ting Sun</a:t>
            </a:r>
          </a:p>
        </p:txBody>
      </p:sp>
      <p:sp>
        <p:nvSpPr>
          <p:cNvPr id="4" name="Rectangle 3"/>
          <p:cNvSpPr/>
          <p:nvPr/>
        </p:nvSpPr>
        <p:spPr>
          <a:xfrm>
            <a:off x="2400300" y="4168775"/>
            <a:ext cx="4572000" cy="1836400"/>
          </a:xfrm>
          <a:prstGeom prst="rect">
            <a:avLst/>
          </a:prstGeom>
        </p:spPr>
        <p:txBody>
          <a:bodyPr>
            <a:spAutoFit/>
          </a:bodyPr>
          <a:lstStyle/>
          <a:p>
            <a:pPr algn="ctr">
              <a:spcBef>
                <a:spcPts val="100"/>
              </a:spcBef>
            </a:pPr>
            <a:r>
              <a:rPr lang="en-US" altLang="zh-TW" sz="2200" dirty="0">
                <a:solidFill>
                  <a:schemeClr val="bg1"/>
                </a:solidFill>
                <a:latin typeface="Times New Roman" pitchFamily="18" charset="0"/>
                <a:ea typeface="新細明體" pitchFamily="18" charset="-120"/>
                <a:cs typeface="Times New Roman" pitchFamily="18" charset="0"/>
              </a:rPr>
              <a:t>Dissertation Committee</a:t>
            </a:r>
          </a:p>
          <a:p>
            <a:pPr algn="ctr">
              <a:spcBef>
                <a:spcPts val="100"/>
              </a:spcBef>
            </a:pPr>
            <a:r>
              <a:rPr lang="en-US" altLang="zh-TW" sz="2200" dirty="0">
                <a:solidFill>
                  <a:schemeClr val="bg1"/>
                </a:solidFill>
                <a:latin typeface="Times New Roman" pitchFamily="18" charset="0"/>
                <a:ea typeface="新細明體" pitchFamily="18" charset="-120"/>
                <a:cs typeface="Times New Roman" pitchFamily="18" charset="0"/>
              </a:rPr>
              <a:t>Chair: Dr. Miklos A. Vasarhelyi</a:t>
            </a:r>
          </a:p>
          <a:p>
            <a:pPr algn="ctr">
              <a:spcBef>
                <a:spcPts val="100"/>
              </a:spcBef>
            </a:pPr>
            <a:r>
              <a:rPr lang="en-US" altLang="zh-TW" sz="2200" dirty="0">
                <a:solidFill>
                  <a:schemeClr val="bg1"/>
                </a:solidFill>
                <a:latin typeface="Times New Roman" pitchFamily="18" charset="0"/>
                <a:ea typeface="新細明體" pitchFamily="18" charset="-120"/>
                <a:cs typeface="Times New Roman" pitchFamily="18" charset="0"/>
              </a:rPr>
              <a:t>Dr. Alexander </a:t>
            </a:r>
            <a:r>
              <a:rPr lang="en-US" altLang="zh-TW" sz="2200" dirty="0" err="1">
                <a:solidFill>
                  <a:schemeClr val="bg1"/>
                </a:solidFill>
                <a:latin typeface="Times New Roman" pitchFamily="18" charset="0"/>
                <a:ea typeface="新細明體" pitchFamily="18" charset="-120"/>
                <a:cs typeface="Times New Roman" pitchFamily="18" charset="0"/>
              </a:rPr>
              <a:t>Kogan</a:t>
            </a:r>
            <a:endParaRPr lang="en-US" altLang="zh-TW" sz="2200" dirty="0">
              <a:solidFill>
                <a:schemeClr val="bg1"/>
              </a:solidFill>
              <a:latin typeface="Times New Roman" pitchFamily="18" charset="0"/>
              <a:ea typeface="新細明體" pitchFamily="18" charset="-120"/>
              <a:cs typeface="Times New Roman" pitchFamily="18" charset="0"/>
            </a:endParaRPr>
          </a:p>
          <a:p>
            <a:pPr algn="ctr">
              <a:spcBef>
                <a:spcPts val="100"/>
              </a:spcBef>
            </a:pPr>
            <a:r>
              <a:rPr lang="en-US" altLang="zh-TW" sz="2200" dirty="0">
                <a:solidFill>
                  <a:schemeClr val="bg1"/>
                </a:solidFill>
                <a:latin typeface="Times New Roman" pitchFamily="18" charset="0"/>
                <a:ea typeface="新細明體" pitchFamily="18" charset="-120"/>
                <a:cs typeface="Times New Roman" pitchFamily="18" charset="0"/>
              </a:rPr>
              <a:t>Dr. Helen Brown-Liburd </a:t>
            </a:r>
          </a:p>
          <a:p>
            <a:pPr algn="ctr">
              <a:spcBef>
                <a:spcPts val="100"/>
              </a:spcBef>
            </a:pPr>
            <a:r>
              <a:rPr lang="en-US" altLang="zh-TW" sz="2200" dirty="0">
                <a:solidFill>
                  <a:schemeClr val="bg1"/>
                </a:solidFill>
                <a:latin typeface="Times New Roman" pitchFamily="18" charset="0"/>
                <a:ea typeface="新細明體" pitchFamily="18" charset="-120"/>
                <a:cs typeface="Times New Roman" pitchFamily="18" charset="0"/>
              </a:rPr>
              <a:t>Dr. Rajendra P. Srivastava </a:t>
            </a:r>
          </a:p>
        </p:txBody>
      </p:sp>
      <p:sp>
        <p:nvSpPr>
          <p:cNvPr id="5" name="TextBox 4">
            <a:extLst>
              <a:ext uri="{FF2B5EF4-FFF2-40B4-BE49-F238E27FC236}">
                <a16:creationId xmlns:a16="http://schemas.microsoft.com/office/drawing/2014/main" id="{C5394719-11D5-4093-A14D-D01FD010A467}"/>
              </a:ext>
            </a:extLst>
          </p:cNvPr>
          <p:cNvSpPr txBox="1"/>
          <p:nvPr/>
        </p:nvSpPr>
        <p:spPr>
          <a:xfrm>
            <a:off x="2209800" y="6179800"/>
            <a:ext cx="5029200" cy="369332"/>
          </a:xfrm>
          <a:prstGeom prst="rect">
            <a:avLst/>
          </a:prstGeom>
          <a:noFill/>
        </p:spPr>
        <p:txBody>
          <a:bodyPr wrap="square" rtlCol="0">
            <a:spAutoFit/>
          </a:bodyPr>
          <a:lstStyle/>
          <a:p>
            <a:pPr algn="ctr"/>
            <a:r>
              <a:rPr lang="en-US" altLang="zh-TW" dirty="0">
                <a:solidFill>
                  <a:schemeClr val="bg1"/>
                </a:solidFill>
                <a:latin typeface="Times New Roman" pitchFamily="18" charset="0"/>
                <a:ea typeface="新細明體" pitchFamily="18" charset="-120"/>
                <a:cs typeface="Times New Roman" pitchFamily="18" charset="0"/>
              </a:rPr>
              <a:t>April 16, 2018</a:t>
            </a:r>
          </a:p>
        </p:txBody>
      </p:sp>
    </p:spTree>
    <p:extLst>
      <p:ext uri="{BB962C8B-B14F-4D97-AF65-F5344CB8AC3E}">
        <p14:creationId xmlns:p14="http://schemas.microsoft.com/office/powerpoint/2010/main" val="2734122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sz="quarter" idx="11"/>
            <p:extLst/>
          </p:nvPr>
        </p:nvGraphicFramePr>
        <p:xfrm>
          <a:off x="1324709" y="1514677"/>
          <a:ext cx="6553201" cy="3864326"/>
        </p:xfrm>
        <a:graphic>
          <a:graphicData uri="http://schemas.openxmlformats.org/drawingml/2006/table">
            <a:tbl>
              <a:tblPr>
                <a:tableStyleId>{5C22544A-7EE6-4342-B048-85BDC9FD1C3A}</a:tableStyleId>
              </a:tblPr>
              <a:tblGrid>
                <a:gridCol w="1922946">
                  <a:extLst>
                    <a:ext uri="{9D8B030D-6E8A-4147-A177-3AD203B41FA5}">
                      <a16:colId xmlns:a16="http://schemas.microsoft.com/office/drawing/2014/main" val="20000"/>
                    </a:ext>
                  </a:extLst>
                </a:gridCol>
                <a:gridCol w="2087407">
                  <a:extLst>
                    <a:ext uri="{9D8B030D-6E8A-4147-A177-3AD203B41FA5}">
                      <a16:colId xmlns:a16="http://schemas.microsoft.com/office/drawing/2014/main" val="20001"/>
                    </a:ext>
                  </a:extLst>
                </a:gridCol>
                <a:gridCol w="1897648">
                  <a:extLst>
                    <a:ext uri="{9D8B030D-6E8A-4147-A177-3AD203B41FA5}">
                      <a16:colId xmlns:a16="http://schemas.microsoft.com/office/drawing/2014/main" val="20002"/>
                    </a:ext>
                  </a:extLst>
                </a:gridCol>
                <a:gridCol w="645200">
                  <a:extLst>
                    <a:ext uri="{9D8B030D-6E8A-4147-A177-3AD203B41FA5}">
                      <a16:colId xmlns:a16="http://schemas.microsoft.com/office/drawing/2014/main" val="20003"/>
                    </a:ext>
                  </a:extLst>
                </a:gridCol>
              </a:tblGrid>
              <a:tr h="421276">
                <a:tc>
                  <a:txBody>
                    <a:bodyPr/>
                    <a:lstStyle/>
                    <a:p>
                      <a:pPr algn="l" fontAlgn="b"/>
                      <a:r>
                        <a:rPr lang="en-US" sz="1200" u="none" strike="noStrike" dirty="0">
                          <a:effectLst/>
                        </a:rPr>
                        <a:t>BRIGHAM YOUNG UNIVERSITY</a:t>
                      </a:r>
                      <a:endParaRPr lang="en-US" sz="1200" b="0" i="0" u="none" strike="noStrike" dirty="0">
                        <a:solidFill>
                          <a:srgbClr val="000000"/>
                        </a:solidFill>
                        <a:effectLst/>
                        <a:latin typeface="Calibri" panose="020F0502020204030204" pitchFamily="34" charset="0"/>
                      </a:endParaRPr>
                    </a:p>
                  </a:txBody>
                  <a:tcPr marL="497" marR="497" marT="497"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97" marR="497" marT="497"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97" marR="497" marT="497"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97" marR="497" marT="497" marB="0" anchor="b"/>
                </a:tc>
                <a:extLst>
                  <a:ext uri="{0D108BD9-81ED-4DB2-BD59-A6C34878D82A}">
                    <a16:rowId xmlns:a16="http://schemas.microsoft.com/office/drawing/2014/main" val="10000"/>
                  </a:ext>
                </a:extLst>
              </a:tr>
              <a:tr h="212901">
                <a:tc gridSpan="2">
                  <a:txBody>
                    <a:bodyPr/>
                    <a:lstStyle/>
                    <a:p>
                      <a:pPr algn="l" fontAlgn="b"/>
                      <a:r>
                        <a:rPr lang="en-US" sz="1200" u="none" strike="noStrike">
                          <a:effectLst/>
                        </a:rPr>
                        <a:t>The Ranking of Rutgers in the Accounting Areas</a:t>
                      </a:r>
                      <a:endParaRPr lang="en-US" sz="1200" b="0" i="0" u="none" strike="noStrike">
                        <a:solidFill>
                          <a:srgbClr val="000000"/>
                        </a:solidFill>
                        <a:effectLst/>
                        <a:latin typeface="Calibri" panose="020F0502020204030204" pitchFamily="34" charset="0"/>
                      </a:endParaRPr>
                    </a:p>
                  </a:txBody>
                  <a:tcPr marL="497" marR="497" marT="497" marB="0" anchor="b"/>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 marR="497" marT="497"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97" marR="497" marT="497" marB="0" anchor="b"/>
                </a:tc>
                <a:extLst>
                  <a:ext uri="{0D108BD9-81ED-4DB2-BD59-A6C34878D82A}">
                    <a16:rowId xmlns:a16="http://schemas.microsoft.com/office/drawing/2014/main" val="10001"/>
                  </a:ext>
                </a:extLst>
              </a:tr>
              <a:tr h="629651">
                <a:tc>
                  <a:txBody>
                    <a:bodyPr/>
                    <a:lstStyle/>
                    <a:p>
                      <a:pPr algn="l" fontAlgn="b"/>
                      <a:r>
                        <a:rPr lang="en-US" sz="1200" u="none" strike="noStrike">
                          <a:effectLst/>
                        </a:rPr>
                        <a:t>Areas</a:t>
                      </a:r>
                      <a:endParaRPr lang="en-US" sz="1200" b="1" i="0" u="none" strike="noStrike">
                        <a:solidFill>
                          <a:srgbClr val="000000"/>
                        </a:solidFill>
                        <a:effectLst/>
                        <a:latin typeface="Calibri" panose="020F0502020204030204" pitchFamily="34" charset="0"/>
                      </a:endParaRPr>
                    </a:p>
                  </a:txBody>
                  <a:tcPr marL="497" marR="497" marT="497" marB="0" anchor="b"/>
                </a:tc>
                <a:tc>
                  <a:txBody>
                    <a:bodyPr/>
                    <a:lstStyle/>
                    <a:p>
                      <a:pPr algn="l" fontAlgn="b"/>
                      <a:r>
                        <a:rPr lang="en-US" sz="1200" u="none" strike="noStrike">
                          <a:effectLst/>
                        </a:rPr>
                        <a:t>Ranking 2008-2013</a:t>
                      </a:r>
                      <a:endParaRPr lang="en-US" sz="1200" b="1" i="0" u="none" strike="noStrike">
                        <a:solidFill>
                          <a:srgbClr val="000000"/>
                        </a:solidFill>
                        <a:effectLst/>
                        <a:latin typeface="Calibri" panose="020F0502020204030204" pitchFamily="34" charset="0"/>
                      </a:endParaRPr>
                    </a:p>
                  </a:txBody>
                  <a:tcPr marL="497" marR="497" marT="497" marB="0" anchor="b"/>
                </a:tc>
                <a:tc>
                  <a:txBody>
                    <a:bodyPr/>
                    <a:lstStyle/>
                    <a:p>
                      <a:pPr algn="l" fontAlgn="b"/>
                      <a:r>
                        <a:rPr lang="en-US" sz="1200" u="none" strike="noStrike">
                          <a:effectLst/>
                        </a:rPr>
                        <a:t>Ranking 2002-2013 </a:t>
                      </a:r>
                      <a:endParaRPr lang="en-US" sz="1200" b="1" i="0" u="none" strike="noStrike">
                        <a:solidFill>
                          <a:srgbClr val="000000"/>
                        </a:solidFill>
                        <a:effectLst/>
                        <a:latin typeface="Calibri" panose="020F0502020204030204" pitchFamily="34" charset="0"/>
                      </a:endParaRPr>
                    </a:p>
                  </a:txBody>
                  <a:tcPr marL="497" marR="497" marT="497" marB="0" anchor="b"/>
                </a:tc>
                <a:tc>
                  <a:txBody>
                    <a:bodyPr/>
                    <a:lstStyle/>
                    <a:p>
                      <a:pPr algn="l" fontAlgn="b"/>
                      <a:r>
                        <a:rPr lang="en-US" sz="1200" u="none" strike="noStrike">
                          <a:effectLst/>
                        </a:rPr>
                        <a:t>Ranking 1990-2013</a:t>
                      </a:r>
                      <a:endParaRPr lang="en-US" sz="1200" b="1" i="0" u="none" strike="noStrike">
                        <a:solidFill>
                          <a:srgbClr val="000000"/>
                        </a:solidFill>
                        <a:effectLst/>
                        <a:latin typeface="Calibri" panose="020F0502020204030204" pitchFamily="34" charset="0"/>
                      </a:endParaRPr>
                    </a:p>
                  </a:txBody>
                  <a:tcPr marL="497" marR="497" marT="497" marB="0" anchor="b"/>
                </a:tc>
                <a:extLst>
                  <a:ext uri="{0D108BD9-81ED-4DB2-BD59-A6C34878D82A}">
                    <a16:rowId xmlns:a16="http://schemas.microsoft.com/office/drawing/2014/main" val="10002"/>
                  </a:ext>
                </a:extLst>
              </a:tr>
              <a:tr h="457697">
                <a:tc>
                  <a:txBody>
                    <a:bodyPr/>
                    <a:lstStyle/>
                    <a:p>
                      <a:pPr algn="l" fontAlgn="b"/>
                      <a:r>
                        <a:rPr lang="en-US" sz="1500" u="none" strike="noStrike" dirty="0">
                          <a:solidFill>
                            <a:srgbClr val="FF0000"/>
                          </a:solidFill>
                          <a:effectLst/>
                        </a:rPr>
                        <a:t>AIS</a:t>
                      </a:r>
                      <a:endParaRPr lang="en-US" sz="1500" b="0" i="0" u="none" strike="noStrike" dirty="0">
                        <a:solidFill>
                          <a:srgbClr val="FF0000"/>
                        </a:solidFill>
                        <a:effectLst/>
                        <a:latin typeface="Calibri" panose="020F0502020204030204" pitchFamily="34" charset="0"/>
                      </a:endParaRPr>
                    </a:p>
                  </a:txBody>
                  <a:tcPr marL="497" marR="497" marT="497" marB="0" anchor="b"/>
                </a:tc>
                <a:tc>
                  <a:txBody>
                    <a:bodyPr/>
                    <a:lstStyle/>
                    <a:p>
                      <a:pPr algn="l" fontAlgn="b"/>
                      <a:r>
                        <a:rPr lang="en-US" sz="1500" u="none" strike="noStrike" dirty="0">
                          <a:solidFill>
                            <a:srgbClr val="FF0000"/>
                          </a:solidFill>
                          <a:effectLst/>
                        </a:rPr>
                        <a:t>#1 out of 179</a:t>
                      </a:r>
                      <a:endParaRPr lang="en-US" sz="1500" b="0" i="0" u="none" strike="noStrike" dirty="0">
                        <a:solidFill>
                          <a:srgbClr val="FF0000"/>
                        </a:solidFill>
                        <a:effectLst/>
                        <a:latin typeface="Calibri" panose="020F0502020204030204" pitchFamily="34" charset="0"/>
                      </a:endParaRPr>
                    </a:p>
                  </a:txBody>
                  <a:tcPr marL="497" marR="497" marT="497" marB="0" anchor="b"/>
                </a:tc>
                <a:tc>
                  <a:txBody>
                    <a:bodyPr/>
                    <a:lstStyle/>
                    <a:p>
                      <a:pPr algn="l" fontAlgn="b"/>
                      <a:r>
                        <a:rPr lang="en-US" sz="1500" u="none" strike="noStrike" dirty="0">
                          <a:solidFill>
                            <a:srgbClr val="FF0000"/>
                          </a:solidFill>
                          <a:effectLst/>
                        </a:rPr>
                        <a:t>#1 out of 207</a:t>
                      </a:r>
                      <a:endParaRPr lang="en-US" sz="1500" b="0" i="0" u="none" strike="noStrike" dirty="0">
                        <a:solidFill>
                          <a:srgbClr val="FF0000"/>
                        </a:solidFill>
                        <a:effectLst/>
                        <a:latin typeface="Calibri" panose="020F0502020204030204" pitchFamily="34" charset="0"/>
                      </a:endParaRPr>
                    </a:p>
                  </a:txBody>
                  <a:tcPr marL="497" marR="497" marT="497" marB="0" anchor="b"/>
                </a:tc>
                <a:tc>
                  <a:txBody>
                    <a:bodyPr/>
                    <a:lstStyle/>
                    <a:p>
                      <a:pPr algn="l" fontAlgn="b"/>
                      <a:r>
                        <a:rPr lang="en-US" sz="1500" u="none" strike="noStrike" dirty="0">
                          <a:solidFill>
                            <a:srgbClr val="FF0000"/>
                          </a:solidFill>
                          <a:effectLst/>
                        </a:rPr>
                        <a:t>#1 out of 241</a:t>
                      </a:r>
                      <a:endParaRPr lang="en-US" sz="1500" b="0" i="0" u="none" strike="noStrike" dirty="0">
                        <a:solidFill>
                          <a:srgbClr val="FF0000"/>
                        </a:solidFill>
                        <a:effectLst/>
                        <a:latin typeface="Calibri" panose="020F0502020204030204" pitchFamily="34" charset="0"/>
                      </a:endParaRPr>
                    </a:p>
                  </a:txBody>
                  <a:tcPr marL="497" marR="497" marT="497" marB="0" anchor="b"/>
                </a:tc>
                <a:extLst>
                  <a:ext uri="{0D108BD9-81ED-4DB2-BD59-A6C34878D82A}">
                    <a16:rowId xmlns:a16="http://schemas.microsoft.com/office/drawing/2014/main" val="10003"/>
                  </a:ext>
                </a:extLst>
              </a:tr>
              <a:tr h="457697">
                <a:tc>
                  <a:txBody>
                    <a:bodyPr/>
                    <a:lstStyle/>
                    <a:p>
                      <a:pPr algn="l" fontAlgn="b"/>
                      <a:r>
                        <a:rPr lang="en-US" sz="1500" u="none" strike="noStrike" dirty="0">
                          <a:solidFill>
                            <a:schemeClr val="accent5">
                              <a:lumMod val="75000"/>
                            </a:schemeClr>
                          </a:solidFill>
                          <a:effectLst/>
                        </a:rPr>
                        <a:t>Audit</a:t>
                      </a:r>
                      <a:endParaRPr lang="en-US" sz="1500" b="0" i="0" u="none" strike="noStrike" dirty="0">
                        <a:solidFill>
                          <a:schemeClr val="accent5">
                            <a:lumMod val="75000"/>
                          </a:schemeClr>
                        </a:solidFill>
                        <a:effectLst/>
                        <a:latin typeface="Calibri" panose="020F0502020204030204" pitchFamily="34" charset="0"/>
                      </a:endParaRPr>
                    </a:p>
                  </a:txBody>
                  <a:tcPr marL="497" marR="497" marT="497" marB="0" anchor="b"/>
                </a:tc>
                <a:tc>
                  <a:txBody>
                    <a:bodyPr/>
                    <a:lstStyle/>
                    <a:p>
                      <a:pPr algn="l" fontAlgn="b"/>
                      <a:r>
                        <a:rPr lang="en-US" sz="1500" u="none" strike="noStrike" dirty="0">
                          <a:solidFill>
                            <a:schemeClr val="accent5">
                              <a:lumMod val="75000"/>
                            </a:schemeClr>
                          </a:solidFill>
                          <a:effectLst/>
                        </a:rPr>
                        <a:t>#6 out of 320</a:t>
                      </a:r>
                      <a:endParaRPr lang="en-US" sz="1500" b="0" i="0" u="none" strike="noStrike" dirty="0">
                        <a:solidFill>
                          <a:schemeClr val="accent5">
                            <a:lumMod val="75000"/>
                          </a:schemeClr>
                        </a:solidFill>
                        <a:effectLst/>
                        <a:latin typeface="Calibri" panose="020F0502020204030204" pitchFamily="34" charset="0"/>
                      </a:endParaRPr>
                    </a:p>
                  </a:txBody>
                  <a:tcPr marL="497" marR="497" marT="497" marB="0" anchor="b"/>
                </a:tc>
                <a:tc>
                  <a:txBody>
                    <a:bodyPr/>
                    <a:lstStyle/>
                    <a:p>
                      <a:pPr algn="l" fontAlgn="b"/>
                      <a:r>
                        <a:rPr lang="en-US" sz="1500" u="none" strike="noStrike" dirty="0">
                          <a:solidFill>
                            <a:schemeClr val="accent5">
                              <a:lumMod val="75000"/>
                            </a:schemeClr>
                          </a:solidFill>
                          <a:effectLst/>
                        </a:rPr>
                        <a:t>#7 out of 370</a:t>
                      </a:r>
                      <a:endParaRPr lang="en-US" sz="1500" b="0" i="0" u="none" strike="noStrike" dirty="0">
                        <a:solidFill>
                          <a:schemeClr val="accent5">
                            <a:lumMod val="75000"/>
                          </a:schemeClr>
                        </a:solidFill>
                        <a:effectLst/>
                        <a:latin typeface="Calibri" panose="020F0502020204030204" pitchFamily="34" charset="0"/>
                      </a:endParaRPr>
                    </a:p>
                  </a:txBody>
                  <a:tcPr marL="497" marR="497" marT="497" marB="0" anchor="b"/>
                </a:tc>
                <a:tc>
                  <a:txBody>
                    <a:bodyPr/>
                    <a:lstStyle/>
                    <a:p>
                      <a:pPr algn="l" fontAlgn="b"/>
                      <a:r>
                        <a:rPr lang="en-US" sz="1500" u="none" strike="noStrike" dirty="0">
                          <a:solidFill>
                            <a:schemeClr val="accent5">
                              <a:lumMod val="75000"/>
                            </a:schemeClr>
                          </a:solidFill>
                          <a:effectLst/>
                        </a:rPr>
                        <a:t>#11 out of 438</a:t>
                      </a:r>
                      <a:endParaRPr lang="en-US" sz="1500" b="0" i="0" u="none" strike="noStrike" dirty="0">
                        <a:solidFill>
                          <a:schemeClr val="accent5">
                            <a:lumMod val="75000"/>
                          </a:schemeClr>
                        </a:solidFill>
                        <a:effectLst/>
                        <a:latin typeface="Calibri" panose="020F0502020204030204" pitchFamily="34" charset="0"/>
                      </a:endParaRPr>
                    </a:p>
                  </a:txBody>
                  <a:tcPr marL="497" marR="497" marT="497" marB="0" anchor="b"/>
                </a:tc>
                <a:extLst>
                  <a:ext uri="{0D108BD9-81ED-4DB2-BD59-A6C34878D82A}">
                    <a16:rowId xmlns:a16="http://schemas.microsoft.com/office/drawing/2014/main" val="10004"/>
                  </a:ext>
                </a:extLst>
              </a:tr>
              <a:tr h="421276">
                <a:tc>
                  <a:txBody>
                    <a:bodyPr/>
                    <a:lstStyle/>
                    <a:p>
                      <a:pPr algn="l" fontAlgn="b"/>
                      <a:r>
                        <a:rPr lang="en-US" sz="1200" u="none" strike="noStrike">
                          <a:effectLst/>
                        </a:rPr>
                        <a:t>Financial</a:t>
                      </a:r>
                      <a:endParaRPr lang="en-US" sz="1200" b="0" i="0" u="none" strike="noStrike">
                        <a:solidFill>
                          <a:srgbClr val="000000"/>
                        </a:solidFill>
                        <a:effectLst/>
                        <a:latin typeface="Calibri" panose="020F0502020204030204" pitchFamily="34" charset="0"/>
                      </a:endParaRPr>
                    </a:p>
                  </a:txBody>
                  <a:tcPr marL="497" marR="497" marT="497" marB="0" anchor="b"/>
                </a:tc>
                <a:tc>
                  <a:txBody>
                    <a:bodyPr/>
                    <a:lstStyle/>
                    <a:p>
                      <a:pPr algn="l" fontAlgn="b"/>
                      <a:r>
                        <a:rPr lang="en-US" sz="1200" u="none" strike="noStrike">
                          <a:effectLst/>
                        </a:rPr>
                        <a:t>#70 out of 356</a:t>
                      </a:r>
                      <a:endParaRPr lang="en-US" sz="1200" b="0" i="0" u="none" strike="noStrike">
                        <a:solidFill>
                          <a:srgbClr val="000000"/>
                        </a:solidFill>
                        <a:effectLst/>
                        <a:latin typeface="Calibri" panose="020F0502020204030204" pitchFamily="34" charset="0"/>
                      </a:endParaRPr>
                    </a:p>
                  </a:txBody>
                  <a:tcPr marL="497" marR="497" marT="497" marB="0" anchor="b"/>
                </a:tc>
                <a:tc>
                  <a:txBody>
                    <a:bodyPr/>
                    <a:lstStyle/>
                    <a:p>
                      <a:pPr algn="l" fontAlgn="b"/>
                      <a:r>
                        <a:rPr lang="en-US" sz="1200" u="none" strike="noStrike">
                          <a:effectLst/>
                        </a:rPr>
                        <a:t>#89 out of 406</a:t>
                      </a:r>
                      <a:endParaRPr lang="en-US" sz="1200" b="0" i="0" u="none" strike="noStrike">
                        <a:solidFill>
                          <a:srgbClr val="000000"/>
                        </a:solidFill>
                        <a:effectLst/>
                        <a:latin typeface="Calibri" panose="020F0502020204030204" pitchFamily="34" charset="0"/>
                      </a:endParaRPr>
                    </a:p>
                  </a:txBody>
                  <a:tcPr marL="497" marR="497" marT="497" marB="0" anchor="b"/>
                </a:tc>
                <a:tc>
                  <a:txBody>
                    <a:bodyPr/>
                    <a:lstStyle/>
                    <a:p>
                      <a:pPr algn="l" fontAlgn="b"/>
                      <a:r>
                        <a:rPr lang="en-US" sz="1200" u="none" strike="noStrike">
                          <a:effectLst/>
                        </a:rPr>
                        <a:t>#83 out of 470</a:t>
                      </a:r>
                      <a:endParaRPr lang="en-US" sz="1200" b="0" i="0" u="none" strike="noStrike">
                        <a:solidFill>
                          <a:srgbClr val="000000"/>
                        </a:solidFill>
                        <a:effectLst/>
                        <a:latin typeface="Calibri" panose="020F0502020204030204" pitchFamily="34" charset="0"/>
                      </a:endParaRPr>
                    </a:p>
                  </a:txBody>
                  <a:tcPr marL="497" marR="497" marT="497" marB="0" anchor="b"/>
                </a:tc>
                <a:extLst>
                  <a:ext uri="{0D108BD9-81ED-4DB2-BD59-A6C34878D82A}">
                    <a16:rowId xmlns:a16="http://schemas.microsoft.com/office/drawing/2014/main" val="10005"/>
                  </a:ext>
                </a:extLst>
              </a:tr>
              <a:tr h="421276">
                <a:tc>
                  <a:txBody>
                    <a:bodyPr/>
                    <a:lstStyle/>
                    <a:p>
                      <a:pPr algn="l" fontAlgn="b"/>
                      <a:r>
                        <a:rPr lang="en-US" sz="1200" u="none" strike="noStrike">
                          <a:effectLst/>
                        </a:rPr>
                        <a:t>Managerial</a:t>
                      </a:r>
                      <a:endParaRPr lang="en-US" sz="1200" b="0" i="0" u="none" strike="noStrike">
                        <a:solidFill>
                          <a:srgbClr val="000000"/>
                        </a:solidFill>
                        <a:effectLst/>
                        <a:latin typeface="Calibri" panose="020F0502020204030204" pitchFamily="34" charset="0"/>
                      </a:endParaRPr>
                    </a:p>
                  </a:txBody>
                  <a:tcPr marL="497" marR="497" marT="497" marB="0" anchor="b"/>
                </a:tc>
                <a:tc>
                  <a:txBody>
                    <a:bodyPr/>
                    <a:lstStyle/>
                    <a:p>
                      <a:pPr algn="l" fontAlgn="b"/>
                      <a:r>
                        <a:rPr lang="en-US" sz="1200" u="none" strike="noStrike">
                          <a:effectLst/>
                        </a:rPr>
                        <a:t>#120 out of 286</a:t>
                      </a:r>
                      <a:endParaRPr lang="en-US" sz="1200" b="0" i="0" u="none" strike="noStrike">
                        <a:solidFill>
                          <a:srgbClr val="000000"/>
                        </a:solidFill>
                        <a:effectLst/>
                        <a:latin typeface="Calibri" panose="020F0502020204030204" pitchFamily="34" charset="0"/>
                      </a:endParaRPr>
                    </a:p>
                  </a:txBody>
                  <a:tcPr marL="497" marR="497" marT="497" marB="0" anchor="b"/>
                </a:tc>
                <a:tc>
                  <a:txBody>
                    <a:bodyPr/>
                    <a:lstStyle/>
                    <a:p>
                      <a:pPr algn="l" fontAlgn="b"/>
                      <a:r>
                        <a:rPr lang="en-US" sz="1200" u="none" strike="noStrike">
                          <a:effectLst/>
                        </a:rPr>
                        <a:t>#80 out of 346</a:t>
                      </a:r>
                      <a:endParaRPr lang="en-US" sz="1200" b="0" i="0" u="none" strike="noStrike">
                        <a:solidFill>
                          <a:srgbClr val="000000"/>
                        </a:solidFill>
                        <a:effectLst/>
                        <a:latin typeface="Calibri" panose="020F0502020204030204" pitchFamily="34" charset="0"/>
                      </a:endParaRPr>
                    </a:p>
                  </a:txBody>
                  <a:tcPr marL="497" marR="497" marT="497" marB="0" anchor="b"/>
                </a:tc>
                <a:tc>
                  <a:txBody>
                    <a:bodyPr/>
                    <a:lstStyle/>
                    <a:p>
                      <a:pPr algn="l" fontAlgn="b"/>
                      <a:r>
                        <a:rPr lang="en-US" sz="1200" u="none" strike="noStrike">
                          <a:effectLst/>
                        </a:rPr>
                        <a:t>#66 out of 413</a:t>
                      </a:r>
                      <a:endParaRPr lang="en-US" sz="1200" b="0" i="0" u="none" strike="noStrike">
                        <a:solidFill>
                          <a:srgbClr val="000000"/>
                        </a:solidFill>
                        <a:effectLst/>
                        <a:latin typeface="Calibri" panose="020F0502020204030204" pitchFamily="34" charset="0"/>
                      </a:endParaRPr>
                    </a:p>
                  </a:txBody>
                  <a:tcPr marL="497" marR="497" marT="497" marB="0" anchor="b"/>
                </a:tc>
                <a:extLst>
                  <a:ext uri="{0D108BD9-81ED-4DB2-BD59-A6C34878D82A}">
                    <a16:rowId xmlns:a16="http://schemas.microsoft.com/office/drawing/2014/main" val="10006"/>
                  </a:ext>
                </a:extLst>
              </a:tr>
              <a:tr h="421276">
                <a:tc>
                  <a:txBody>
                    <a:bodyPr/>
                    <a:lstStyle/>
                    <a:p>
                      <a:pPr algn="l" fontAlgn="b"/>
                      <a:r>
                        <a:rPr lang="en-US" sz="1200" u="none" strike="noStrike">
                          <a:effectLst/>
                        </a:rPr>
                        <a:t>Tax</a:t>
                      </a:r>
                      <a:endParaRPr lang="en-US" sz="1200" b="0" i="0" u="none" strike="noStrike">
                        <a:solidFill>
                          <a:srgbClr val="000000"/>
                        </a:solidFill>
                        <a:effectLst/>
                        <a:latin typeface="Calibri" panose="020F0502020204030204" pitchFamily="34" charset="0"/>
                      </a:endParaRPr>
                    </a:p>
                  </a:txBody>
                  <a:tcPr marL="497" marR="497" marT="497" marB="0" anchor="b"/>
                </a:tc>
                <a:tc>
                  <a:txBody>
                    <a:bodyPr/>
                    <a:lstStyle/>
                    <a:p>
                      <a:pPr algn="l" fontAlgn="b"/>
                      <a:r>
                        <a:rPr lang="en-US" sz="1200" u="none" strike="noStrike">
                          <a:effectLst/>
                        </a:rPr>
                        <a:t>#53 out of 129</a:t>
                      </a:r>
                      <a:endParaRPr lang="en-US" sz="1200" b="0" i="0" u="none" strike="noStrike">
                        <a:solidFill>
                          <a:srgbClr val="000000"/>
                        </a:solidFill>
                        <a:effectLst/>
                        <a:latin typeface="Calibri" panose="020F0502020204030204" pitchFamily="34" charset="0"/>
                      </a:endParaRPr>
                    </a:p>
                  </a:txBody>
                  <a:tcPr marL="497" marR="497" marT="497" marB="0" anchor="b"/>
                </a:tc>
                <a:tc>
                  <a:txBody>
                    <a:bodyPr/>
                    <a:lstStyle/>
                    <a:p>
                      <a:pPr algn="l" fontAlgn="b"/>
                      <a:r>
                        <a:rPr lang="en-US" sz="1200" u="none" strike="noStrike">
                          <a:effectLst/>
                        </a:rPr>
                        <a:t>#76 out of 178</a:t>
                      </a:r>
                      <a:endParaRPr lang="en-US" sz="1200" b="0" i="0" u="none" strike="noStrike">
                        <a:solidFill>
                          <a:srgbClr val="000000"/>
                        </a:solidFill>
                        <a:effectLst/>
                        <a:latin typeface="Calibri" panose="020F0502020204030204" pitchFamily="34" charset="0"/>
                      </a:endParaRPr>
                    </a:p>
                  </a:txBody>
                  <a:tcPr marL="497" marR="497" marT="497" marB="0" anchor="b"/>
                </a:tc>
                <a:tc>
                  <a:txBody>
                    <a:bodyPr/>
                    <a:lstStyle/>
                    <a:p>
                      <a:pPr algn="l" fontAlgn="b"/>
                      <a:r>
                        <a:rPr lang="en-US" sz="1200" u="none" strike="noStrike">
                          <a:effectLst/>
                        </a:rPr>
                        <a:t>#79 out of 246</a:t>
                      </a:r>
                      <a:endParaRPr lang="en-US" sz="1200" b="0" i="0" u="none" strike="noStrike">
                        <a:solidFill>
                          <a:srgbClr val="000000"/>
                        </a:solidFill>
                        <a:effectLst/>
                        <a:latin typeface="Calibri" panose="020F0502020204030204" pitchFamily="34" charset="0"/>
                      </a:endParaRPr>
                    </a:p>
                  </a:txBody>
                  <a:tcPr marL="497" marR="497" marT="497" marB="0" anchor="b"/>
                </a:tc>
                <a:extLst>
                  <a:ext uri="{0D108BD9-81ED-4DB2-BD59-A6C34878D82A}">
                    <a16:rowId xmlns:a16="http://schemas.microsoft.com/office/drawing/2014/main" val="10007"/>
                  </a:ext>
                </a:extLst>
              </a:tr>
              <a:tr h="421276">
                <a:tc>
                  <a:txBody>
                    <a:bodyPr/>
                    <a:lstStyle/>
                    <a:p>
                      <a:pPr algn="l" fontAlgn="b"/>
                      <a:r>
                        <a:rPr lang="en-US" sz="1200" u="none" strike="noStrike">
                          <a:effectLst/>
                        </a:rPr>
                        <a:t>Other</a:t>
                      </a:r>
                      <a:endParaRPr lang="en-US" sz="1200" b="0" i="0" u="none" strike="noStrike">
                        <a:solidFill>
                          <a:srgbClr val="000000"/>
                        </a:solidFill>
                        <a:effectLst/>
                        <a:latin typeface="Calibri" panose="020F0502020204030204" pitchFamily="34" charset="0"/>
                      </a:endParaRPr>
                    </a:p>
                  </a:txBody>
                  <a:tcPr marL="497" marR="497" marT="497" marB="0" anchor="b"/>
                </a:tc>
                <a:tc>
                  <a:txBody>
                    <a:bodyPr/>
                    <a:lstStyle/>
                    <a:p>
                      <a:pPr algn="l" fontAlgn="b"/>
                      <a:r>
                        <a:rPr lang="en-US" sz="1200" u="none" strike="noStrike">
                          <a:effectLst/>
                        </a:rPr>
                        <a:t>#35 out of 171</a:t>
                      </a:r>
                      <a:endParaRPr lang="en-US" sz="1200" b="0" i="0" u="none" strike="noStrike">
                        <a:solidFill>
                          <a:srgbClr val="000000"/>
                        </a:solidFill>
                        <a:effectLst/>
                        <a:latin typeface="Calibri" panose="020F0502020204030204" pitchFamily="34" charset="0"/>
                      </a:endParaRPr>
                    </a:p>
                  </a:txBody>
                  <a:tcPr marL="497" marR="497" marT="497" marB="0" anchor="b"/>
                </a:tc>
                <a:tc>
                  <a:txBody>
                    <a:bodyPr/>
                    <a:lstStyle/>
                    <a:p>
                      <a:pPr algn="l" fontAlgn="b"/>
                      <a:r>
                        <a:rPr lang="en-US" sz="1200" u="none" strike="noStrike">
                          <a:effectLst/>
                        </a:rPr>
                        <a:t>#18 out of 248</a:t>
                      </a:r>
                      <a:endParaRPr lang="en-US" sz="1200" b="0" i="0" u="none" strike="noStrike">
                        <a:solidFill>
                          <a:srgbClr val="000000"/>
                        </a:solidFill>
                        <a:effectLst/>
                        <a:latin typeface="Calibri" panose="020F0502020204030204" pitchFamily="34" charset="0"/>
                      </a:endParaRPr>
                    </a:p>
                  </a:txBody>
                  <a:tcPr marL="497" marR="497" marT="497" marB="0" anchor="b"/>
                </a:tc>
                <a:tc>
                  <a:txBody>
                    <a:bodyPr/>
                    <a:lstStyle/>
                    <a:p>
                      <a:pPr algn="l" fontAlgn="b"/>
                      <a:r>
                        <a:rPr lang="en-US" sz="1200" u="none" strike="noStrike" dirty="0">
                          <a:effectLst/>
                        </a:rPr>
                        <a:t>#25 out of 341</a:t>
                      </a:r>
                      <a:endParaRPr lang="en-US" sz="1200" b="0" i="0" u="none" strike="noStrike" dirty="0">
                        <a:solidFill>
                          <a:srgbClr val="000000"/>
                        </a:solidFill>
                        <a:effectLst/>
                        <a:latin typeface="Calibri" panose="020F0502020204030204" pitchFamily="34" charset="0"/>
                      </a:endParaRPr>
                    </a:p>
                  </a:txBody>
                  <a:tcPr marL="497" marR="497" marT="497"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180474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61956"/>
            <a:ext cx="8229600" cy="808038"/>
          </a:xfrm>
        </p:spPr>
        <p:txBody>
          <a:bodyPr/>
          <a:lstStyle/>
          <a:p>
            <a:pPr algn="ctr"/>
            <a:r>
              <a:rPr lang="en-US" sz="3200" b="1" u="sng" dirty="0">
                <a:solidFill>
                  <a:srgbClr val="002060"/>
                </a:solidFill>
                <a:latin typeface="Times New Roman" pitchFamily="18" charset="0"/>
                <a:cs typeface="Times New Roman" pitchFamily="18" charset="0"/>
              </a:rPr>
              <a:t>Outline</a:t>
            </a:r>
          </a:p>
        </p:txBody>
      </p:sp>
      <p:sp>
        <p:nvSpPr>
          <p:cNvPr id="3" name="內容版面配置區 2"/>
          <p:cNvSpPr>
            <a:spLocks noGrp="1"/>
          </p:cNvSpPr>
          <p:nvPr>
            <p:ph idx="1"/>
          </p:nvPr>
        </p:nvSpPr>
        <p:spPr>
          <a:xfrm>
            <a:off x="457200" y="1267610"/>
            <a:ext cx="7956755" cy="5105400"/>
          </a:xfrm>
        </p:spPr>
        <p:txBody>
          <a:bodyPr/>
          <a:lstStyle/>
          <a:p>
            <a:pPr>
              <a:spcBef>
                <a:spcPts val="1000"/>
              </a:spcBef>
              <a:spcAft>
                <a:spcPts val="1000"/>
              </a:spcAft>
              <a:buFont typeface="Wingdings" pitchFamily="2" charset="2"/>
              <a:buChar char="v"/>
            </a:pPr>
            <a:r>
              <a:rPr lang="en-US" sz="2400" b="1" dirty="0">
                <a:latin typeface="Times New Roman" pitchFamily="18" charset="0"/>
                <a:cs typeface="Times New Roman" pitchFamily="18" charset="0"/>
              </a:rPr>
              <a:t>Introduction</a:t>
            </a:r>
          </a:p>
          <a:p>
            <a:pPr>
              <a:spcBef>
                <a:spcPts val="1000"/>
              </a:spcBef>
              <a:spcAft>
                <a:spcPts val="1000"/>
              </a:spcAft>
              <a:buFont typeface="Wingdings" pitchFamily="2" charset="2"/>
              <a:buChar char="v"/>
            </a:pPr>
            <a:r>
              <a:rPr lang="en-US" sz="2400" b="1" i="1" dirty="0">
                <a:latin typeface="Times New Roman" pitchFamily="18" charset="0"/>
                <a:cs typeface="Times New Roman" pitchFamily="18" charset="0"/>
              </a:rPr>
              <a:t>Essay One</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The Incremental Informativeness of Management Sentiment in Conference Calls for the Prediction of Internal Control Material Weaknesses</a:t>
            </a:r>
          </a:p>
          <a:p>
            <a:pPr>
              <a:spcBef>
                <a:spcPts val="1000"/>
              </a:spcBef>
              <a:spcAft>
                <a:spcPts val="1000"/>
              </a:spcAft>
              <a:buFont typeface="Wingdings" pitchFamily="2" charset="2"/>
              <a:buChar char="v"/>
            </a:pPr>
            <a:r>
              <a:rPr lang="en-US" sz="2400" b="1" i="1" dirty="0">
                <a:latin typeface="Times New Roman" pitchFamily="18" charset="0"/>
                <a:cs typeface="Times New Roman" pitchFamily="18" charset="0"/>
              </a:rPr>
              <a:t>Essay Two</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The Performance of Sentiment Features of MD&amp;As for Financial Misstatements Prediction: A Comparison of Deep Learning and Bag of Words Approaches</a:t>
            </a:r>
          </a:p>
          <a:p>
            <a:pPr>
              <a:spcBef>
                <a:spcPts val="1000"/>
              </a:spcBef>
              <a:spcAft>
                <a:spcPts val="1000"/>
              </a:spcAft>
              <a:buFont typeface="Wingdings" pitchFamily="2" charset="2"/>
              <a:buChar char="v"/>
            </a:pPr>
            <a:r>
              <a:rPr lang="en-US" sz="2400" b="1" i="1" dirty="0">
                <a:latin typeface="Times New Roman" pitchFamily="18" charset="0"/>
                <a:cs typeface="Times New Roman" pitchFamily="18" charset="0"/>
              </a:rPr>
              <a:t>Essay Three</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Predicting Audit Fees with Twitter: Do the 140 Characters reveal a company’s audit risk?</a:t>
            </a:r>
          </a:p>
          <a:p>
            <a:pPr>
              <a:spcBef>
                <a:spcPts val="1000"/>
              </a:spcBef>
              <a:spcAft>
                <a:spcPts val="1000"/>
              </a:spcAft>
              <a:buFont typeface="Wingdings" pitchFamily="2" charset="2"/>
              <a:buChar char="v"/>
            </a:pPr>
            <a:r>
              <a:rPr lang="en-US" sz="2400" b="1" dirty="0">
                <a:latin typeface="Times New Roman" pitchFamily="18" charset="0"/>
                <a:cs typeface="Times New Roman" pitchFamily="18" charset="0"/>
              </a:rPr>
              <a:t>Conclusion, Limitation, and Future Research</a:t>
            </a:r>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7FD18CB-31D3-4365-84C3-C2F47F0A87AA}" type="slidenum">
              <a:rPr kumimoji="0" lang="zh-TW" altLang="en-US" sz="1400" b="0" i="0" u="none" strike="noStrike" kern="1200" cap="none" spc="0" normalizeH="0" baseline="0" noProof="0" smtClean="0">
                <a:ln>
                  <a:noFill/>
                </a:ln>
                <a:solidFill>
                  <a:srgbClr val="5F5F5F"/>
                </a:solidFill>
                <a:effectLst/>
                <a:uLnTx/>
                <a:uFillTx/>
                <a:latin typeface="Arial" pitchFamily="34" charset="0"/>
                <a:ea typeface="新細明體" pitchFamily="18" charset="-12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zh-TW" sz="1400" b="0" i="0" u="none" strike="noStrike" kern="1200" cap="none" spc="0" normalizeH="0" baseline="0" noProof="0">
              <a:ln>
                <a:noFill/>
              </a:ln>
              <a:solidFill>
                <a:srgbClr val="5F5F5F"/>
              </a:solidFill>
              <a:effectLst/>
              <a:uLnTx/>
              <a:uFillTx/>
              <a:latin typeface="Arial" pitchFamily="34" charset="0"/>
              <a:ea typeface="新細明體" pitchFamily="18" charset="-120"/>
              <a:cs typeface="Arial" pitchFamily="34" charset="0"/>
            </a:endParaRPr>
          </a:p>
        </p:txBody>
      </p:sp>
    </p:spTree>
    <p:extLst>
      <p:ext uri="{BB962C8B-B14F-4D97-AF65-F5344CB8AC3E}">
        <p14:creationId xmlns:p14="http://schemas.microsoft.com/office/powerpoint/2010/main" val="34466719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applications </a:t>
            </a:r>
          </a:p>
        </p:txBody>
      </p:sp>
      <p:sp>
        <p:nvSpPr>
          <p:cNvPr id="3" name="Content Placeholder 2"/>
          <p:cNvSpPr>
            <a:spLocks noGrp="1"/>
          </p:cNvSpPr>
          <p:nvPr>
            <p:ph idx="1"/>
          </p:nvPr>
        </p:nvSpPr>
        <p:spPr/>
        <p:txBody>
          <a:bodyPr/>
          <a:lstStyle/>
          <a:p>
            <a:r>
              <a:rPr lang="en-US" dirty="0"/>
              <a:t>Voice search/voice-activated assistants: </a:t>
            </a:r>
            <a:r>
              <a:rPr lang="en-US" altLang="zh-CN" dirty="0"/>
              <a:t>NLP</a:t>
            </a:r>
            <a:endParaRPr lang="en-US" dirty="0"/>
          </a:p>
          <a:p>
            <a:r>
              <a:rPr lang="en-US" dirty="0"/>
              <a:t>Recommendation engines: scan, keywords</a:t>
            </a:r>
          </a:p>
          <a:p>
            <a:r>
              <a:rPr lang="en-US" dirty="0"/>
              <a:t>Image recognition</a:t>
            </a:r>
          </a:p>
          <a:p>
            <a:r>
              <a:rPr lang="en-US" dirty="0"/>
              <a:t>Image tagging/image search: </a:t>
            </a:r>
            <a:r>
              <a:rPr lang="en-US" dirty="0" err="1"/>
              <a:t>google</a:t>
            </a:r>
            <a:r>
              <a:rPr lang="en-US" dirty="0"/>
              <a:t>+</a:t>
            </a:r>
          </a:p>
          <a:p>
            <a:r>
              <a:rPr lang="en-US"/>
              <a:t>Textual analysis</a:t>
            </a:r>
            <a:endParaRPr lang="en-US" dirty="0"/>
          </a:p>
        </p:txBody>
      </p:sp>
      <p:pic>
        <p:nvPicPr>
          <p:cNvPr id="4" name="Picture 3"/>
          <p:cNvPicPr>
            <a:picLocks noChangeAspect="1"/>
          </p:cNvPicPr>
          <p:nvPr/>
        </p:nvPicPr>
        <p:blipFill>
          <a:blip r:embed="rId3"/>
          <a:stretch>
            <a:fillRect/>
          </a:stretch>
        </p:blipFill>
        <p:spPr>
          <a:xfrm>
            <a:off x="6314704" y="1406823"/>
            <a:ext cx="2307478" cy="1538090"/>
          </a:xfrm>
          <a:prstGeom prst="rect">
            <a:avLst/>
          </a:prstGeom>
        </p:spPr>
      </p:pic>
      <p:pic>
        <p:nvPicPr>
          <p:cNvPr id="5" name="Picture 4"/>
          <p:cNvPicPr>
            <a:picLocks noChangeAspect="1"/>
          </p:cNvPicPr>
          <p:nvPr/>
        </p:nvPicPr>
        <p:blipFill>
          <a:blip r:embed="rId4"/>
          <a:stretch>
            <a:fillRect/>
          </a:stretch>
        </p:blipFill>
        <p:spPr>
          <a:xfrm>
            <a:off x="6289285" y="3220641"/>
            <a:ext cx="2332897" cy="1541022"/>
          </a:xfrm>
          <a:prstGeom prst="rect">
            <a:avLst/>
          </a:prstGeom>
        </p:spPr>
      </p:pic>
    </p:spTree>
    <p:extLst>
      <p:ext uri="{BB962C8B-B14F-4D97-AF65-F5344CB8AC3E}">
        <p14:creationId xmlns:p14="http://schemas.microsoft.com/office/powerpoint/2010/main" val="12784965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ctrTitle"/>
          </p:nvPr>
        </p:nvSpPr>
        <p:spPr>
          <a:xfrm>
            <a:off x="433753" y="1601909"/>
            <a:ext cx="8253047" cy="2126029"/>
          </a:xfrm>
        </p:spPr>
        <p:txBody>
          <a:bodyPr/>
          <a:lstStyle/>
          <a:p>
            <a:r>
              <a:rPr lang="en-US" sz="3200" dirty="0" smtClean="0">
                <a:solidFill>
                  <a:srgbClr val="FFFF00"/>
                </a:solidFill>
              </a:rPr>
              <a:t>Design </a:t>
            </a:r>
            <a:r>
              <a:rPr lang="en-US" sz="3200" dirty="0">
                <a:solidFill>
                  <a:srgbClr val="FFFF00"/>
                </a:solidFill>
              </a:rPr>
              <a:t>of Apps for Armchair </a:t>
            </a:r>
            <a:r>
              <a:rPr lang="en-US" sz="3200" dirty="0" smtClean="0">
                <a:solidFill>
                  <a:srgbClr val="FFFF00"/>
                </a:solidFill>
              </a:rPr>
              <a:t>Auditors to Analyze Government </a:t>
            </a:r>
            <a:r>
              <a:rPr lang="en-US" sz="3200" dirty="0">
                <a:solidFill>
                  <a:srgbClr val="FFFF00"/>
                </a:solidFill>
              </a:rPr>
              <a:t>Procurement </a:t>
            </a:r>
            <a:r>
              <a:rPr lang="en-US" sz="3200" dirty="0" smtClean="0">
                <a:solidFill>
                  <a:srgbClr val="FFFF00"/>
                </a:solidFill>
              </a:rPr>
              <a:t>Contract</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13314" name="Rectangle 3"/>
          <p:cNvSpPr>
            <a:spLocks noGrp="1" noChangeArrowheads="1"/>
          </p:cNvSpPr>
          <p:nvPr>
            <p:ph type="subTitle" idx="1"/>
          </p:nvPr>
        </p:nvSpPr>
        <p:spPr>
          <a:xfrm>
            <a:off x="1390650" y="3921125"/>
            <a:ext cx="6067425" cy="1104900"/>
          </a:xfrm>
        </p:spPr>
        <p:txBody>
          <a:bodyPr/>
          <a:lstStyle/>
          <a:p>
            <a:r>
              <a:rPr lang="en-US" sz="1600" b="1" dirty="0"/>
              <a:t>Jun Dai</a:t>
            </a:r>
            <a:endParaRPr lang="en-US" sz="1600" dirty="0"/>
          </a:p>
          <a:p>
            <a:r>
              <a:rPr lang="en-US" sz="1600" b="1" dirty="0" smtClean="0"/>
              <a:t>Rutgers University</a:t>
            </a:r>
            <a:endParaRPr lang="en-US" sz="1600" dirty="0" smtClean="0"/>
          </a:p>
          <a:p>
            <a:r>
              <a:rPr lang="en-US" sz="1600" b="1" dirty="0"/>
              <a:t> </a:t>
            </a:r>
            <a:endParaRPr lang="en-US" sz="1600" dirty="0"/>
          </a:p>
          <a:p>
            <a:r>
              <a:rPr lang="en-US" sz="1600" b="1" dirty="0" err="1"/>
              <a:t>Qiao</a:t>
            </a:r>
            <a:r>
              <a:rPr lang="en-US" sz="1600" b="1" dirty="0"/>
              <a:t> Li</a:t>
            </a:r>
            <a:endParaRPr lang="en-US" sz="1600" dirty="0"/>
          </a:p>
          <a:p>
            <a:r>
              <a:rPr lang="en-US" sz="1600" b="1" dirty="0"/>
              <a:t>Rutgers University</a:t>
            </a:r>
            <a:endParaRPr lang="en-US" sz="1600" dirty="0"/>
          </a:p>
          <a:p>
            <a:r>
              <a:rPr lang="en-US" sz="1600" b="1" dirty="0"/>
              <a:t>  </a:t>
            </a:r>
            <a:endParaRPr lang="en-US" sz="1600" dirty="0"/>
          </a:p>
          <a:p>
            <a:r>
              <a:rPr lang="en-US" sz="1600" b="1" dirty="0"/>
              <a:t>Miklos A. </a:t>
            </a:r>
            <a:r>
              <a:rPr lang="en-US" sz="1600" b="1" dirty="0" err="1"/>
              <a:t>Vasarhelyi</a:t>
            </a:r>
            <a:r>
              <a:rPr lang="en-US" sz="1600" b="1" dirty="0"/>
              <a:t> </a:t>
            </a:r>
            <a:endParaRPr lang="en-US" sz="1600" dirty="0"/>
          </a:p>
          <a:p>
            <a:r>
              <a:rPr lang="en-US" sz="1600" b="1" dirty="0"/>
              <a:t>Rutgers University</a:t>
            </a:r>
            <a:endParaRPr lang="en-US" sz="1600" dirty="0"/>
          </a:p>
          <a:p>
            <a:r>
              <a:rPr lang="en-US" sz="2400" b="1" dirty="0"/>
              <a:t> </a:t>
            </a:r>
            <a:endParaRPr lang="en-US" sz="2400" dirty="0"/>
          </a:p>
          <a:p>
            <a:pPr eaLnBrk="1" hangingPunct="1"/>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53148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8324" y="233068"/>
            <a:ext cx="3048001" cy="2308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514350" y="6310575"/>
            <a:ext cx="942976" cy="280725"/>
          </a:xfrm>
          <a:prstGeom prst="rect">
            <a:avLst/>
          </a:prstGeom>
          <a:solidFill>
            <a:schemeClr val="bg1"/>
          </a:solidFill>
        </p:spPr>
        <p:txBody>
          <a:bodyPr wrap="square" rtlCol="0">
            <a:spAutoFit/>
          </a:bodyPr>
          <a:lstStyle/>
          <a:p>
            <a:endParaRPr lang="en-US" dirty="0"/>
          </a:p>
        </p:txBody>
      </p:sp>
      <p:sp>
        <p:nvSpPr>
          <p:cNvPr id="6" name="标题 1"/>
          <p:cNvSpPr>
            <a:spLocks noGrp="1"/>
          </p:cNvSpPr>
          <p:nvPr>
            <p:ph type="title"/>
          </p:nvPr>
        </p:nvSpPr>
        <p:spPr>
          <a:xfrm>
            <a:off x="215271" y="463900"/>
            <a:ext cx="7543800" cy="1020762"/>
          </a:xfrm>
        </p:spPr>
        <p:txBody>
          <a:bodyPr>
            <a:normAutofit/>
          </a:bodyPr>
          <a:lstStyle/>
          <a:p>
            <a:pPr algn="l"/>
            <a:r>
              <a:rPr lang="en-US" dirty="0" smtClean="0">
                <a:solidFill>
                  <a:srgbClr val="C00000"/>
                </a:solidFill>
                <a:latin typeface="Arial Rounded MT Bold" panose="020F0704030504030204" pitchFamily="34" charset="0"/>
              </a:rPr>
              <a:t>Introduction</a:t>
            </a:r>
            <a:endParaRPr lang="en-US" dirty="0">
              <a:solidFill>
                <a:srgbClr val="C00000"/>
              </a:solidFill>
              <a:latin typeface="Arial Rounded MT Bold" panose="020F0704030504030204" pitchFamily="34" charset="0"/>
            </a:endParaRPr>
          </a:p>
        </p:txBody>
      </p:sp>
      <p:sp>
        <p:nvSpPr>
          <p:cNvPr id="7" name="TextBox 6"/>
          <p:cNvSpPr txBox="1"/>
          <p:nvPr/>
        </p:nvSpPr>
        <p:spPr>
          <a:xfrm>
            <a:off x="215271" y="1329452"/>
            <a:ext cx="8481054" cy="3231654"/>
          </a:xfrm>
          <a:prstGeom prst="rect">
            <a:avLst/>
          </a:prstGeom>
          <a:noFill/>
        </p:spPr>
        <p:txBody>
          <a:bodyPr wrap="square" rtlCol="0">
            <a:spAutoFit/>
          </a:bodyPr>
          <a:lstStyle/>
          <a:p>
            <a:pPr algn="just"/>
            <a:r>
              <a:rPr lang="en-US" b="1" i="1" dirty="0" smtClean="0">
                <a:solidFill>
                  <a:srgbClr val="0070C0"/>
                </a:solidFill>
              </a:rPr>
              <a:t>Government procurement:</a:t>
            </a:r>
          </a:p>
          <a:p>
            <a:pPr algn="just"/>
            <a:r>
              <a:rPr lang="en-US" sz="2000" dirty="0" smtClean="0"/>
              <a:t> </a:t>
            </a:r>
            <a:endParaRPr lang="en-US" sz="2000" dirty="0"/>
          </a:p>
          <a:p>
            <a:pPr marL="342900" indent="-342900" algn="just">
              <a:buFont typeface="Wingdings" panose="05000000000000000000" pitchFamily="2" charset="2"/>
              <a:buChar char="Ø"/>
            </a:pPr>
            <a:r>
              <a:rPr lang="en-US" sz="2000" dirty="0" smtClean="0"/>
              <a:t>10%-15</a:t>
            </a:r>
            <a:r>
              <a:rPr lang="en-US" sz="2000" dirty="0"/>
              <a:t>% of </a:t>
            </a:r>
            <a:r>
              <a:rPr lang="en-US" sz="2000" dirty="0" smtClean="0"/>
              <a:t>GDP; 7 </a:t>
            </a:r>
            <a:r>
              <a:rPr lang="en-US" sz="2000" dirty="0"/>
              <a:t>trillion </a:t>
            </a:r>
            <a:r>
              <a:rPr lang="en-US" sz="2000" dirty="0" smtClean="0"/>
              <a:t>dollars annually in U.S.</a:t>
            </a:r>
          </a:p>
          <a:p>
            <a:pPr algn="just"/>
            <a:endParaRPr lang="en-US" sz="2000" dirty="0" smtClean="0"/>
          </a:p>
          <a:p>
            <a:pPr marL="342900" indent="-342900" algn="just">
              <a:buFont typeface="Wingdings" panose="05000000000000000000" pitchFamily="2" charset="2"/>
              <a:buChar char="Ø"/>
            </a:pPr>
            <a:r>
              <a:rPr lang="en-US" sz="2000" dirty="0" smtClean="0"/>
              <a:t>Not always Open </a:t>
            </a:r>
            <a:r>
              <a:rPr lang="en-US" sz="2000" dirty="0"/>
              <a:t>and </a:t>
            </a:r>
            <a:r>
              <a:rPr lang="en-US" sz="2000" dirty="0" smtClean="0"/>
              <a:t>Transparent</a:t>
            </a:r>
          </a:p>
          <a:p>
            <a:pPr marL="342900" indent="-342900" algn="just">
              <a:buFont typeface="Wingdings" panose="05000000000000000000" pitchFamily="2" charset="2"/>
              <a:buChar char="Ø"/>
            </a:pPr>
            <a:endParaRPr lang="en-US" sz="2000" dirty="0" smtClean="0"/>
          </a:p>
          <a:p>
            <a:pPr marL="342900" indent="-342900" algn="just">
              <a:buFont typeface="Wingdings" panose="05000000000000000000" pitchFamily="2" charset="2"/>
              <a:buChar char="Ø"/>
            </a:pPr>
            <a:r>
              <a:rPr lang="en-US" sz="2000" dirty="0" smtClean="0"/>
              <a:t>Fraud schemes</a:t>
            </a:r>
            <a:r>
              <a:rPr lang="en-US" sz="2000" dirty="0"/>
              <a:t>:</a:t>
            </a:r>
            <a:endParaRPr lang="en-US" sz="2000" dirty="0" smtClean="0"/>
          </a:p>
          <a:p>
            <a:pPr algn="just"/>
            <a:r>
              <a:rPr lang="en-US" sz="2000" dirty="0" smtClean="0"/>
              <a:t>bid </a:t>
            </a:r>
            <a:r>
              <a:rPr lang="en-US" sz="2000" dirty="0"/>
              <a:t>rigging, bribery, kickbacks, </a:t>
            </a:r>
            <a:r>
              <a:rPr lang="en-US" sz="2000" dirty="0" smtClean="0"/>
              <a:t>cost mischarging, defective </a:t>
            </a:r>
            <a:r>
              <a:rPr lang="en-US" sz="2000" dirty="0"/>
              <a:t>pricing, </a:t>
            </a:r>
            <a:endParaRPr lang="en-US" sz="2000" dirty="0" smtClean="0"/>
          </a:p>
          <a:p>
            <a:pPr algn="just"/>
            <a:r>
              <a:rPr lang="en-US" sz="2000" dirty="0" smtClean="0"/>
              <a:t>product substitution …</a:t>
            </a:r>
            <a:endParaRPr lang="en-US" sz="2000" dirty="0"/>
          </a:p>
          <a:p>
            <a:pPr algn="just"/>
            <a:endParaRPr lang="en-US" sz="2000" dirty="0" smtClean="0">
              <a:solidFill>
                <a:srgbClr val="FF0000"/>
              </a:solidFill>
              <a:latin typeface="Arial Rounded MT Bold" panose="020F0704030504030204" pitchFamily="34" charset="0"/>
            </a:endParaRPr>
          </a:p>
        </p:txBody>
      </p:sp>
      <p:sp>
        <p:nvSpPr>
          <p:cNvPr id="2" name="灯片编号占位符 1"/>
          <p:cNvSpPr>
            <a:spLocks noGrp="1"/>
          </p:cNvSpPr>
          <p:nvPr>
            <p:ph type="sldNum" sz="quarter" idx="10"/>
          </p:nvPr>
        </p:nvSpPr>
        <p:spPr/>
        <p:txBody>
          <a:bodyPr/>
          <a:lstStyle/>
          <a:p>
            <a:pPr>
              <a:defRPr/>
            </a:pPr>
            <a:fld id="{1BAEB5F4-2CD3-8E4C-A685-9D3768E45768}" type="slidenum">
              <a:rPr lang="en-US" smtClean="0"/>
              <a:pPr>
                <a:defRPr/>
              </a:pPr>
              <a:t>63</a:t>
            </a:fld>
            <a:endParaRPr lang="en-US"/>
          </a:p>
        </p:txBody>
      </p:sp>
      <p:pic>
        <p:nvPicPr>
          <p:cNvPr id="1026" name="Picture 2" descr="C:\Users\Qiao\Desktop\iStock_000016651821Medium.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66808" y="4337320"/>
            <a:ext cx="3475718" cy="2309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4627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8324" y="233068"/>
            <a:ext cx="3048001" cy="2308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514350" y="6310575"/>
            <a:ext cx="942976" cy="280725"/>
          </a:xfrm>
          <a:prstGeom prst="rect">
            <a:avLst/>
          </a:prstGeom>
          <a:solidFill>
            <a:schemeClr val="bg1"/>
          </a:solidFill>
        </p:spPr>
        <p:txBody>
          <a:bodyPr wrap="square" rtlCol="0">
            <a:spAutoFit/>
          </a:bodyPr>
          <a:lstStyle/>
          <a:p>
            <a:endParaRPr lang="en-US" dirty="0"/>
          </a:p>
        </p:txBody>
      </p:sp>
      <p:sp>
        <p:nvSpPr>
          <p:cNvPr id="6" name="标题 1"/>
          <p:cNvSpPr>
            <a:spLocks noGrp="1"/>
          </p:cNvSpPr>
          <p:nvPr>
            <p:ph type="title"/>
          </p:nvPr>
        </p:nvSpPr>
        <p:spPr>
          <a:xfrm>
            <a:off x="367389" y="609043"/>
            <a:ext cx="7543800" cy="1020762"/>
          </a:xfrm>
        </p:spPr>
        <p:txBody>
          <a:bodyPr>
            <a:normAutofit/>
          </a:bodyPr>
          <a:lstStyle/>
          <a:p>
            <a:pPr algn="l"/>
            <a:r>
              <a:rPr lang="en-US" dirty="0" smtClean="0">
                <a:solidFill>
                  <a:srgbClr val="C00000"/>
                </a:solidFill>
                <a:latin typeface="Arial Rounded MT Bold" panose="020F0704030504030204" pitchFamily="34" charset="0"/>
              </a:rPr>
              <a:t>Introduction</a:t>
            </a:r>
            <a:endParaRPr lang="en-US" dirty="0">
              <a:solidFill>
                <a:srgbClr val="C00000"/>
              </a:solidFill>
              <a:latin typeface="Arial Rounded MT Bold" panose="020F0704030504030204" pitchFamily="34" charset="0"/>
            </a:endParaRPr>
          </a:p>
        </p:txBody>
      </p:sp>
      <p:sp>
        <p:nvSpPr>
          <p:cNvPr id="2" name="灯片编号占位符 1"/>
          <p:cNvSpPr>
            <a:spLocks noGrp="1"/>
          </p:cNvSpPr>
          <p:nvPr>
            <p:ph type="sldNum" sz="quarter" idx="10"/>
          </p:nvPr>
        </p:nvSpPr>
        <p:spPr/>
        <p:txBody>
          <a:bodyPr/>
          <a:lstStyle/>
          <a:p>
            <a:pPr>
              <a:defRPr/>
            </a:pPr>
            <a:fld id="{1BAEB5F4-2CD3-8E4C-A685-9D3768E45768}" type="slidenum">
              <a:rPr lang="en-US" smtClean="0"/>
              <a:pPr>
                <a:defRPr/>
              </a:pPr>
              <a:t>64</a:t>
            </a:fld>
            <a:endParaRPr lang="en-US"/>
          </a:p>
        </p:txBody>
      </p:sp>
      <p:sp>
        <p:nvSpPr>
          <p:cNvPr id="9" name="矩形 8"/>
          <p:cNvSpPr/>
          <p:nvPr/>
        </p:nvSpPr>
        <p:spPr>
          <a:xfrm>
            <a:off x="135158" y="2759245"/>
            <a:ext cx="3728906" cy="2308324"/>
          </a:xfrm>
          <a:prstGeom prst="rect">
            <a:avLst/>
          </a:prstGeom>
        </p:spPr>
        <p:txBody>
          <a:bodyPr wrap="none">
            <a:spAutoFit/>
          </a:bodyPr>
          <a:lstStyle/>
          <a:p>
            <a:r>
              <a:rPr lang="en-US" dirty="0" smtClean="0"/>
              <a:t>Wh</a:t>
            </a:r>
            <a:r>
              <a:rPr lang="en-US" altLang="zh-CN" dirty="0" smtClean="0"/>
              <a:t>at </a:t>
            </a:r>
            <a:r>
              <a:rPr lang="en-US" dirty="0" smtClean="0"/>
              <a:t>data to use?</a:t>
            </a:r>
            <a:endParaRPr lang="en-US" dirty="0"/>
          </a:p>
          <a:p>
            <a:pPr lvl="0"/>
            <a:endParaRPr lang="en-US" dirty="0" smtClean="0"/>
          </a:p>
          <a:p>
            <a:pPr lvl="0"/>
            <a:r>
              <a:rPr lang="en-US" dirty="0" smtClean="0"/>
              <a:t>Who </a:t>
            </a:r>
            <a:r>
              <a:rPr lang="en-US" dirty="0"/>
              <a:t>has </a:t>
            </a:r>
            <a:r>
              <a:rPr lang="en-US" dirty="0" smtClean="0"/>
              <a:t>interest?</a:t>
            </a:r>
          </a:p>
          <a:p>
            <a:pPr lvl="0"/>
            <a:endParaRPr lang="en-US" dirty="0"/>
          </a:p>
          <a:p>
            <a:r>
              <a:rPr lang="en-US" dirty="0"/>
              <a:t>How to </a:t>
            </a:r>
            <a:r>
              <a:rPr lang="en-US" dirty="0" smtClean="0"/>
              <a:t>detect anomalies?</a:t>
            </a:r>
            <a:endParaRPr lang="en-US" dirty="0"/>
          </a:p>
          <a:p>
            <a:pPr lvl="0"/>
            <a:r>
              <a:rPr lang="en-US" dirty="0" smtClean="0"/>
              <a:t> </a:t>
            </a:r>
            <a:endParaRPr lang="en-US" dirty="0"/>
          </a:p>
        </p:txBody>
      </p:sp>
      <p:pic>
        <p:nvPicPr>
          <p:cNvPr id="15" name="Picture 2" descr="C:\Users\Qiao\Desktop\editorial-cartoon-oct1-201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52595" y="2547588"/>
            <a:ext cx="5196905" cy="330808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392576" y="5426845"/>
            <a:ext cx="942976" cy="28072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4720954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5648324" y="233068"/>
            <a:ext cx="3048001" cy="2308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514350" y="6310575"/>
            <a:ext cx="942976" cy="280725"/>
          </a:xfrm>
          <a:prstGeom prst="rect">
            <a:avLst/>
          </a:prstGeom>
          <a:solidFill>
            <a:schemeClr val="bg1"/>
          </a:solidFill>
        </p:spPr>
        <p:txBody>
          <a:bodyPr wrap="square" rtlCol="0">
            <a:spAutoFit/>
          </a:bodyPr>
          <a:lstStyle/>
          <a:p>
            <a:endParaRPr lang="en-US" dirty="0"/>
          </a:p>
        </p:txBody>
      </p:sp>
      <p:sp>
        <p:nvSpPr>
          <p:cNvPr id="6" name="标题 1"/>
          <p:cNvSpPr>
            <a:spLocks noGrp="1"/>
          </p:cNvSpPr>
          <p:nvPr>
            <p:ph type="title"/>
          </p:nvPr>
        </p:nvSpPr>
        <p:spPr>
          <a:xfrm>
            <a:off x="356974" y="463900"/>
            <a:ext cx="7543800" cy="1020762"/>
          </a:xfrm>
        </p:spPr>
        <p:txBody>
          <a:bodyPr>
            <a:normAutofit/>
          </a:bodyPr>
          <a:lstStyle/>
          <a:p>
            <a:pPr algn="l"/>
            <a:r>
              <a:rPr lang="en-US" dirty="0">
                <a:solidFill>
                  <a:srgbClr val="C00000"/>
                </a:solidFill>
                <a:latin typeface="Arial Rounded MT Bold" panose="020F0704030504030204" pitchFamily="34" charset="0"/>
              </a:rPr>
              <a:t>Background</a:t>
            </a:r>
          </a:p>
        </p:txBody>
      </p:sp>
      <p:sp>
        <p:nvSpPr>
          <p:cNvPr id="7" name="TextBox 6"/>
          <p:cNvSpPr txBox="1"/>
          <p:nvPr/>
        </p:nvSpPr>
        <p:spPr>
          <a:xfrm>
            <a:off x="356974" y="1490840"/>
            <a:ext cx="8481054" cy="5386090"/>
          </a:xfrm>
          <a:prstGeom prst="rect">
            <a:avLst/>
          </a:prstGeom>
          <a:noFill/>
        </p:spPr>
        <p:txBody>
          <a:bodyPr wrap="square" rtlCol="0">
            <a:spAutoFit/>
          </a:bodyPr>
          <a:lstStyle/>
          <a:p>
            <a:pPr algn="just"/>
            <a:r>
              <a:rPr lang="en-US" b="1" i="1" dirty="0" smtClean="0">
                <a:solidFill>
                  <a:srgbClr val="0070C0"/>
                </a:solidFill>
              </a:rPr>
              <a:t>Open Data Initiatives</a:t>
            </a:r>
          </a:p>
          <a:p>
            <a:pPr algn="just"/>
            <a:endParaRPr lang="en-US" sz="2000" dirty="0" smtClean="0"/>
          </a:p>
          <a:p>
            <a:pPr marL="342900" indent="-342900" algn="just">
              <a:buFont typeface="Wingdings" panose="05000000000000000000" pitchFamily="2" charset="2"/>
              <a:buChar char="Ø"/>
            </a:pPr>
            <a:r>
              <a:rPr lang="en-US" sz="2000" dirty="0" smtClean="0"/>
              <a:t>Make </a:t>
            </a:r>
            <a:r>
              <a:rPr lang="en-US" altLang="zh-CN" sz="2000" dirty="0" smtClean="0"/>
              <a:t>info </a:t>
            </a:r>
            <a:r>
              <a:rPr lang="en-US" sz="2000" dirty="0" smtClean="0"/>
              <a:t>available and transparent </a:t>
            </a:r>
          </a:p>
          <a:p>
            <a:pPr algn="just"/>
            <a:endParaRPr lang="en-US" sz="2000" dirty="0" smtClean="0"/>
          </a:p>
          <a:p>
            <a:pPr marL="342900" indent="-342900" algn="just">
              <a:buFont typeface="Wingdings" panose="05000000000000000000" pitchFamily="2" charset="2"/>
              <a:buChar char="Ø"/>
            </a:pPr>
            <a:r>
              <a:rPr lang="en-US" sz="2000" dirty="0" smtClean="0"/>
              <a:t>45 countries </a:t>
            </a:r>
            <a:r>
              <a:rPr lang="en-US" sz="2000" dirty="0"/>
              <a:t>and 163 international </a:t>
            </a:r>
            <a:r>
              <a:rPr lang="en-US" sz="2000" dirty="0" smtClean="0"/>
              <a:t>regions</a:t>
            </a:r>
          </a:p>
          <a:p>
            <a:pPr marL="342900" indent="-342900" algn="just">
              <a:buFont typeface="Wingdings" panose="05000000000000000000" pitchFamily="2" charset="2"/>
              <a:buChar char="Ø"/>
            </a:pPr>
            <a:endParaRPr lang="en-US" sz="2000" dirty="0" smtClean="0"/>
          </a:p>
          <a:p>
            <a:pPr marL="342900" indent="-342900" algn="just">
              <a:buFont typeface="Wingdings" panose="05000000000000000000" pitchFamily="2" charset="2"/>
              <a:buChar char="Ø"/>
            </a:pPr>
            <a:r>
              <a:rPr lang="en-US" sz="2000" dirty="0" smtClean="0"/>
              <a:t>U.S.</a:t>
            </a:r>
          </a:p>
          <a:p>
            <a:pPr marL="742950" lvl="1" indent="-285750" algn="just">
              <a:buFont typeface="Arial" panose="020B0604020202020204" pitchFamily="34" charset="0"/>
              <a:buChar char="•"/>
            </a:pPr>
            <a:r>
              <a:rPr lang="en-US" sz="1800" dirty="0" smtClean="0"/>
              <a:t>Data.gov </a:t>
            </a:r>
            <a:endParaRPr lang="en-US" sz="1800" dirty="0"/>
          </a:p>
          <a:p>
            <a:pPr marL="742950" lvl="1" indent="-285750" algn="just">
              <a:buFont typeface="Arial" panose="020B0604020202020204" pitchFamily="34" charset="0"/>
              <a:buChar char="•"/>
            </a:pPr>
            <a:r>
              <a:rPr lang="en-US" sz="1800" dirty="0" smtClean="0"/>
              <a:t>39 states </a:t>
            </a:r>
            <a:r>
              <a:rPr lang="en-US" sz="1800" dirty="0"/>
              <a:t>and 46 </a:t>
            </a:r>
            <a:r>
              <a:rPr lang="en-US" sz="1800" dirty="0" smtClean="0"/>
              <a:t>cities </a:t>
            </a:r>
            <a:r>
              <a:rPr lang="en-US" sz="1800" dirty="0"/>
              <a:t>and </a:t>
            </a:r>
            <a:r>
              <a:rPr lang="en-US" sz="1800" dirty="0" smtClean="0"/>
              <a:t>counties </a:t>
            </a:r>
          </a:p>
          <a:p>
            <a:pPr marL="800100" lvl="1" indent="-342900" algn="just">
              <a:buFont typeface="Arial" panose="020B0604020202020204" pitchFamily="34" charset="0"/>
              <a:buChar char="•"/>
            </a:pPr>
            <a:r>
              <a:rPr lang="en-US" sz="1800" dirty="0" smtClean="0"/>
              <a:t>formats: </a:t>
            </a:r>
            <a:r>
              <a:rPr lang="en-US" sz="1800" dirty="0"/>
              <a:t>Excel, CSV, XML, </a:t>
            </a:r>
            <a:r>
              <a:rPr lang="en-US" sz="1800" dirty="0" smtClean="0"/>
              <a:t>API, </a:t>
            </a:r>
            <a:r>
              <a:rPr lang="en-US" sz="1800" dirty="0"/>
              <a:t>HTML, open XML, text, </a:t>
            </a:r>
            <a:r>
              <a:rPr lang="en-US" sz="1800" dirty="0" smtClean="0"/>
              <a:t>pdf</a:t>
            </a:r>
            <a:endParaRPr lang="en-US" sz="1800" dirty="0"/>
          </a:p>
          <a:p>
            <a:pPr marL="800100" lvl="1" indent="-342900" algn="just">
              <a:buFont typeface="Arial" panose="020B0604020202020204" pitchFamily="34" charset="0"/>
              <a:buChar char="•"/>
            </a:pPr>
            <a:endParaRPr lang="en-US" sz="1800" dirty="0" smtClean="0"/>
          </a:p>
          <a:p>
            <a:pPr marL="342900" indent="-342900">
              <a:buFont typeface="Wingdings" panose="05000000000000000000" pitchFamily="2" charset="2"/>
              <a:buChar char="Ø"/>
            </a:pPr>
            <a:r>
              <a:rPr lang="en-US" sz="2000" dirty="0" smtClean="0"/>
              <a:t>Government </a:t>
            </a:r>
            <a:r>
              <a:rPr lang="en-US" sz="2000" dirty="0"/>
              <a:t>procurement data</a:t>
            </a:r>
            <a:r>
              <a:rPr lang="en-US" sz="2000" dirty="0" smtClean="0"/>
              <a:t>:</a:t>
            </a:r>
            <a:endParaRPr lang="en-US" sz="2000" dirty="0"/>
          </a:p>
          <a:p>
            <a:pPr marL="800100" lvl="1" indent="-342900">
              <a:buFont typeface="Arial" panose="020B0604020202020204" pitchFamily="34" charset="0"/>
              <a:buChar char="•"/>
            </a:pPr>
            <a:r>
              <a:rPr lang="en-US" sz="1800" dirty="0" smtClean="0"/>
              <a:t>China</a:t>
            </a:r>
            <a:r>
              <a:rPr lang="en-US" sz="1800" dirty="0"/>
              <a:t>: ccgp.gov.cn</a:t>
            </a:r>
          </a:p>
          <a:p>
            <a:pPr marL="800100" lvl="1" indent="-342900">
              <a:buFont typeface="Arial" panose="020B0604020202020204" pitchFamily="34" charset="0"/>
              <a:buChar char="•"/>
            </a:pPr>
            <a:r>
              <a:rPr lang="en-US" sz="1800" dirty="0"/>
              <a:t>Australian: tenders.gov.au</a:t>
            </a:r>
          </a:p>
          <a:p>
            <a:pPr marL="800100" lvl="1" indent="-342900">
              <a:buFont typeface="Arial" panose="020B0604020202020204" pitchFamily="34" charset="0"/>
              <a:buChar char="•"/>
            </a:pPr>
            <a:r>
              <a:rPr lang="en-US" sz="1800" dirty="0"/>
              <a:t>Canada: buyandsell.gc.ca</a:t>
            </a:r>
          </a:p>
          <a:p>
            <a:pPr marL="800100" lvl="1" indent="-342900">
              <a:buFont typeface="Arial" panose="020B0604020202020204" pitchFamily="34" charset="0"/>
              <a:buChar char="•"/>
            </a:pPr>
            <a:r>
              <a:rPr lang="en-US" sz="1800" dirty="0"/>
              <a:t>Brazil : dados.gov.br</a:t>
            </a:r>
          </a:p>
          <a:p>
            <a:pPr marL="800100" lvl="1" indent="-342900">
              <a:buFont typeface="Arial" panose="020B0604020202020204" pitchFamily="34" charset="0"/>
              <a:buChar char="•"/>
            </a:pPr>
            <a:r>
              <a:rPr lang="en-US" sz="1800" dirty="0"/>
              <a:t>UK: gov.uk</a:t>
            </a:r>
          </a:p>
          <a:p>
            <a:pPr lvl="1" algn="just"/>
            <a:endParaRPr lang="en-US" sz="1800" dirty="0" smtClean="0"/>
          </a:p>
        </p:txBody>
      </p:sp>
      <p:sp>
        <p:nvSpPr>
          <p:cNvPr id="2" name="灯片编号占位符 1"/>
          <p:cNvSpPr>
            <a:spLocks noGrp="1"/>
          </p:cNvSpPr>
          <p:nvPr>
            <p:ph type="sldNum" sz="quarter" idx="10"/>
          </p:nvPr>
        </p:nvSpPr>
        <p:spPr/>
        <p:txBody>
          <a:bodyPr/>
          <a:lstStyle/>
          <a:p>
            <a:pPr>
              <a:defRPr/>
            </a:pPr>
            <a:fld id="{1BAEB5F4-2CD3-8E4C-A685-9D3768E45768}" type="slidenum">
              <a:rPr lang="en-US" smtClean="0"/>
              <a:pPr>
                <a:defRPr/>
              </a:pPr>
              <a:t>65</a:t>
            </a:fld>
            <a:endParaRPr lang="en-US"/>
          </a:p>
        </p:txBody>
      </p:sp>
      <p:grpSp>
        <p:nvGrpSpPr>
          <p:cNvPr id="10" name="组合 9"/>
          <p:cNvGrpSpPr/>
          <p:nvPr/>
        </p:nvGrpSpPr>
        <p:grpSpPr>
          <a:xfrm>
            <a:off x="5342389" y="2580055"/>
            <a:ext cx="3659868" cy="3207657"/>
            <a:chOff x="5342389" y="2580055"/>
            <a:chExt cx="3659868" cy="3207657"/>
          </a:xfrm>
        </p:grpSpPr>
        <p:sp>
          <p:nvSpPr>
            <p:cNvPr id="3" name="云形标注 2"/>
            <p:cNvSpPr/>
            <p:nvPr/>
          </p:nvSpPr>
          <p:spPr>
            <a:xfrm rot="254338">
              <a:off x="5342389" y="2580055"/>
              <a:ext cx="3659868" cy="3207657"/>
            </a:xfrm>
            <a:prstGeom prst="cloudCallout">
              <a:avLst>
                <a:gd name="adj1" fmla="val -56525"/>
                <a:gd name="adj2" fmla="val 6023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863772" y="3014334"/>
              <a:ext cx="2974256" cy="2339102"/>
            </a:xfrm>
            <a:prstGeom prst="rect">
              <a:avLst/>
            </a:prstGeom>
            <a:noFill/>
          </p:spPr>
          <p:txBody>
            <a:bodyPr wrap="square" rtlCol="0">
              <a:spAutoFit/>
            </a:bodyPr>
            <a:lstStyle/>
            <a:p>
              <a:r>
                <a:rPr lang="en-US" sz="2000" dirty="0"/>
                <a:t>Data </a:t>
              </a:r>
              <a:r>
                <a:rPr lang="en-US" sz="2000" dirty="0" smtClean="0"/>
                <a:t>Standards :</a:t>
              </a:r>
            </a:p>
            <a:p>
              <a:pPr marL="285750" indent="-285750">
                <a:buFont typeface="Arial" panose="020B0604020202020204" pitchFamily="34" charset="0"/>
                <a:buChar char="•"/>
              </a:pPr>
              <a:r>
                <a:rPr lang="en-US" altLang="zh-CN" sz="1800" dirty="0" smtClean="0"/>
                <a:t>Different </a:t>
              </a:r>
              <a:r>
                <a:rPr lang="en-US" sz="1800" dirty="0"/>
                <a:t>data structure, format, and field names</a:t>
              </a:r>
            </a:p>
            <a:p>
              <a:pPr marL="285750" indent="-285750">
                <a:buFont typeface="Arial" panose="020B0604020202020204" pitchFamily="34" charset="0"/>
                <a:buChar char="•"/>
              </a:pPr>
              <a:r>
                <a:rPr lang="en-US" sz="1800" dirty="0" smtClean="0"/>
                <a:t>AICPA: Audit Data Standards</a:t>
              </a:r>
            </a:p>
            <a:p>
              <a:pPr marL="285750" indent="-285750">
                <a:buFont typeface="Arial" panose="020B0604020202020204" pitchFamily="34" charset="0"/>
                <a:buChar char="•"/>
              </a:pPr>
              <a:r>
                <a:rPr lang="en-US" sz="1800" dirty="0" smtClean="0"/>
                <a:t>Help </a:t>
              </a:r>
              <a:r>
                <a:rPr lang="en-US" sz="1800" dirty="0"/>
                <a:t>build </a:t>
              </a:r>
              <a:r>
                <a:rPr lang="en-US" sz="1800" dirty="0" smtClean="0"/>
                <a:t>data model for </a:t>
              </a:r>
              <a:r>
                <a:rPr lang="en-US" sz="1800" dirty="0"/>
                <a:t>ERP </a:t>
              </a:r>
              <a:r>
                <a:rPr lang="en-US" sz="1800" dirty="0" smtClean="0"/>
                <a:t>and </a:t>
              </a:r>
              <a:r>
                <a:rPr lang="en-US" sz="1800" dirty="0"/>
                <a:t>audit </a:t>
              </a:r>
              <a:r>
                <a:rPr lang="en-US" sz="1800" dirty="0" smtClean="0"/>
                <a:t>apps </a:t>
              </a:r>
              <a:endParaRPr lang="en-US" sz="1800" dirty="0"/>
            </a:p>
            <a:p>
              <a:pPr marL="285750" indent="-285750">
                <a:buFont typeface="Arial" panose="020B0604020202020204" pitchFamily="34" charset="0"/>
                <a:buChar char="•"/>
              </a:pPr>
              <a:endParaRPr lang="en-US" sz="1800" dirty="0"/>
            </a:p>
          </p:txBody>
        </p:sp>
      </p:grpSp>
    </p:spTree>
    <p:extLst>
      <p:ext uri="{BB962C8B-B14F-4D97-AF65-F5344CB8AC3E}">
        <p14:creationId xmlns:p14="http://schemas.microsoft.com/office/powerpoint/2010/main" val="3185164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8324" y="233068"/>
            <a:ext cx="3048001" cy="2308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514350" y="6310575"/>
            <a:ext cx="942976" cy="280725"/>
          </a:xfrm>
          <a:prstGeom prst="rect">
            <a:avLst/>
          </a:prstGeom>
          <a:solidFill>
            <a:schemeClr val="bg1"/>
          </a:solidFill>
        </p:spPr>
        <p:txBody>
          <a:bodyPr wrap="square" rtlCol="0">
            <a:spAutoFit/>
          </a:bodyPr>
          <a:lstStyle/>
          <a:p>
            <a:endParaRPr lang="en-US" dirty="0"/>
          </a:p>
        </p:txBody>
      </p:sp>
      <p:sp>
        <p:nvSpPr>
          <p:cNvPr id="6" name="标题 1"/>
          <p:cNvSpPr>
            <a:spLocks noGrp="1"/>
          </p:cNvSpPr>
          <p:nvPr>
            <p:ph type="title"/>
          </p:nvPr>
        </p:nvSpPr>
        <p:spPr>
          <a:xfrm>
            <a:off x="356974" y="463900"/>
            <a:ext cx="7543800" cy="1020762"/>
          </a:xfrm>
        </p:spPr>
        <p:txBody>
          <a:bodyPr>
            <a:normAutofit/>
          </a:bodyPr>
          <a:lstStyle/>
          <a:p>
            <a:pPr algn="l"/>
            <a:r>
              <a:rPr lang="en-US" dirty="0">
                <a:solidFill>
                  <a:srgbClr val="C00000"/>
                </a:solidFill>
                <a:latin typeface="Arial Rounded MT Bold" panose="020F0704030504030204" pitchFamily="34" charset="0"/>
              </a:rPr>
              <a:t>Background</a:t>
            </a:r>
          </a:p>
        </p:txBody>
      </p:sp>
      <p:sp>
        <p:nvSpPr>
          <p:cNvPr id="7" name="TextBox 6"/>
          <p:cNvSpPr txBox="1"/>
          <p:nvPr/>
        </p:nvSpPr>
        <p:spPr>
          <a:xfrm>
            <a:off x="356974" y="1490840"/>
            <a:ext cx="8481054" cy="5386090"/>
          </a:xfrm>
          <a:prstGeom prst="rect">
            <a:avLst/>
          </a:prstGeom>
          <a:noFill/>
        </p:spPr>
        <p:txBody>
          <a:bodyPr wrap="square" rtlCol="0">
            <a:spAutoFit/>
          </a:bodyPr>
          <a:lstStyle/>
          <a:p>
            <a:pPr algn="just"/>
            <a:r>
              <a:rPr lang="en-US" b="1" i="1" dirty="0" smtClean="0">
                <a:solidFill>
                  <a:srgbClr val="0070C0"/>
                </a:solidFill>
              </a:rPr>
              <a:t>Open Data Initiatives</a:t>
            </a:r>
          </a:p>
          <a:p>
            <a:pPr algn="just"/>
            <a:endParaRPr lang="en-US" sz="2000" dirty="0" smtClean="0"/>
          </a:p>
          <a:p>
            <a:pPr marL="342900" indent="-342900" algn="just">
              <a:buFont typeface="Wingdings" panose="05000000000000000000" pitchFamily="2" charset="2"/>
              <a:buChar char="Ø"/>
            </a:pPr>
            <a:r>
              <a:rPr lang="en-US" sz="2000" dirty="0" smtClean="0"/>
              <a:t>Make </a:t>
            </a:r>
            <a:r>
              <a:rPr lang="en-US" altLang="zh-CN" sz="2000" dirty="0" smtClean="0"/>
              <a:t>info </a:t>
            </a:r>
            <a:r>
              <a:rPr lang="en-US" sz="2000" dirty="0" smtClean="0"/>
              <a:t>available and transparent </a:t>
            </a:r>
          </a:p>
          <a:p>
            <a:pPr algn="just"/>
            <a:endParaRPr lang="en-US" sz="2000" dirty="0" smtClean="0"/>
          </a:p>
          <a:p>
            <a:pPr marL="342900" indent="-342900" algn="just">
              <a:buFont typeface="Wingdings" panose="05000000000000000000" pitchFamily="2" charset="2"/>
              <a:buChar char="Ø"/>
            </a:pPr>
            <a:r>
              <a:rPr lang="en-US" sz="2000" dirty="0" smtClean="0"/>
              <a:t>45 countries </a:t>
            </a:r>
            <a:r>
              <a:rPr lang="en-US" sz="2000" dirty="0"/>
              <a:t>and 163 international </a:t>
            </a:r>
            <a:r>
              <a:rPr lang="en-US" sz="2000" dirty="0" smtClean="0"/>
              <a:t>regions</a:t>
            </a:r>
          </a:p>
          <a:p>
            <a:pPr marL="342900" indent="-342900" algn="just">
              <a:buFont typeface="Wingdings" panose="05000000000000000000" pitchFamily="2" charset="2"/>
              <a:buChar char="Ø"/>
            </a:pPr>
            <a:endParaRPr lang="en-US" sz="2000" dirty="0" smtClean="0"/>
          </a:p>
          <a:p>
            <a:pPr marL="342900" indent="-342900" algn="just">
              <a:buFont typeface="Wingdings" panose="05000000000000000000" pitchFamily="2" charset="2"/>
              <a:buChar char="Ø"/>
            </a:pPr>
            <a:r>
              <a:rPr lang="en-US" sz="2000" dirty="0" smtClean="0"/>
              <a:t>U.S.</a:t>
            </a:r>
          </a:p>
          <a:p>
            <a:pPr marL="742950" lvl="1" indent="-285750" algn="just">
              <a:buFont typeface="Arial" panose="020B0604020202020204" pitchFamily="34" charset="0"/>
              <a:buChar char="•"/>
            </a:pPr>
            <a:r>
              <a:rPr lang="en-US" sz="1800" dirty="0" smtClean="0"/>
              <a:t>Data.gov </a:t>
            </a:r>
            <a:endParaRPr lang="en-US" sz="1800" dirty="0"/>
          </a:p>
          <a:p>
            <a:pPr marL="742950" lvl="1" indent="-285750" algn="just">
              <a:buFont typeface="Arial" panose="020B0604020202020204" pitchFamily="34" charset="0"/>
              <a:buChar char="•"/>
            </a:pPr>
            <a:r>
              <a:rPr lang="en-US" sz="1800" dirty="0" smtClean="0"/>
              <a:t>39 states </a:t>
            </a:r>
            <a:r>
              <a:rPr lang="en-US" sz="1800" dirty="0"/>
              <a:t>and 46 </a:t>
            </a:r>
            <a:r>
              <a:rPr lang="en-US" sz="1800" dirty="0" smtClean="0"/>
              <a:t>cities </a:t>
            </a:r>
            <a:r>
              <a:rPr lang="en-US" sz="1800" dirty="0"/>
              <a:t>and </a:t>
            </a:r>
            <a:r>
              <a:rPr lang="en-US" sz="1800" dirty="0" smtClean="0"/>
              <a:t>counties </a:t>
            </a:r>
          </a:p>
          <a:p>
            <a:pPr marL="800100" lvl="1" indent="-342900" algn="just">
              <a:buFont typeface="Arial" panose="020B0604020202020204" pitchFamily="34" charset="0"/>
              <a:buChar char="•"/>
            </a:pPr>
            <a:r>
              <a:rPr lang="en-US" sz="1800" dirty="0" smtClean="0"/>
              <a:t>formats: </a:t>
            </a:r>
            <a:r>
              <a:rPr lang="en-US" sz="1800" dirty="0"/>
              <a:t>Excel, CSV, XML, </a:t>
            </a:r>
            <a:r>
              <a:rPr lang="en-US" sz="1800" dirty="0" smtClean="0"/>
              <a:t>API, </a:t>
            </a:r>
            <a:r>
              <a:rPr lang="en-US" sz="1800" dirty="0"/>
              <a:t>HTML, open XML, text, </a:t>
            </a:r>
            <a:r>
              <a:rPr lang="en-US" sz="1800" dirty="0" smtClean="0"/>
              <a:t>pdf</a:t>
            </a:r>
            <a:endParaRPr lang="en-US" sz="1800" dirty="0"/>
          </a:p>
          <a:p>
            <a:pPr marL="800100" lvl="1" indent="-342900" algn="just">
              <a:buFont typeface="Arial" panose="020B0604020202020204" pitchFamily="34" charset="0"/>
              <a:buChar char="•"/>
            </a:pPr>
            <a:endParaRPr lang="en-US" sz="1800" dirty="0" smtClean="0"/>
          </a:p>
          <a:p>
            <a:pPr marL="342900" indent="-342900">
              <a:buFont typeface="Wingdings" panose="05000000000000000000" pitchFamily="2" charset="2"/>
              <a:buChar char="Ø"/>
            </a:pPr>
            <a:r>
              <a:rPr lang="en-US" sz="2000" dirty="0" smtClean="0"/>
              <a:t>Government </a:t>
            </a:r>
            <a:r>
              <a:rPr lang="en-US" sz="2000" dirty="0"/>
              <a:t>procurement data</a:t>
            </a:r>
            <a:r>
              <a:rPr lang="en-US" sz="2000" dirty="0" smtClean="0"/>
              <a:t>:</a:t>
            </a:r>
            <a:endParaRPr lang="en-US" sz="2000" dirty="0"/>
          </a:p>
          <a:p>
            <a:pPr marL="800100" lvl="1" indent="-342900">
              <a:buFont typeface="Arial" panose="020B0604020202020204" pitchFamily="34" charset="0"/>
              <a:buChar char="•"/>
            </a:pPr>
            <a:r>
              <a:rPr lang="en-US" sz="1800" dirty="0" smtClean="0"/>
              <a:t>China</a:t>
            </a:r>
            <a:r>
              <a:rPr lang="en-US" sz="1800" dirty="0"/>
              <a:t>: ccgp.gov.cn</a:t>
            </a:r>
          </a:p>
          <a:p>
            <a:pPr marL="800100" lvl="1" indent="-342900">
              <a:buFont typeface="Arial" panose="020B0604020202020204" pitchFamily="34" charset="0"/>
              <a:buChar char="•"/>
            </a:pPr>
            <a:r>
              <a:rPr lang="en-US" sz="1800" dirty="0"/>
              <a:t>Australian: tenders.gov.au</a:t>
            </a:r>
          </a:p>
          <a:p>
            <a:pPr marL="800100" lvl="1" indent="-342900">
              <a:buFont typeface="Arial" panose="020B0604020202020204" pitchFamily="34" charset="0"/>
              <a:buChar char="•"/>
            </a:pPr>
            <a:r>
              <a:rPr lang="en-US" sz="1800" dirty="0"/>
              <a:t>Canada: buyandsell.gc.ca</a:t>
            </a:r>
          </a:p>
          <a:p>
            <a:pPr marL="800100" lvl="1" indent="-342900">
              <a:buFont typeface="Arial" panose="020B0604020202020204" pitchFamily="34" charset="0"/>
              <a:buChar char="•"/>
            </a:pPr>
            <a:r>
              <a:rPr lang="en-US" sz="1800" dirty="0"/>
              <a:t>Brazil : dados.gov.br</a:t>
            </a:r>
          </a:p>
          <a:p>
            <a:pPr marL="800100" lvl="1" indent="-342900">
              <a:buFont typeface="Arial" panose="020B0604020202020204" pitchFamily="34" charset="0"/>
              <a:buChar char="•"/>
            </a:pPr>
            <a:r>
              <a:rPr lang="en-US" sz="1800" dirty="0"/>
              <a:t>UK: gov.uk</a:t>
            </a:r>
          </a:p>
          <a:p>
            <a:pPr lvl="1" algn="just"/>
            <a:endParaRPr lang="en-US" sz="1800" dirty="0" smtClean="0"/>
          </a:p>
        </p:txBody>
      </p:sp>
      <p:sp>
        <p:nvSpPr>
          <p:cNvPr id="2" name="灯片编号占位符 1"/>
          <p:cNvSpPr>
            <a:spLocks noGrp="1"/>
          </p:cNvSpPr>
          <p:nvPr>
            <p:ph type="sldNum" sz="quarter" idx="10"/>
          </p:nvPr>
        </p:nvSpPr>
        <p:spPr/>
        <p:txBody>
          <a:bodyPr/>
          <a:lstStyle/>
          <a:p>
            <a:pPr>
              <a:defRPr/>
            </a:pPr>
            <a:fld id="{1BAEB5F4-2CD3-8E4C-A685-9D3768E45768}" type="slidenum">
              <a:rPr lang="en-US" smtClean="0"/>
              <a:pPr>
                <a:defRPr/>
              </a:pPr>
              <a:t>66</a:t>
            </a:fld>
            <a:endParaRPr lang="en-US"/>
          </a:p>
        </p:txBody>
      </p:sp>
    </p:spTree>
    <p:extLst>
      <p:ext uri="{BB962C8B-B14F-4D97-AF65-F5344CB8AC3E}">
        <p14:creationId xmlns:p14="http://schemas.microsoft.com/office/powerpoint/2010/main" val="1820085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8324" y="233068"/>
            <a:ext cx="3048001" cy="2308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514350" y="6310575"/>
            <a:ext cx="942976" cy="280725"/>
          </a:xfrm>
          <a:prstGeom prst="rect">
            <a:avLst/>
          </a:prstGeom>
          <a:solidFill>
            <a:schemeClr val="bg1"/>
          </a:solidFill>
        </p:spPr>
        <p:txBody>
          <a:bodyPr wrap="square" rtlCol="0">
            <a:spAutoFit/>
          </a:bodyPr>
          <a:lstStyle/>
          <a:p>
            <a:endParaRPr lang="en-US" dirty="0"/>
          </a:p>
        </p:txBody>
      </p:sp>
      <p:sp>
        <p:nvSpPr>
          <p:cNvPr id="6" name="标题 1"/>
          <p:cNvSpPr>
            <a:spLocks noGrp="1"/>
          </p:cNvSpPr>
          <p:nvPr>
            <p:ph type="title"/>
          </p:nvPr>
        </p:nvSpPr>
        <p:spPr>
          <a:xfrm>
            <a:off x="356974" y="463900"/>
            <a:ext cx="7543800" cy="1020762"/>
          </a:xfrm>
        </p:spPr>
        <p:txBody>
          <a:bodyPr>
            <a:normAutofit/>
          </a:bodyPr>
          <a:lstStyle/>
          <a:p>
            <a:r>
              <a:rPr lang="en-US" dirty="0">
                <a:solidFill>
                  <a:srgbClr val="C00000"/>
                </a:solidFill>
                <a:latin typeface="Arial Rounded MT Bold" panose="020F0704030504030204" pitchFamily="34" charset="0"/>
              </a:rPr>
              <a:t>Background</a:t>
            </a:r>
          </a:p>
        </p:txBody>
      </p:sp>
      <p:sp>
        <p:nvSpPr>
          <p:cNvPr id="7" name="TextBox 6"/>
          <p:cNvSpPr txBox="1"/>
          <p:nvPr/>
        </p:nvSpPr>
        <p:spPr>
          <a:xfrm>
            <a:off x="356974" y="1384802"/>
            <a:ext cx="8481054" cy="1692771"/>
          </a:xfrm>
          <a:prstGeom prst="rect">
            <a:avLst/>
          </a:prstGeom>
          <a:noFill/>
        </p:spPr>
        <p:txBody>
          <a:bodyPr wrap="square" rtlCol="0">
            <a:spAutoFit/>
          </a:bodyPr>
          <a:lstStyle/>
          <a:p>
            <a:pPr algn="just"/>
            <a:r>
              <a:rPr lang="en-US" b="1" i="1" dirty="0">
                <a:solidFill>
                  <a:srgbClr val="0070C0"/>
                </a:solidFill>
              </a:rPr>
              <a:t>“Armchair Auditor”</a:t>
            </a:r>
          </a:p>
          <a:p>
            <a:pPr algn="just"/>
            <a:endParaRPr lang="en-US" sz="2000" dirty="0" smtClean="0"/>
          </a:p>
          <a:p>
            <a:pPr algn="just"/>
            <a:r>
              <a:rPr lang="en-US" altLang="zh-CN" sz="2000" dirty="0" smtClean="0"/>
              <a:t>-- </a:t>
            </a:r>
            <a:r>
              <a:rPr lang="en-US" altLang="zh-CN" sz="2000" dirty="0"/>
              <a:t>C</a:t>
            </a:r>
            <a:r>
              <a:rPr lang="en-US" sz="2000" dirty="0" smtClean="0"/>
              <a:t>rowdsourcing </a:t>
            </a:r>
            <a:r>
              <a:rPr lang="en-US" sz="2000" dirty="0"/>
              <a:t>analysis of government </a:t>
            </a:r>
            <a:r>
              <a:rPr lang="en-US" sz="2000" dirty="0" smtClean="0"/>
              <a:t>data (DE O’Leary, 2015)  </a:t>
            </a:r>
          </a:p>
          <a:p>
            <a:pPr algn="just"/>
            <a:r>
              <a:rPr lang="en-US" sz="2000" dirty="0" smtClean="0"/>
              <a:t>-- Informal</a:t>
            </a:r>
            <a:r>
              <a:rPr lang="en-US" sz="2000" dirty="0"/>
              <a:t>, voluntary and no requirements</a:t>
            </a:r>
            <a:endParaRPr lang="en-US" sz="2000" dirty="0" smtClean="0"/>
          </a:p>
          <a:p>
            <a:pPr lvl="1" algn="just"/>
            <a:endParaRPr lang="en-US" sz="2000" dirty="0"/>
          </a:p>
        </p:txBody>
      </p:sp>
      <p:sp>
        <p:nvSpPr>
          <p:cNvPr id="3" name="灯片编号占位符 2"/>
          <p:cNvSpPr>
            <a:spLocks noGrp="1"/>
          </p:cNvSpPr>
          <p:nvPr>
            <p:ph type="sldNum" sz="quarter" idx="10"/>
          </p:nvPr>
        </p:nvSpPr>
        <p:spPr/>
        <p:txBody>
          <a:bodyPr/>
          <a:lstStyle/>
          <a:p>
            <a:pPr>
              <a:defRPr/>
            </a:pPr>
            <a:fld id="{1BAEB5F4-2CD3-8E4C-A685-9D3768E45768}" type="slidenum">
              <a:rPr lang="en-US" smtClean="0"/>
              <a:pPr>
                <a:defRPr/>
              </a:pPr>
              <a:t>67</a:t>
            </a:fld>
            <a:endParaRPr lang="en-US" dirty="0"/>
          </a:p>
        </p:txBody>
      </p:sp>
      <p:grpSp>
        <p:nvGrpSpPr>
          <p:cNvPr id="22" name="组合 21"/>
          <p:cNvGrpSpPr/>
          <p:nvPr/>
        </p:nvGrpSpPr>
        <p:grpSpPr>
          <a:xfrm>
            <a:off x="2963187" y="4923991"/>
            <a:ext cx="355600" cy="928914"/>
            <a:chOff x="2068287" y="4862286"/>
            <a:chExt cx="355600" cy="928914"/>
          </a:xfrm>
        </p:grpSpPr>
        <p:sp>
          <p:nvSpPr>
            <p:cNvPr id="10" name="笑脸 9"/>
            <p:cNvSpPr/>
            <p:nvPr/>
          </p:nvSpPr>
          <p:spPr>
            <a:xfrm>
              <a:off x="2075543" y="4862286"/>
              <a:ext cx="348343" cy="319314"/>
            </a:xfrm>
            <a:prstGeom prst="smileyFac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直接连接符 11"/>
            <p:cNvCxnSpPr>
              <a:stCxn id="10" idx="4"/>
            </p:cNvCxnSpPr>
            <p:nvPr/>
          </p:nvCxnSpPr>
          <p:spPr>
            <a:xfrm flipH="1">
              <a:off x="2249714" y="5181600"/>
              <a:ext cx="1" cy="30480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2075543" y="5486400"/>
              <a:ext cx="174174" cy="30480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249717" y="5500914"/>
              <a:ext cx="174169" cy="290286"/>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2068287" y="5272314"/>
              <a:ext cx="174174" cy="15240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a:off x="2278743" y="5303157"/>
              <a:ext cx="145144" cy="90714"/>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3652614" y="4931248"/>
            <a:ext cx="355600" cy="928914"/>
            <a:chOff x="2068287" y="4862286"/>
            <a:chExt cx="355600" cy="928914"/>
          </a:xfrm>
        </p:grpSpPr>
        <p:sp>
          <p:nvSpPr>
            <p:cNvPr id="24" name="笑脸 23"/>
            <p:cNvSpPr/>
            <p:nvPr/>
          </p:nvSpPr>
          <p:spPr>
            <a:xfrm>
              <a:off x="2075543" y="4862286"/>
              <a:ext cx="348343" cy="319314"/>
            </a:xfrm>
            <a:prstGeom prst="smileyFac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直接连接符 24"/>
            <p:cNvCxnSpPr>
              <a:stCxn id="24" idx="4"/>
            </p:cNvCxnSpPr>
            <p:nvPr/>
          </p:nvCxnSpPr>
          <p:spPr>
            <a:xfrm flipH="1">
              <a:off x="2249714" y="5181600"/>
              <a:ext cx="1" cy="30480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2075543" y="5486400"/>
              <a:ext cx="174174" cy="30480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249717" y="5500914"/>
              <a:ext cx="174169" cy="290286"/>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2068287" y="5272314"/>
              <a:ext cx="174174" cy="15240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flipV="1">
              <a:off x="2278743" y="5303157"/>
              <a:ext cx="145144" cy="90714"/>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5890084" y="4900405"/>
            <a:ext cx="355600" cy="928914"/>
            <a:chOff x="2068287" y="4862286"/>
            <a:chExt cx="355600" cy="928914"/>
          </a:xfrm>
        </p:grpSpPr>
        <p:sp>
          <p:nvSpPr>
            <p:cNvPr id="31" name="笑脸 30"/>
            <p:cNvSpPr/>
            <p:nvPr/>
          </p:nvSpPr>
          <p:spPr>
            <a:xfrm>
              <a:off x="2075543" y="4862286"/>
              <a:ext cx="348343" cy="319314"/>
            </a:xfrm>
            <a:prstGeom prst="smileyFac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直接连接符 31"/>
            <p:cNvCxnSpPr>
              <a:stCxn id="31" idx="4"/>
            </p:cNvCxnSpPr>
            <p:nvPr/>
          </p:nvCxnSpPr>
          <p:spPr>
            <a:xfrm flipH="1">
              <a:off x="2249714" y="5181600"/>
              <a:ext cx="1" cy="304800"/>
            </a:xfrm>
            <a:prstGeom prst="line">
              <a:avLst/>
            </a:prstGeom>
            <a:ln w="349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2075543" y="5486400"/>
              <a:ext cx="174174" cy="304800"/>
            </a:xfrm>
            <a:prstGeom prst="line">
              <a:avLst/>
            </a:prstGeom>
            <a:ln w="349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249717" y="5500914"/>
              <a:ext cx="174169" cy="290286"/>
            </a:xfrm>
            <a:prstGeom prst="line">
              <a:avLst/>
            </a:prstGeom>
            <a:ln w="349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2068287" y="5272314"/>
              <a:ext cx="174174" cy="152400"/>
            </a:xfrm>
            <a:prstGeom prst="line">
              <a:avLst/>
            </a:prstGeom>
            <a:ln w="349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flipV="1">
              <a:off x="2278743" y="5303157"/>
              <a:ext cx="145144" cy="90714"/>
            </a:xfrm>
            <a:prstGeom prst="line">
              <a:avLst/>
            </a:prstGeom>
            <a:ln w="349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5154842" y="4916734"/>
            <a:ext cx="355600" cy="928914"/>
            <a:chOff x="2068287" y="4862286"/>
            <a:chExt cx="355600" cy="928914"/>
          </a:xfrm>
        </p:grpSpPr>
        <p:sp>
          <p:nvSpPr>
            <p:cNvPr id="38" name="笑脸 37"/>
            <p:cNvSpPr/>
            <p:nvPr/>
          </p:nvSpPr>
          <p:spPr>
            <a:xfrm>
              <a:off x="2075543" y="4862286"/>
              <a:ext cx="348343" cy="319314"/>
            </a:xfrm>
            <a:prstGeom prst="smileyFac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直接连接符 38"/>
            <p:cNvCxnSpPr>
              <a:stCxn id="38" idx="4"/>
            </p:cNvCxnSpPr>
            <p:nvPr/>
          </p:nvCxnSpPr>
          <p:spPr>
            <a:xfrm flipH="1">
              <a:off x="2249714" y="5181600"/>
              <a:ext cx="1" cy="304800"/>
            </a:xfrm>
            <a:prstGeom prst="line">
              <a:avLst/>
            </a:prstGeom>
            <a:ln w="349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075543" y="5486400"/>
              <a:ext cx="174174" cy="304800"/>
            </a:xfrm>
            <a:prstGeom prst="line">
              <a:avLst/>
            </a:prstGeom>
            <a:ln w="349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2249717" y="5500914"/>
              <a:ext cx="174169" cy="290286"/>
            </a:xfrm>
            <a:prstGeom prst="line">
              <a:avLst/>
            </a:prstGeom>
            <a:ln w="349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2068287" y="5272314"/>
              <a:ext cx="174174" cy="152400"/>
            </a:xfrm>
            <a:prstGeom prst="line">
              <a:avLst/>
            </a:prstGeom>
            <a:ln w="349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flipV="1">
              <a:off x="2278743" y="5303157"/>
              <a:ext cx="145144" cy="90714"/>
            </a:xfrm>
            <a:prstGeom prst="line">
              <a:avLst/>
            </a:prstGeom>
            <a:ln w="349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45" name="直接箭头连接符 44"/>
          <p:cNvCxnSpPr/>
          <p:nvPr/>
        </p:nvCxnSpPr>
        <p:spPr>
          <a:xfrm flipH="1">
            <a:off x="3173651" y="4233458"/>
            <a:ext cx="689427" cy="50003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flipH="1">
            <a:off x="3863070" y="4233458"/>
            <a:ext cx="395515" cy="50003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a:off x="4933500" y="4233458"/>
            <a:ext cx="315685" cy="50003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a:off x="5301123" y="4233458"/>
            <a:ext cx="676048" cy="49605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4523470" y="4733491"/>
            <a:ext cx="14514" cy="14804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63" name="组合 62"/>
          <p:cNvGrpSpPr/>
          <p:nvPr/>
        </p:nvGrpSpPr>
        <p:grpSpPr>
          <a:xfrm>
            <a:off x="3609070" y="3368322"/>
            <a:ext cx="1857828" cy="812719"/>
            <a:chOff x="3178628" y="3221345"/>
            <a:chExt cx="1857828" cy="812719"/>
          </a:xfrm>
        </p:grpSpPr>
        <p:sp>
          <p:nvSpPr>
            <p:cNvPr id="8" name="TextBox 7"/>
            <p:cNvSpPr txBox="1"/>
            <p:nvPr/>
          </p:nvSpPr>
          <p:spPr>
            <a:xfrm>
              <a:off x="3178628" y="3273762"/>
              <a:ext cx="1828800" cy="707886"/>
            </a:xfrm>
            <a:prstGeom prst="rect">
              <a:avLst/>
            </a:prstGeom>
            <a:noFill/>
          </p:spPr>
          <p:txBody>
            <a:bodyPr wrap="square" rtlCol="0">
              <a:spAutoFit/>
            </a:bodyPr>
            <a:lstStyle/>
            <a:p>
              <a:pPr algn="ctr"/>
              <a:r>
                <a:rPr lang="en-US" sz="2000" dirty="0" smtClean="0"/>
                <a:t>Government open data</a:t>
              </a:r>
              <a:endParaRPr lang="en-US" sz="2000" dirty="0"/>
            </a:p>
          </p:txBody>
        </p:sp>
        <p:sp>
          <p:nvSpPr>
            <p:cNvPr id="62" name="圆角矩形 61"/>
            <p:cNvSpPr/>
            <p:nvPr/>
          </p:nvSpPr>
          <p:spPr>
            <a:xfrm>
              <a:off x="3178628" y="3221345"/>
              <a:ext cx="1857828" cy="812719"/>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组合 63"/>
          <p:cNvGrpSpPr/>
          <p:nvPr/>
        </p:nvGrpSpPr>
        <p:grpSpPr>
          <a:xfrm>
            <a:off x="6817147" y="2779960"/>
            <a:ext cx="1828800" cy="826448"/>
            <a:chOff x="3178628" y="3221345"/>
            <a:chExt cx="1857828" cy="812719"/>
          </a:xfrm>
        </p:grpSpPr>
        <p:sp>
          <p:nvSpPr>
            <p:cNvPr id="65" name="TextBox 64"/>
            <p:cNvSpPr txBox="1"/>
            <p:nvPr/>
          </p:nvSpPr>
          <p:spPr>
            <a:xfrm>
              <a:off x="3178628" y="3273762"/>
              <a:ext cx="1828800" cy="707886"/>
            </a:xfrm>
            <a:prstGeom prst="rect">
              <a:avLst/>
            </a:prstGeom>
            <a:noFill/>
          </p:spPr>
          <p:txBody>
            <a:bodyPr wrap="square" rtlCol="0">
              <a:spAutoFit/>
            </a:bodyPr>
            <a:lstStyle/>
            <a:p>
              <a:pPr algn="ctr"/>
              <a:r>
                <a:rPr lang="en-US" sz="2000" dirty="0" smtClean="0"/>
                <a:t>Government </a:t>
              </a:r>
              <a:r>
                <a:rPr lang="en-US" altLang="zh-CN" sz="2000" dirty="0" smtClean="0"/>
                <a:t>operation</a:t>
              </a:r>
              <a:endParaRPr lang="en-US" sz="2000" dirty="0"/>
            </a:p>
          </p:txBody>
        </p:sp>
        <p:sp>
          <p:nvSpPr>
            <p:cNvPr id="66" name="圆角矩形 65"/>
            <p:cNvSpPr/>
            <p:nvPr/>
          </p:nvSpPr>
          <p:spPr>
            <a:xfrm>
              <a:off x="3178628" y="3221345"/>
              <a:ext cx="1857828" cy="812719"/>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0" name="直接箭头连接符 69"/>
          <p:cNvCxnSpPr/>
          <p:nvPr/>
        </p:nvCxnSpPr>
        <p:spPr>
          <a:xfrm flipH="1">
            <a:off x="5437871" y="3201176"/>
            <a:ext cx="1379276" cy="58149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08942" y="4685901"/>
            <a:ext cx="2212961" cy="461665"/>
          </a:xfrm>
          <a:prstGeom prst="rect">
            <a:avLst/>
          </a:prstGeom>
          <a:noFill/>
        </p:spPr>
        <p:txBody>
          <a:bodyPr wrap="square" rtlCol="0">
            <a:spAutoFit/>
          </a:bodyPr>
          <a:lstStyle/>
          <a:p>
            <a:r>
              <a:rPr lang="en-US" b="1" dirty="0" smtClean="0"/>
              <a:t>P</a:t>
            </a:r>
            <a:r>
              <a:rPr lang="en-US" altLang="zh-CN" b="1" dirty="0" smtClean="0"/>
              <a:t>rivate tools</a:t>
            </a:r>
            <a:endParaRPr lang="en-US" b="1" dirty="0"/>
          </a:p>
        </p:txBody>
      </p:sp>
      <p:sp>
        <p:nvSpPr>
          <p:cNvPr id="76" name="TextBox 75"/>
          <p:cNvSpPr txBox="1"/>
          <p:nvPr/>
        </p:nvSpPr>
        <p:spPr>
          <a:xfrm>
            <a:off x="6625067" y="4669572"/>
            <a:ext cx="2212961" cy="461665"/>
          </a:xfrm>
          <a:prstGeom prst="rect">
            <a:avLst/>
          </a:prstGeom>
          <a:noFill/>
        </p:spPr>
        <p:txBody>
          <a:bodyPr wrap="square" rtlCol="0">
            <a:spAutoFit/>
          </a:bodyPr>
          <a:lstStyle/>
          <a:p>
            <a:r>
              <a:rPr lang="en-US" b="1" dirty="0" smtClean="0"/>
              <a:t>Public </a:t>
            </a:r>
            <a:r>
              <a:rPr lang="en-US" altLang="zh-CN" b="1" dirty="0" smtClean="0"/>
              <a:t>tools</a:t>
            </a:r>
            <a:endParaRPr lang="en-US" b="1" dirty="0"/>
          </a:p>
        </p:txBody>
      </p:sp>
      <p:sp>
        <p:nvSpPr>
          <p:cNvPr id="77" name="TextBox 76"/>
          <p:cNvSpPr txBox="1"/>
          <p:nvPr/>
        </p:nvSpPr>
        <p:spPr>
          <a:xfrm>
            <a:off x="717105" y="5424502"/>
            <a:ext cx="2801259" cy="1200329"/>
          </a:xfrm>
          <a:prstGeom prst="rect">
            <a:avLst/>
          </a:prstGeom>
          <a:noFill/>
        </p:spPr>
        <p:txBody>
          <a:bodyPr wrap="square" rtlCol="0">
            <a:spAutoFit/>
          </a:bodyPr>
          <a:lstStyle/>
          <a:p>
            <a:r>
              <a:rPr lang="en-US" sz="1800" dirty="0" smtClean="0"/>
              <a:t>Interested parties: </a:t>
            </a:r>
          </a:p>
          <a:p>
            <a:pPr marL="285750" indent="-285750">
              <a:buFont typeface="Arial" panose="020B0604020202020204" pitchFamily="34" charset="0"/>
              <a:buChar char="•"/>
            </a:pPr>
            <a:r>
              <a:rPr lang="en-US" sz="1800" dirty="0" smtClean="0"/>
              <a:t>Auditors</a:t>
            </a:r>
          </a:p>
          <a:p>
            <a:pPr marL="285750" indent="-285750">
              <a:buFont typeface="Arial" panose="020B0604020202020204" pitchFamily="34" charset="0"/>
              <a:buChar char="•"/>
            </a:pPr>
            <a:r>
              <a:rPr lang="en-US" sz="1800" dirty="0" smtClean="0"/>
              <a:t>Vendors</a:t>
            </a:r>
          </a:p>
          <a:p>
            <a:pPr marL="285750" indent="-285750">
              <a:buFont typeface="Arial" panose="020B0604020202020204" pitchFamily="34" charset="0"/>
              <a:buChar char="•"/>
            </a:pPr>
            <a:r>
              <a:rPr lang="en-US" sz="1800" dirty="0" smtClean="0"/>
              <a:t>Politicians</a:t>
            </a:r>
            <a:endParaRPr lang="en-US" sz="1800" dirty="0"/>
          </a:p>
        </p:txBody>
      </p:sp>
      <p:sp>
        <p:nvSpPr>
          <p:cNvPr id="78" name="TextBox 77"/>
          <p:cNvSpPr txBox="1"/>
          <p:nvPr/>
        </p:nvSpPr>
        <p:spPr>
          <a:xfrm>
            <a:off x="6377227" y="5400916"/>
            <a:ext cx="2801259" cy="1200329"/>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t>Public (citizens)</a:t>
            </a:r>
          </a:p>
          <a:p>
            <a:pPr marL="285750" indent="-285750">
              <a:buFont typeface="Arial" panose="020B0604020202020204" pitchFamily="34" charset="0"/>
              <a:buChar char="•"/>
            </a:pPr>
            <a:r>
              <a:rPr lang="en-US" sz="1800" dirty="0" smtClean="0"/>
              <a:t>The press</a:t>
            </a:r>
          </a:p>
          <a:p>
            <a:pPr marL="285750" indent="-285750">
              <a:buFont typeface="Arial" panose="020B0604020202020204" pitchFamily="34" charset="0"/>
              <a:buChar char="•"/>
            </a:pPr>
            <a:r>
              <a:rPr lang="en-US" sz="1800" dirty="0" smtClean="0"/>
              <a:t>Business Competitors</a:t>
            </a:r>
          </a:p>
          <a:p>
            <a:pPr marL="285750" indent="-285750">
              <a:buFont typeface="Arial" panose="020B0604020202020204" pitchFamily="34" charset="0"/>
              <a:buChar char="•"/>
            </a:pPr>
            <a:r>
              <a:rPr lang="en-US" sz="1800" dirty="0" smtClean="0"/>
              <a:t>Politician</a:t>
            </a:r>
            <a:endParaRPr lang="en-US" sz="1800" dirty="0"/>
          </a:p>
        </p:txBody>
      </p:sp>
    </p:spTree>
    <p:extLst>
      <p:ext uri="{BB962C8B-B14F-4D97-AF65-F5344CB8AC3E}">
        <p14:creationId xmlns:p14="http://schemas.microsoft.com/office/powerpoint/2010/main" val="25798764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8324" y="233068"/>
            <a:ext cx="3048001" cy="2308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514350" y="6310575"/>
            <a:ext cx="942976" cy="280725"/>
          </a:xfrm>
          <a:prstGeom prst="rect">
            <a:avLst/>
          </a:prstGeom>
          <a:solidFill>
            <a:schemeClr val="bg1"/>
          </a:solidFill>
        </p:spPr>
        <p:txBody>
          <a:bodyPr wrap="square" rtlCol="0">
            <a:spAutoFit/>
          </a:bodyPr>
          <a:lstStyle/>
          <a:p>
            <a:endParaRPr lang="en-US" dirty="0"/>
          </a:p>
        </p:txBody>
      </p:sp>
      <p:sp>
        <p:nvSpPr>
          <p:cNvPr id="6" name="标题 1"/>
          <p:cNvSpPr>
            <a:spLocks noGrp="1"/>
          </p:cNvSpPr>
          <p:nvPr>
            <p:ph type="title"/>
          </p:nvPr>
        </p:nvSpPr>
        <p:spPr>
          <a:xfrm>
            <a:off x="307346" y="660400"/>
            <a:ext cx="7543800" cy="1020762"/>
          </a:xfrm>
        </p:spPr>
        <p:txBody>
          <a:bodyPr>
            <a:normAutofit/>
          </a:bodyPr>
          <a:lstStyle/>
          <a:p>
            <a:pPr algn="l"/>
            <a:r>
              <a:rPr lang="en-US" dirty="0">
                <a:solidFill>
                  <a:srgbClr val="C00000"/>
                </a:solidFill>
                <a:latin typeface="Arial Rounded MT Bold" panose="020F0704030504030204" pitchFamily="34" charset="0"/>
              </a:rPr>
              <a:t>Background</a:t>
            </a:r>
          </a:p>
        </p:txBody>
      </p:sp>
      <p:sp>
        <p:nvSpPr>
          <p:cNvPr id="7" name="TextBox 6"/>
          <p:cNvSpPr txBox="1"/>
          <p:nvPr/>
        </p:nvSpPr>
        <p:spPr>
          <a:xfrm>
            <a:off x="356974" y="1598385"/>
            <a:ext cx="8481054" cy="4462760"/>
          </a:xfrm>
          <a:prstGeom prst="rect">
            <a:avLst/>
          </a:prstGeom>
          <a:noFill/>
        </p:spPr>
        <p:txBody>
          <a:bodyPr wrap="square" rtlCol="0">
            <a:spAutoFit/>
          </a:bodyPr>
          <a:lstStyle/>
          <a:p>
            <a:pPr algn="just"/>
            <a:r>
              <a:rPr lang="en-US" b="1" i="1" dirty="0">
                <a:solidFill>
                  <a:srgbClr val="0070C0"/>
                </a:solidFill>
              </a:rPr>
              <a:t>“Armchair Auditor”</a:t>
            </a:r>
          </a:p>
          <a:p>
            <a:pPr algn="just"/>
            <a:endParaRPr lang="en-US" sz="2000" dirty="0" smtClean="0">
              <a:solidFill>
                <a:srgbClr val="0070C0"/>
              </a:solidFill>
            </a:endParaRPr>
          </a:p>
          <a:p>
            <a:pPr marL="342900" indent="-342900" algn="just">
              <a:buFont typeface="Wingdings" panose="05000000000000000000" pitchFamily="2" charset="2"/>
              <a:buChar char="Ø"/>
            </a:pPr>
            <a:r>
              <a:rPr lang="en-US" sz="2000" dirty="0" smtClean="0"/>
              <a:t>Pilot projects</a:t>
            </a:r>
            <a:r>
              <a:rPr lang="en-US" sz="2000" dirty="0"/>
              <a:t>:</a:t>
            </a:r>
          </a:p>
          <a:p>
            <a:pPr marL="800100" lvl="1" indent="-342900" algn="just">
              <a:buFont typeface="Arial" panose="020B0604020202020204" pitchFamily="34" charset="0"/>
              <a:buChar char="•"/>
            </a:pPr>
            <a:r>
              <a:rPr lang="en-US" sz="2000" dirty="0" smtClean="0"/>
              <a:t>2 English </a:t>
            </a:r>
            <a:r>
              <a:rPr lang="en-US" sz="2000" dirty="0"/>
              <a:t>councils: Isle of Wight council and Hull City council </a:t>
            </a:r>
          </a:p>
          <a:p>
            <a:pPr marL="800100" lvl="1" indent="-342900" algn="just">
              <a:buFont typeface="Arial" panose="020B0604020202020204" pitchFamily="34" charset="0"/>
              <a:buChar char="•"/>
            </a:pPr>
            <a:r>
              <a:rPr lang="en-US" sz="2000" dirty="0" smtClean="0"/>
              <a:t>calculated </a:t>
            </a:r>
            <a:r>
              <a:rPr lang="en-US" sz="2000" dirty="0"/>
              <a:t>government payments </a:t>
            </a:r>
            <a:r>
              <a:rPr lang="en-US" sz="2000" dirty="0" smtClean="0"/>
              <a:t>information</a:t>
            </a:r>
            <a:endParaRPr lang="en-US" sz="2000" dirty="0">
              <a:solidFill>
                <a:srgbClr val="0070C0"/>
              </a:solidFill>
            </a:endParaRPr>
          </a:p>
          <a:p>
            <a:pPr marL="800100" lvl="1" indent="-342900" algn="just">
              <a:buFont typeface="Arial" panose="020B0604020202020204" pitchFamily="34" charset="0"/>
              <a:buChar char="•"/>
            </a:pPr>
            <a:endParaRPr lang="en-US" sz="2000" dirty="0">
              <a:solidFill>
                <a:srgbClr val="0070C0"/>
              </a:solidFill>
            </a:endParaRPr>
          </a:p>
          <a:p>
            <a:pPr marL="342900" indent="-342900" algn="just">
              <a:buFont typeface="Wingdings" panose="05000000000000000000" pitchFamily="2" charset="2"/>
              <a:buChar char="Ø"/>
            </a:pPr>
            <a:r>
              <a:rPr lang="en-US" sz="2000" dirty="0" smtClean="0"/>
              <a:t>Achievements</a:t>
            </a:r>
          </a:p>
          <a:p>
            <a:pPr marL="342900" indent="-342900" algn="just">
              <a:buFont typeface="Arial" panose="020B0604020202020204" pitchFamily="34" charset="0"/>
              <a:buChar char="•"/>
            </a:pPr>
            <a:r>
              <a:rPr lang="en-US" sz="2000" dirty="0"/>
              <a:t>in 2011, a group of activists uncovered a £1.3m audit scandal at their local </a:t>
            </a:r>
            <a:r>
              <a:rPr lang="en-US" sz="2000" dirty="0" smtClean="0"/>
              <a:t>council </a:t>
            </a:r>
            <a:r>
              <a:rPr lang="en-US" sz="2000" dirty="0"/>
              <a:t> </a:t>
            </a:r>
            <a:r>
              <a:rPr lang="en-US" sz="2000" dirty="0" smtClean="0"/>
              <a:t>(</a:t>
            </a:r>
            <a:r>
              <a:rPr lang="en-US" sz="2000" dirty="0"/>
              <a:t>Patrick, 2011; Patrick, 2011</a:t>
            </a:r>
            <a:r>
              <a:rPr lang="en-US" sz="2000" dirty="0" smtClean="0"/>
              <a:t>)</a:t>
            </a:r>
          </a:p>
          <a:p>
            <a:pPr marL="342900" indent="-342900" algn="just">
              <a:buFont typeface="Arial" panose="020B0604020202020204" pitchFamily="34" charset="0"/>
              <a:buChar char="•"/>
            </a:pPr>
            <a:endParaRPr lang="en-US" sz="2000" dirty="0"/>
          </a:p>
          <a:p>
            <a:pPr marL="342900" indent="-342900" algn="just">
              <a:buFont typeface="Wingdings" panose="05000000000000000000" pitchFamily="2" charset="2"/>
              <a:buChar char="Ø"/>
            </a:pPr>
            <a:r>
              <a:rPr lang="en-US" sz="2000" dirty="0"/>
              <a:t>B</a:t>
            </a:r>
            <a:r>
              <a:rPr lang="en-US" sz="2000" dirty="0" smtClean="0"/>
              <a:t>arrier</a:t>
            </a:r>
            <a:r>
              <a:rPr lang="en-US" sz="2000" dirty="0"/>
              <a:t>:</a:t>
            </a:r>
            <a:r>
              <a:rPr lang="en-US" sz="2000" dirty="0" smtClean="0"/>
              <a:t> </a:t>
            </a:r>
          </a:p>
          <a:p>
            <a:pPr marL="342900" indent="-342900" algn="just">
              <a:buFont typeface="Arial" panose="020B0604020202020204" pitchFamily="34" charset="0"/>
              <a:buChar char="•"/>
            </a:pPr>
            <a:r>
              <a:rPr lang="en-US" sz="2000" dirty="0"/>
              <a:t>Q</a:t>
            </a:r>
            <a:r>
              <a:rPr lang="en-US" sz="2000" dirty="0" smtClean="0"/>
              <a:t>uality </a:t>
            </a:r>
            <a:r>
              <a:rPr lang="en-US" sz="2000" dirty="0"/>
              <a:t>and comparability of </a:t>
            </a:r>
            <a:r>
              <a:rPr lang="en-US" sz="2000" dirty="0" smtClean="0"/>
              <a:t>information</a:t>
            </a:r>
          </a:p>
          <a:p>
            <a:pPr marL="342900" indent="-342900" algn="just">
              <a:buFont typeface="Arial" panose="020B0604020202020204" pitchFamily="34" charset="0"/>
              <a:buChar char="•"/>
            </a:pPr>
            <a:r>
              <a:rPr lang="en-US" altLang="zh-CN" sz="2000" dirty="0" smtClean="0"/>
              <a:t>Tools and </a:t>
            </a:r>
            <a:r>
              <a:rPr lang="en-US" sz="2000" dirty="0" smtClean="0"/>
              <a:t>knowledge</a:t>
            </a:r>
            <a:endParaRPr lang="en-US" altLang="zh-CN" sz="2000" dirty="0" smtClean="0"/>
          </a:p>
          <a:p>
            <a:pPr marL="342900" indent="-342900" algn="just">
              <a:buFont typeface="Arial" panose="020B0604020202020204" pitchFamily="34" charset="0"/>
              <a:buChar char="•"/>
            </a:pPr>
            <a:r>
              <a:rPr lang="en-US" sz="2000" dirty="0" smtClean="0"/>
              <a:t>Rules and community</a:t>
            </a:r>
          </a:p>
        </p:txBody>
      </p:sp>
      <p:sp>
        <p:nvSpPr>
          <p:cNvPr id="2" name="灯片编号占位符 1"/>
          <p:cNvSpPr>
            <a:spLocks noGrp="1"/>
          </p:cNvSpPr>
          <p:nvPr>
            <p:ph type="sldNum" sz="quarter" idx="10"/>
          </p:nvPr>
        </p:nvSpPr>
        <p:spPr/>
        <p:txBody>
          <a:bodyPr/>
          <a:lstStyle/>
          <a:p>
            <a:pPr>
              <a:defRPr/>
            </a:pPr>
            <a:fld id="{1BAEB5F4-2CD3-8E4C-A685-9D3768E45768}" type="slidenum">
              <a:rPr lang="en-US" smtClean="0"/>
              <a:pPr>
                <a:defRPr/>
              </a:pPr>
              <a:t>68</a:t>
            </a:fld>
            <a:endParaRPr lang="en-US"/>
          </a:p>
        </p:txBody>
      </p:sp>
      <p:pic>
        <p:nvPicPr>
          <p:cNvPr id="5122" name="Picture 2" descr="C:\Users\Qiao\Desktop\Auditor cartoon - Micha1115.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72323" y="4426481"/>
            <a:ext cx="1935617" cy="2431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8264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8324" y="233068"/>
            <a:ext cx="3048001" cy="2308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514350" y="6310575"/>
            <a:ext cx="942976" cy="280725"/>
          </a:xfrm>
          <a:prstGeom prst="rect">
            <a:avLst/>
          </a:prstGeom>
          <a:solidFill>
            <a:schemeClr val="bg1"/>
          </a:solidFill>
        </p:spPr>
        <p:txBody>
          <a:bodyPr wrap="square" rtlCol="0">
            <a:spAutoFit/>
          </a:bodyPr>
          <a:lstStyle/>
          <a:p>
            <a:endParaRPr lang="en-US" dirty="0"/>
          </a:p>
        </p:txBody>
      </p:sp>
      <p:sp>
        <p:nvSpPr>
          <p:cNvPr id="6" name="标题 1"/>
          <p:cNvSpPr>
            <a:spLocks noGrp="1"/>
          </p:cNvSpPr>
          <p:nvPr>
            <p:ph type="title"/>
          </p:nvPr>
        </p:nvSpPr>
        <p:spPr>
          <a:xfrm>
            <a:off x="307346" y="660400"/>
            <a:ext cx="7543800" cy="1020762"/>
          </a:xfrm>
        </p:spPr>
        <p:txBody>
          <a:bodyPr>
            <a:normAutofit/>
          </a:bodyPr>
          <a:lstStyle/>
          <a:p>
            <a:pPr algn="l"/>
            <a:r>
              <a:rPr lang="en-US" dirty="0" smtClean="0">
                <a:solidFill>
                  <a:srgbClr val="C00000"/>
                </a:solidFill>
                <a:latin typeface="Arial Rounded MT Bold" panose="020F0704030504030204" pitchFamily="34" charset="0"/>
              </a:rPr>
              <a:t>Objective</a:t>
            </a:r>
            <a:endParaRPr lang="en-US" dirty="0">
              <a:solidFill>
                <a:srgbClr val="C00000"/>
              </a:solidFill>
              <a:latin typeface="Arial Rounded MT Bold" panose="020F0704030504030204" pitchFamily="34" charset="0"/>
            </a:endParaRPr>
          </a:p>
        </p:txBody>
      </p:sp>
      <p:sp>
        <p:nvSpPr>
          <p:cNvPr id="7" name="TextBox 6"/>
          <p:cNvSpPr txBox="1"/>
          <p:nvPr/>
        </p:nvSpPr>
        <p:spPr>
          <a:xfrm>
            <a:off x="356974" y="1561072"/>
            <a:ext cx="8481054" cy="4216539"/>
          </a:xfrm>
          <a:prstGeom prst="rect">
            <a:avLst/>
          </a:prstGeom>
          <a:noFill/>
        </p:spPr>
        <p:txBody>
          <a:bodyPr wrap="square" rtlCol="0">
            <a:spAutoFit/>
          </a:bodyPr>
          <a:lstStyle/>
          <a:p>
            <a:pPr algn="just"/>
            <a:endParaRPr lang="en-US" sz="2000" dirty="0" smtClean="0"/>
          </a:p>
          <a:p>
            <a:pPr marL="0" lvl="1" algn="just"/>
            <a:r>
              <a:rPr lang="en-US" dirty="0">
                <a:solidFill>
                  <a:srgbClr val="0070C0"/>
                </a:solidFill>
              </a:rPr>
              <a:t>Although </a:t>
            </a:r>
            <a:r>
              <a:rPr lang="en-US" dirty="0" smtClean="0">
                <a:solidFill>
                  <a:srgbClr val="0070C0"/>
                </a:solidFill>
              </a:rPr>
              <a:t>we have open </a:t>
            </a:r>
            <a:r>
              <a:rPr lang="en-US" dirty="0">
                <a:solidFill>
                  <a:srgbClr val="0070C0"/>
                </a:solidFill>
              </a:rPr>
              <a:t>government </a:t>
            </a:r>
            <a:r>
              <a:rPr lang="en-US" dirty="0" smtClean="0">
                <a:solidFill>
                  <a:srgbClr val="0070C0"/>
                </a:solidFill>
              </a:rPr>
              <a:t>data,</a:t>
            </a:r>
          </a:p>
          <a:p>
            <a:pPr marL="0" lvl="1" algn="just"/>
            <a:r>
              <a:rPr lang="en-US" sz="2000" dirty="0" smtClean="0"/>
              <a:t>few </a:t>
            </a:r>
            <a:r>
              <a:rPr lang="en-US" sz="2000" dirty="0"/>
              <a:t>studies </a:t>
            </a:r>
            <a:r>
              <a:rPr lang="en-US" sz="2000" dirty="0" smtClean="0"/>
              <a:t>discuss: </a:t>
            </a:r>
          </a:p>
          <a:p>
            <a:pPr marL="342900" lvl="1" indent="-342900" algn="just">
              <a:buFont typeface="Arial" panose="020B0604020202020204" pitchFamily="34" charset="0"/>
              <a:buChar char="•"/>
            </a:pPr>
            <a:r>
              <a:rPr lang="en-US" sz="2000" dirty="0" smtClean="0"/>
              <a:t>how to use </a:t>
            </a:r>
          </a:p>
          <a:p>
            <a:pPr marL="342900" lvl="1" indent="-342900" algn="just">
              <a:buFont typeface="Arial" panose="020B0604020202020204" pitchFamily="34" charset="0"/>
              <a:buChar char="•"/>
            </a:pPr>
            <a:r>
              <a:rPr lang="en-US" sz="2000" dirty="0" smtClean="0"/>
              <a:t>what tools</a:t>
            </a:r>
          </a:p>
          <a:p>
            <a:pPr marL="342900" lvl="1" indent="-342900" algn="just">
              <a:buFont typeface="Arial" panose="020B0604020202020204" pitchFamily="34" charset="0"/>
              <a:buChar char="•"/>
            </a:pPr>
            <a:endParaRPr lang="en-US" sz="2000" dirty="0" smtClean="0"/>
          </a:p>
          <a:p>
            <a:pPr algn="just"/>
            <a:endParaRPr lang="en-US" sz="2000" dirty="0" smtClean="0">
              <a:solidFill>
                <a:srgbClr val="0070C0"/>
              </a:solidFill>
            </a:endParaRPr>
          </a:p>
          <a:p>
            <a:pPr algn="just"/>
            <a:r>
              <a:rPr lang="en-US" dirty="0" smtClean="0">
                <a:solidFill>
                  <a:srgbClr val="0070C0"/>
                </a:solidFill>
              </a:rPr>
              <a:t>This </a:t>
            </a:r>
            <a:r>
              <a:rPr lang="en-US" dirty="0">
                <a:solidFill>
                  <a:srgbClr val="0070C0"/>
                </a:solidFill>
              </a:rPr>
              <a:t>paper </a:t>
            </a:r>
            <a:r>
              <a:rPr lang="en-US" dirty="0" smtClean="0">
                <a:solidFill>
                  <a:srgbClr val="0070C0"/>
                </a:solidFill>
              </a:rPr>
              <a:t>:</a:t>
            </a:r>
          </a:p>
          <a:p>
            <a:pPr algn="just"/>
            <a:endParaRPr lang="en-US" sz="2000" dirty="0" smtClean="0"/>
          </a:p>
          <a:p>
            <a:pPr algn="just"/>
            <a:r>
              <a:rPr lang="en-US" sz="2000" dirty="0" smtClean="0"/>
              <a:t>Propose a </a:t>
            </a:r>
            <a:r>
              <a:rPr lang="en-US" sz="2000" dirty="0"/>
              <a:t>list of </a:t>
            </a:r>
            <a:r>
              <a:rPr lang="en-US" sz="2000" u="sng" dirty="0"/>
              <a:t>audit apps</a:t>
            </a:r>
            <a:r>
              <a:rPr lang="en-US" sz="2000" dirty="0"/>
              <a:t> </a:t>
            </a:r>
            <a:r>
              <a:rPr lang="en-US" sz="2000" dirty="0" smtClean="0"/>
              <a:t>that help armchair auditors to</a:t>
            </a:r>
          </a:p>
          <a:p>
            <a:pPr marL="342900" indent="-342900" algn="just">
              <a:buFont typeface="Arial" panose="020B0604020202020204" pitchFamily="34" charset="0"/>
              <a:buChar char="•"/>
            </a:pPr>
            <a:r>
              <a:rPr lang="en-US" sz="2000" dirty="0" smtClean="0">
                <a:solidFill>
                  <a:srgbClr val="0070C0"/>
                </a:solidFill>
              </a:rPr>
              <a:t>analyze</a:t>
            </a:r>
            <a:r>
              <a:rPr lang="en-US" sz="2000" dirty="0" smtClean="0"/>
              <a:t> </a:t>
            </a:r>
            <a:r>
              <a:rPr lang="en-US" sz="2000" dirty="0"/>
              <a:t>open </a:t>
            </a:r>
            <a:r>
              <a:rPr lang="en-US" sz="2000" dirty="0" smtClean="0"/>
              <a:t>government </a:t>
            </a:r>
            <a:r>
              <a:rPr lang="en-US" sz="2000" dirty="0"/>
              <a:t>procurement </a:t>
            </a:r>
            <a:r>
              <a:rPr lang="en-US" sz="2000" dirty="0" smtClean="0"/>
              <a:t>data</a:t>
            </a:r>
            <a:r>
              <a:rPr lang="en-US" sz="2000" dirty="0"/>
              <a:t> </a:t>
            </a:r>
            <a:endParaRPr lang="en-US" sz="2000" dirty="0" smtClean="0"/>
          </a:p>
          <a:p>
            <a:pPr marL="342900" indent="-342900" algn="just">
              <a:buFont typeface="Arial" panose="020B0604020202020204" pitchFamily="34" charset="0"/>
              <a:buChar char="•"/>
            </a:pPr>
            <a:r>
              <a:rPr lang="en-US" sz="2000" dirty="0" smtClean="0">
                <a:solidFill>
                  <a:srgbClr val="0070C0"/>
                </a:solidFill>
              </a:rPr>
              <a:t>Spot </a:t>
            </a:r>
            <a:r>
              <a:rPr lang="en-US" sz="2000" dirty="0" smtClean="0"/>
              <a:t>anomalies and </a:t>
            </a:r>
            <a:r>
              <a:rPr lang="en-US" sz="2000" dirty="0" smtClean="0">
                <a:solidFill>
                  <a:srgbClr val="0070C0"/>
                </a:solidFill>
              </a:rPr>
              <a:t>identify </a:t>
            </a:r>
            <a:r>
              <a:rPr lang="en-US" sz="2000" dirty="0" smtClean="0"/>
              <a:t>potential issues</a:t>
            </a:r>
          </a:p>
          <a:p>
            <a:pPr marL="342900" indent="-342900" algn="just">
              <a:buFont typeface="Arial" panose="020B0604020202020204" pitchFamily="34" charset="0"/>
              <a:buChar char="•"/>
            </a:pPr>
            <a:r>
              <a:rPr lang="en-US" sz="2000" dirty="0" smtClean="0">
                <a:solidFill>
                  <a:srgbClr val="0070C0"/>
                </a:solidFill>
              </a:rPr>
              <a:t>find </a:t>
            </a:r>
            <a:r>
              <a:rPr lang="en-US" sz="2000" dirty="0">
                <a:solidFill>
                  <a:srgbClr val="0070C0"/>
                </a:solidFill>
              </a:rPr>
              <a:t>out </a:t>
            </a:r>
            <a:r>
              <a:rPr lang="en-US" sz="2000" dirty="0"/>
              <a:t>suspicions contracts which have higher probability of </a:t>
            </a:r>
            <a:r>
              <a:rPr lang="en-US" sz="2000" dirty="0" smtClean="0"/>
              <a:t>fraud</a:t>
            </a:r>
          </a:p>
        </p:txBody>
      </p:sp>
      <p:sp>
        <p:nvSpPr>
          <p:cNvPr id="2" name="灯片编号占位符 1"/>
          <p:cNvSpPr>
            <a:spLocks noGrp="1"/>
          </p:cNvSpPr>
          <p:nvPr>
            <p:ph type="sldNum" sz="quarter" idx="10"/>
          </p:nvPr>
        </p:nvSpPr>
        <p:spPr/>
        <p:txBody>
          <a:bodyPr/>
          <a:lstStyle/>
          <a:p>
            <a:pPr>
              <a:defRPr/>
            </a:pPr>
            <a:fld id="{1BAEB5F4-2CD3-8E4C-A685-9D3768E45768}" type="slidenum">
              <a:rPr lang="en-US" smtClean="0"/>
              <a:pPr>
                <a:defRPr/>
              </a:pPr>
              <a:t>69</a:t>
            </a:fld>
            <a:endParaRPr lang="en-US"/>
          </a:p>
        </p:txBody>
      </p:sp>
    </p:spTree>
    <p:extLst>
      <p:ext uri="{BB962C8B-B14F-4D97-AF65-F5344CB8AC3E}">
        <p14:creationId xmlns:p14="http://schemas.microsoft.com/office/powerpoint/2010/main" val="1525112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04" y="975895"/>
            <a:ext cx="7911432" cy="732089"/>
          </a:xfrm>
        </p:spPr>
        <p:txBody>
          <a:bodyPr/>
          <a:lstStyle/>
          <a:p>
            <a:r>
              <a:rPr lang="en-US" sz="3600" dirty="0"/>
              <a:t>Usage</a:t>
            </a:r>
            <a:br>
              <a:rPr lang="en-US" sz="3600" dirty="0"/>
            </a:br>
            <a:r>
              <a:rPr lang="en-US" sz="3600" dirty="0"/>
              <a:t>http://raw.rutgers.edu/RADL.html </a:t>
            </a:r>
            <a:r>
              <a:rPr lang="en-US" sz="4000" dirty="0"/>
              <a:t> </a:t>
            </a:r>
            <a:endParaRPr lang="en-US" sz="4000" b="0" dirty="0"/>
          </a:p>
        </p:txBody>
      </p:sp>
      <p:sp>
        <p:nvSpPr>
          <p:cNvPr id="3" name="Content Placeholder 2"/>
          <p:cNvSpPr>
            <a:spLocks noGrp="1"/>
          </p:cNvSpPr>
          <p:nvPr>
            <p:ph idx="1"/>
          </p:nvPr>
        </p:nvSpPr>
        <p:spPr>
          <a:xfrm>
            <a:off x="294104" y="1576805"/>
            <a:ext cx="8447506" cy="5281195"/>
          </a:xfrm>
        </p:spPr>
        <p:txBody>
          <a:bodyPr/>
          <a:lstStyle/>
          <a:p>
            <a:pPr>
              <a:buNone/>
            </a:pPr>
            <a:r>
              <a:rPr lang="en-US" dirty="0"/>
              <a:t> </a:t>
            </a:r>
          </a:p>
          <a:p>
            <a:pPr>
              <a:buNone/>
            </a:pPr>
            <a:endParaRPr lang="en-US" dirty="0"/>
          </a:p>
          <a:p>
            <a:pPr>
              <a:buNone/>
            </a:pPr>
            <a:endParaRPr lang="en-US" dirty="0"/>
          </a:p>
          <a:p>
            <a:pPr>
              <a:buNone/>
            </a:pPr>
            <a:endParaRPr lang="en-US" dirty="0"/>
          </a:p>
          <a:p>
            <a:pPr>
              <a:buNone/>
            </a:pPr>
            <a:endParaRPr lang="en-US" dirty="0"/>
          </a:p>
          <a:p>
            <a:pPr>
              <a:buNone/>
            </a:pPr>
            <a:endParaRPr lang="en-US" dirty="0"/>
          </a:p>
          <a:p>
            <a:pPr lvl="1">
              <a:buNone/>
            </a:pPr>
            <a:endParaRPr lang="en-US" dirty="0">
              <a:solidFill>
                <a:srgbClr val="0070C0"/>
              </a:solidFill>
            </a:endParaRPr>
          </a:p>
          <a:p>
            <a:pPr marL="457200" lvl="1" indent="0">
              <a:buNone/>
            </a:pPr>
            <a:endParaRPr lang="en-US" dirty="0">
              <a:solidFill>
                <a:srgbClr val="FF0000"/>
              </a:solidFill>
            </a:endParaRPr>
          </a:p>
          <a:p>
            <a:pPr lvl="1"/>
            <a:endParaRPr lang="en-US" dirty="0">
              <a:solidFill>
                <a:srgbClr val="FF0000"/>
              </a:solidFill>
            </a:endParaRPr>
          </a:p>
          <a:p>
            <a:pPr lvl="1"/>
            <a:endParaRPr lang="en-US" dirty="0">
              <a:solidFill>
                <a:srgbClr val="FF0000"/>
              </a:solidFill>
            </a:endParaRPr>
          </a:p>
          <a:p>
            <a:pPr lvl="1"/>
            <a:endParaRPr lang="en-US" b="1" dirty="0">
              <a:solidFill>
                <a:srgbClr val="0070C0"/>
              </a:solidFill>
            </a:endParaRPr>
          </a:p>
          <a:p>
            <a:pPr lvl="1"/>
            <a:endParaRPr lang="en-US" sz="1400" dirty="0">
              <a:solidFill>
                <a:srgbClr val="0070C0"/>
              </a:solidFill>
            </a:endParaRPr>
          </a:p>
          <a:p>
            <a:endParaRPr lang="en-US" b="1" dirty="0"/>
          </a:p>
        </p:txBody>
      </p:sp>
      <p:pic>
        <p:nvPicPr>
          <p:cNvPr id="5" name="图片 4" descr="Macintosh HD:Users:yunsenwang:Desktop:Screen Shot 2016-11-15 at 12.45.37 AM.pn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7883" y="2340927"/>
            <a:ext cx="7001790" cy="3380797"/>
          </a:xfrm>
          <a:prstGeom prst="rect">
            <a:avLst/>
          </a:prstGeom>
          <a:noFill/>
          <a:ln>
            <a:noFill/>
          </a:ln>
        </p:spPr>
      </p:pic>
    </p:spTree>
    <p:extLst>
      <p:ext uri="{BB962C8B-B14F-4D97-AF65-F5344CB8AC3E}">
        <p14:creationId xmlns:p14="http://schemas.microsoft.com/office/powerpoint/2010/main" val="30878055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8324" y="233068"/>
            <a:ext cx="3048001" cy="2308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514350" y="6310575"/>
            <a:ext cx="942976" cy="280725"/>
          </a:xfrm>
          <a:prstGeom prst="rect">
            <a:avLst/>
          </a:prstGeom>
          <a:solidFill>
            <a:schemeClr val="bg1"/>
          </a:solidFill>
        </p:spPr>
        <p:txBody>
          <a:bodyPr wrap="square" rtlCol="0">
            <a:spAutoFit/>
          </a:bodyPr>
          <a:lstStyle/>
          <a:p>
            <a:endParaRPr lang="en-US" dirty="0"/>
          </a:p>
        </p:txBody>
      </p:sp>
      <p:sp>
        <p:nvSpPr>
          <p:cNvPr id="6" name="标题 1"/>
          <p:cNvSpPr>
            <a:spLocks noGrp="1"/>
          </p:cNvSpPr>
          <p:nvPr>
            <p:ph type="title"/>
          </p:nvPr>
        </p:nvSpPr>
        <p:spPr>
          <a:xfrm>
            <a:off x="307346" y="660400"/>
            <a:ext cx="7543800" cy="1020762"/>
          </a:xfrm>
        </p:spPr>
        <p:txBody>
          <a:bodyPr>
            <a:normAutofit/>
          </a:bodyPr>
          <a:lstStyle/>
          <a:p>
            <a:r>
              <a:rPr lang="en-US" dirty="0">
                <a:solidFill>
                  <a:srgbClr val="C00000"/>
                </a:solidFill>
                <a:latin typeface="Arial Rounded MT Bold" panose="020F0704030504030204" pitchFamily="34" charset="0"/>
              </a:rPr>
              <a:t>Why Audit Apps</a:t>
            </a:r>
          </a:p>
        </p:txBody>
      </p:sp>
      <p:sp>
        <p:nvSpPr>
          <p:cNvPr id="2" name="TextBox 1"/>
          <p:cNvSpPr txBox="1"/>
          <p:nvPr/>
        </p:nvSpPr>
        <p:spPr>
          <a:xfrm>
            <a:off x="215271" y="1739900"/>
            <a:ext cx="8481054" cy="4093428"/>
          </a:xfrm>
          <a:prstGeom prst="rect">
            <a:avLst/>
          </a:prstGeom>
          <a:noFill/>
        </p:spPr>
        <p:txBody>
          <a:bodyPr wrap="square" rtlCol="0">
            <a:spAutoFit/>
          </a:bodyPr>
          <a:lstStyle/>
          <a:p>
            <a:pPr algn="just"/>
            <a:r>
              <a:rPr lang="en-US" sz="2000" dirty="0" smtClean="0"/>
              <a:t>What is it</a:t>
            </a:r>
          </a:p>
          <a:p>
            <a:pPr marL="342900" indent="-342900" algn="just">
              <a:buFont typeface="Arial" panose="020B0604020202020204" pitchFamily="34" charset="0"/>
              <a:buChar char="•"/>
            </a:pPr>
            <a:r>
              <a:rPr lang="en-US" sz="2000" dirty="0" smtClean="0"/>
              <a:t>Formalized </a:t>
            </a:r>
            <a:r>
              <a:rPr lang="en-US" sz="2000" dirty="0"/>
              <a:t>audit procedures that are performed through computer scripts (Dai et al. 2014</a:t>
            </a:r>
            <a:r>
              <a:rPr lang="en-US" sz="2000" dirty="0" smtClean="0"/>
              <a:t>)</a:t>
            </a:r>
          </a:p>
          <a:p>
            <a:pPr marL="342900" indent="-342900" algn="just">
              <a:buFont typeface="Arial" panose="020B0604020202020204" pitchFamily="34" charset="0"/>
              <a:buChar char="•"/>
            </a:pPr>
            <a:endParaRPr lang="en-US" sz="2000" dirty="0"/>
          </a:p>
          <a:p>
            <a:pPr algn="just"/>
            <a:r>
              <a:rPr lang="en-US" sz="2000" dirty="0" smtClean="0"/>
              <a:t>Example </a:t>
            </a:r>
          </a:p>
          <a:p>
            <a:pPr marL="342900" indent="-342900" algn="just">
              <a:buFont typeface="Arial" panose="020B0604020202020204" pitchFamily="34" charset="0"/>
              <a:buChar char="•"/>
            </a:pPr>
            <a:r>
              <a:rPr lang="en-US" sz="2000" dirty="0" err="1" smtClean="0"/>
              <a:t>Caseware</a:t>
            </a:r>
            <a:r>
              <a:rPr lang="en-US" sz="2000" dirty="0" smtClean="0"/>
              <a:t> </a:t>
            </a:r>
            <a:r>
              <a:rPr lang="en-US" sz="2000" dirty="0"/>
              <a:t>and </a:t>
            </a:r>
            <a:r>
              <a:rPr lang="en-US" sz="2000" dirty="0" smtClean="0"/>
              <a:t>ACL: test </a:t>
            </a:r>
            <a:r>
              <a:rPr lang="en-US" sz="2000" dirty="0"/>
              <a:t>journal entries, account payable, assets, </a:t>
            </a:r>
            <a:r>
              <a:rPr lang="en-US" sz="2000" dirty="0" err="1" smtClean="0"/>
              <a:t>etc</a:t>
            </a:r>
            <a:endParaRPr lang="en-US" sz="2000" dirty="0" smtClean="0"/>
          </a:p>
          <a:p>
            <a:pPr algn="just"/>
            <a:endParaRPr lang="en-US" sz="2000" dirty="0"/>
          </a:p>
          <a:p>
            <a:pPr algn="just"/>
            <a:r>
              <a:rPr lang="en-US" sz="2000" dirty="0" smtClean="0"/>
              <a:t>Advantage</a:t>
            </a:r>
            <a:r>
              <a:rPr lang="en-US" altLang="zh-CN" sz="2000" dirty="0" smtClean="0"/>
              <a:t>s</a:t>
            </a:r>
            <a:endParaRPr lang="en-US" sz="2000" dirty="0" smtClean="0"/>
          </a:p>
          <a:p>
            <a:pPr marL="342900" indent="-342900" algn="just">
              <a:buFont typeface="Arial" panose="020B0604020202020204" pitchFamily="34" charset="0"/>
              <a:buChar char="•"/>
            </a:pPr>
            <a:r>
              <a:rPr lang="en-US" sz="2000" dirty="0" smtClean="0"/>
              <a:t>simplify </a:t>
            </a:r>
            <a:r>
              <a:rPr lang="en-US" sz="2000" dirty="0"/>
              <a:t>data analytics procedures, </a:t>
            </a:r>
            <a:r>
              <a:rPr lang="en-US" sz="2000" dirty="0" smtClean="0"/>
              <a:t>require </a:t>
            </a:r>
            <a:r>
              <a:rPr lang="en-US" sz="2000" dirty="0"/>
              <a:t>few user interactions, </a:t>
            </a:r>
            <a:r>
              <a:rPr lang="en-US" sz="2000" dirty="0" smtClean="0"/>
              <a:t>improve </a:t>
            </a:r>
            <a:r>
              <a:rPr lang="en-US" sz="2000" dirty="0"/>
              <a:t>audit quality </a:t>
            </a:r>
            <a:endParaRPr lang="en-US" sz="2000" dirty="0" smtClean="0"/>
          </a:p>
          <a:p>
            <a:pPr marL="342900" indent="-342900" algn="just">
              <a:buFont typeface="Arial" panose="020B0604020202020204" pitchFamily="34" charset="0"/>
              <a:buChar char="•"/>
            </a:pPr>
            <a:endParaRPr lang="en-US" sz="2000" dirty="0"/>
          </a:p>
          <a:p>
            <a:pPr algn="just"/>
            <a:r>
              <a:rPr lang="en-US" sz="2000" dirty="0" smtClean="0">
                <a:solidFill>
                  <a:srgbClr val="0070C0"/>
                </a:solidFill>
              </a:rPr>
              <a:t>No </a:t>
            </a:r>
            <a:r>
              <a:rPr lang="en-US" sz="2000" dirty="0">
                <a:solidFill>
                  <a:srgbClr val="0070C0"/>
                </a:solidFill>
              </a:rPr>
              <a:t>apps for </a:t>
            </a:r>
            <a:r>
              <a:rPr lang="en-US" sz="2000" dirty="0" smtClean="0">
                <a:solidFill>
                  <a:srgbClr val="0070C0"/>
                </a:solidFill>
              </a:rPr>
              <a:t>open government data </a:t>
            </a:r>
            <a:r>
              <a:rPr lang="en-US" sz="2000" dirty="0">
                <a:solidFill>
                  <a:srgbClr val="0070C0"/>
                </a:solidFill>
              </a:rPr>
              <a:t>analysis or for </a:t>
            </a:r>
            <a:r>
              <a:rPr lang="en-US" sz="2000" dirty="0" smtClean="0">
                <a:solidFill>
                  <a:srgbClr val="0070C0"/>
                </a:solidFill>
              </a:rPr>
              <a:t>non-professional auditors </a:t>
            </a:r>
            <a:r>
              <a:rPr lang="en-US" sz="2000" dirty="0">
                <a:solidFill>
                  <a:srgbClr val="0070C0"/>
                </a:solidFill>
              </a:rPr>
              <a:t>such as “armchair auditors”</a:t>
            </a:r>
          </a:p>
        </p:txBody>
      </p:sp>
      <p:sp>
        <p:nvSpPr>
          <p:cNvPr id="3" name="灯片编号占位符 2"/>
          <p:cNvSpPr>
            <a:spLocks noGrp="1"/>
          </p:cNvSpPr>
          <p:nvPr>
            <p:ph type="sldNum" sz="quarter" idx="10"/>
          </p:nvPr>
        </p:nvSpPr>
        <p:spPr/>
        <p:txBody>
          <a:bodyPr/>
          <a:lstStyle/>
          <a:p>
            <a:pPr>
              <a:defRPr/>
            </a:pPr>
            <a:fld id="{1BAEB5F4-2CD3-8E4C-A685-9D3768E45768}" type="slidenum">
              <a:rPr lang="en-US" smtClean="0"/>
              <a:pPr>
                <a:defRPr/>
              </a:pPr>
              <a:t>70</a:t>
            </a:fld>
            <a:endParaRPr lang="en-US"/>
          </a:p>
        </p:txBody>
      </p:sp>
    </p:spTree>
    <p:extLst>
      <p:ext uri="{BB962C8B-B14F-4D97-AF65-F5344CB8AC3E}">
        <p14:creationId xmlns:p14="http://schemas.microsoft.com/office/powerpoint/2010/main" val="25467697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8324" y="233068"/>
            <a:ext cx="3048001" cy="2308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514350" y="6310575"/>
            <a:ext cx="942976" cy="280725"/>
          </a:xfrm>
          <a:prstGeom prst="rect">
            <a:avLst/>
          </a:prstGeom>
          <a:solidFill>
            <a:schemeClr val="bg1"/>
          </a:solidFill>
        </p:spPr>
        <p:txBody>
          <a:bodyPr wrap="square" rtlCol="0">
            <a:spAutoFit/>
          </a:bodyPr>
          <a:lstStyle/>
          <a:p>
            <a:endParaRPr lang="en-US" dirty="0"/>
          </a:p>
        </p:txBody>
      </p:sp>
      <p:sp>
        <p:nvSpPr>
          <p:cNvPr id="8" name="灯片编号占位符 7"/>
          <p:cNvSpPr>
            <a:spLocks noGrp="1"/>
          </p:cNvSpPr>
          <p:nvPr>
            <p:ph type="sldNum" sz="quarter" idx="10"/>
          </p:nvPr>
        </p:nvSpPr>
        <p:spPr/>
        <p:txBody>
          <a:bodyPr/>
          <a:lstStyle/>
          <a:p>
            <a:pPr>
              <a:defRPr/>
            </a:pPr>
            <a:fld id="{1BAEB5F4-2CD3-8E4C-A685-9D3768E45768}" type="slidenum">
              <a:rPr lang="en-US" smtClean="0"/>
              <a:pPr>
                <a:defRPr/>
              </a:pPr>
              <a:t>71</a:t>
            </a:fld>
            <a:endParaRPr lang="en-US"/>
          </a:p>
        </p:txBody>
      </p:sp>
      <p:sp>
        <p:nvSpPr>
          <p:cNvPr id="3" name="矩形 2"/>
          <p:cNvSpPr/>
          <p:nvPr/>
        </p:nvSpPr>
        <p:spPr>
          <a:xfrm>
            <a:off x="272716" y="2103796"/>
            <a:ext cx="6659712" cy="1200329"/>
          </a:xfrm>
          <a:prstGeom prst="rect">
            <a:avLst/>
          </a:prstGeom>
        </p:spPr>
        <p:txBody>
          <a:bodyPr wrap="square">
            <a:spAutoFit/>
          </a:bodyPr>
          <a:lstStyle/>
          <a:p>
            <a:pPr algn="just"/>
            <a:r>
              <a:rPr lang="en-US" b="1" dirty="0" smtClean="0">
                <a:solidFill>
                  <a:srgbClr val="0070C0"/>
                </a:solidFill>
              </a:rPr>
              <a:t>Anomaly Type:</a:t>
            </a:r>
          </a:p>
          <a:p>
            <a:pPr algn="just"/>
            <a:r>
              <a:rPr lang="en-US" b="1" dirty="0" smtClean="0">
                <a:solidFill>
                  <a:srgbClr val="0070C0"/>
                </a:solidFill>
              </a:rPr>
              <a:t> </a:t>
            </a:r>
          </a:p>
          <a:p>
            <a:pPr algn="just"/>
            <a:r>
              <a:rPr lang="en-US" b="1" dirty="0" smtClean="0">
                <a:solidFill>
                  <a:srgbClr val="0070C0"/>
                </a:solidFill>
              </a:rPr>
              <a:t>1. </a:t>
            </a:r>
            <a:r>
              <a:rPr lang="en-US" b="1" dirty="0">
                <a:solidFill>
                  <a:srgbClr val="0070C0"/>
                </a:solidFill>
              </a:rPr>
              <a:t>Data incompleteness and </a:t>
            </a:r>
            <a:r>
              <a:rPr lang="en-US" b="1" dirty="0" smtClean="0">
                <a:solidFill>
                  <a:srgbClr val="0070C0"/>
                </a:solidFill>
              </a:rPr>
              <a:t>unreliability</a:t>
            </a:r>
            <a:endParaRPr lang="en-US" b="1" dirty="0">
              <a:solidFill>
                <a:srgbClr val="0070C0"/>
              </a:solidFill>
            </a:endParaRPr>
          </a:p>
        </p:txBody>
      </p:sp>
      <p:graphicFrame>
        <p:nvGraphicFramePr>
          <p:cNvPr id="7" name="表格 8"/>
          <p:cNvGraphicFramePr>
            <a:graphicFrameLocks noGrp="1"/>
          </p:cNvGraphicFramePr>
          <p:nvPr>
            <p:extLst/>
          </p:nvPr>
        </p:nvGraphicFramePr>
        <p:xfrm>
          <a:off x="497865" y="3621037"/>
          <a:ext cx="8111629" cy="2689538"/>
        </p:xfrm>
        <a:graphic>
          <a:graphicData uri="http://schemas.openxmlformats.org/drawingml/2006/table">
            <a:tbl>
              <a:tblPr firstRow="1" firstCol="1" bandRow="1">
                <a:tableStyleId>{5C22544A-7EE6-4342-B048-85BDC9FD1C3A}</a:tableStyleId>
              </a:tblPr>
              <a:tblGrid>
                <a:gridCol w="726090">
                  <a:extLst>
                    <a:ext uri="{9D8B030D-6E8A-4147-A177-3AD203B41FA5}">
                      <a16:colId xmlns:a16="http://schemas.microsoft.com/office/drawing/2014/main" val="20000"/>
                    </a:ext>
                  </a:extLst>
                </a:gridCol>
                <a:gridCol w="2771336">
                  <a:extLst>
                    <a:ext uri="{9D8B030D-6E8A-4147-A177-3AD203B41FA5}">
                      <a16:colId xmlns:a16="http://schemas.microsoft.com/office/drawing/2014/main" val="20001"/>
                    </a:ext>
                  </a:extLst>
                </a:gridCol>
                <a:gridCol w="1716258">
                  <a:extLst>
                    <a:ext uri="{9D8B030D-6E8A-4147-A177-3AD203B41FA5}">
                      <a16:colId xmlns:a16="http://schemas.microsoft.com/office/drawing/2014/main" val="20002"/>
                    </a:ext>
                  </a:extLst>
                </a:gridCol>
                <a:gridCol w="2897945">
                  <a:extLst>
                    <a:ext uri="{9D8B030D-6E8A-4147-A177-3AD203B41FA5}">
                      <a16:colId xmlns:a16="http://schemas.microsoft.com/office/drawing/2014/main" val="20003"/>
                    </a:ext>
                  </a:extLst>
                </a:gridCol>
              </a:tblGrid>
              <a:tr h="481262">
                <a:tc>
                  <a:txBody>
                    <a:bodyPr/>
                    <a:lstStyle/>
                    <a:p>
                      <a:pPr marL="0" marR="0" algn="just">
                        <a:lnSpc>
                          <a:spcPct val="115000"/>
                        </a:lnSpc>
                        <a:spcBef>
                          <a:spcPts val="0"/>
                        </a:spcBef>
                        <a:spcAft>
                          <a:spcPts val="0"/>
                        </a:spcAft>
                      </a:pPr>
                      <a:r>
                        <a:rPr lang="en-US" sz="1800" dirty="0" smtClean="0">
                          <a:solidFill>
                            <a:schemeClr val="tx1"/>
                          </a:solidFill>
                          <a:effectLst/>
                        </a:rPr>
                        <a:t>No</a:t>
                      </a:r>
                      <a:r>
                        <a:rPr lang="en-US" sz="1800" dirty="0">
                          <a:solidFill>
                            <a:schemeClr val="tx1"/>
                          </a:solidFill>
                          <a:effectLst/>
                        </a:rPr>
                        <a:t>.</a:t>
                      </a:r>
                      <a:endParaRPr lang="en-US" sz="1800" dirty="0">
                        <a:solidFill>
                          <a:schemeClr val="tx1"/>
                        </a:solidFill>
                        <a:effectLst/>
                        <a:latin typeface="Arial"/>
                        <a:ea typeface="SimSun"/>
                      </a:endParaRPr>
                    </a:p>
                  </a:txBody>
                  <a:tcPr marL="68580" marR="68580" marT="0" marB="0" anchor="ctr"/>
                </a:tc>
                <a:tc>
                  <a:txBody>
                    <a:bodyPr/>
                    <a:lstStyle/>
                    <a:p>
                      <a:pPr marL="0" marR="0" algn="l">
                        <a:lnSpc>
                          <a:spcPct val="115000"/>
                        </a:lnSpc>
                        <a:spcBef>
                          <a:spcPts val="0"/>
                        </a:spcBef>
                        <a:spcAft>
                          <a:spcPts val="0"/>
                        </a:spcAft>
                      </a:pPr>
                      <a:r>
                        <a:rPr lang="en-US" sz="1800" dirty="0">
                          <a:solidFill>
                            <a:schemeClr val="tx1"/>
                          </a:solidFill>
                          <a:effectLst/>
                        </a:rPr>
                        <a:t>Purpose of the app</a:t>
                      </a:r>
                      <a:endParaRPr lang="en-US" sz="1800" dirty="0">
                        <a:solidFill>
                          <a:schemeClr val="tx1"/>
                        </a:solidFill>
                        <a:effectLst/>
                        <a:latin typeface="Arial"/>
                        <a:ea typeface="SimSun"/>
                      </a:endParaRPr>
                    </a:p>
                  </a:txBody>
                  <a:tcPr marL="68580" marR="68580" marT="0" marB="0" anchor="ctr"/>
                </a:tc>
                <a:tc>
                  <a:txBody>
                    <a:bodyPr/>
                    <a:lstStyle/>
                    <a:p>
                      <a:pPr marL="0" marR="0" algn="l">
                        <a:lnSpc>
                          <a:spcPct val="115000"/>
                        </a:lnSpc>
                        <a:spcBef>
                          <a:spcPts val="0"/>
                        </a:spcBef>
                        <a:spcAft>
                          <a:spcPts val="0"/>
                        </a:spcAft>
                      </a:pPr>
                      <a:r>
                        <a:rPr lang="en-US" sz="1800">
                          <a:solidFill>
                            <a:schemeClr val="tx1"/>
                          </a:solidFill>
                          <a:effectLst/>
                        </a:rPr>
                        <a:t>Data needed</a:t>
                      </a:r>
                      <a:endParaRPr lang="en-US" sz="1800">
                        <a:solidFill>
                          <a:schemeClr val="tx1"/>
                        </a:solidFill>
                        <a:effectLst/>
                        <a:latin typeface="Arial"/>
                        <a:ea typeface="SimSun"/>
                      </a:endParaRPr>
                    </a:p>
                  </a:txBody>
                  <a:tcPr marL="68580" marR="68580" marT="0" marB="0" anchor="ctr"/>
                </a:tc>
                <a:tc>
                  <a:txBody>
                    <a:bodyPr/>
                    <a:lstStyle/>
                    <a:p>
                      <a:pPr marL="0" marR="0" algn="l">
                        <a:lnSpc>
                          <a:spcPct val="115000"/>
                        </a:lnSpc>
                        <a:spcBef>
                          <a:spcPts val="0"/>
                        </a:spcBef>
                        <a:spcAft>
                          <a:spcPts val="0"/>
                        </a:spcAft>
                      </a:pPr>
                      <a:r>
                        <a:rPr lang="en-US" sz="1800" dirty="0" smtClean="0">
                          <a:solidFill>
                            <a:schemeClr val="tx1"/>
                          </a:solidFill>
                          <a:effectLst/>
                        </a:rPr>
                        <a:t>Anomaly Indicator</a:t>
                      </a:r>
                      <a:endParaRPr lang="en-US" sz="1800" dirty="0">
                        <a:solidFill>
                          <a:schemeClr val="tx1"/>
                        </a:solidFill>
                        <a:effectLst/>
                        <a:latin typeface="Arial"/>
                        <a:ea typeface="SimSun"/>
                      </a:endParaRPr>
                    </a:p>
                  </a:txBody>
                  <a:tcPr marL="68580" marR="68580" marT="0" marB="0" anchor="ctr"/>
                </a:tc>
                <a:extLst>
                  <a:ext uri="{0D108BD9-81ED-4DB2-BD59-A6C34878D82A}">
                    <a16:rowId xmlns:a16="http://schemas.microsoft.com/office/drawing/2014/main" val="10000"/>
                  </a:ext>
                </a:extLst>
              </a:tr>
              <a:tr h="802105">
                <a:tc>
                  <a:txBody>
                    <a:bodyPr/>
                    <a:lstStyle/>
                    <a:p>
                      <a:pPr marL="0" marR="0" algn="just">
                        <a:lnSpc>
                          <a:spcPct val="115000"/>
                        </a:lnSpc>
                        <a:spcBef>
                          <a:spcPts val="0"/>
                        </a:spcBef>
                        <a:spcAft>
                          <a:spcPts val="0"/>
                        </a:spcAft>
                      </a:pPr>
                      <a:r>
                        <a:rPr lang="en-US" sz="1800" dirty="0">
                          <a:solidFill>
                            <a:schemeClr val="tx1"/>
                          </a:solidFill>
                          <a:effectLst/>
                        </a:rPr>
                        <a:t>1</a:t>
                      </a:r>
                      <a:endParaRPr lang="en-US" sz="1800" dirty="0">
                        <a:solidFill>
                          <a:schemeClr val="tx1"/>
                        </a:solidFill>
                        <a:effectLst/>
                        <a:latin typeface="Arial"/>
                        <a:ea typeface="SimSun"/>
                      </a:endParaRPr>
                    </a:p>
                  </a:txBody>
                  <a:tcPr marL="68580" marR="68580" marT="0" marB="0"/>
                </a:tc>
                <a:tc>
                  <a:txBody>
                    <a:bodyPr/>
                    <a:lstStyle/>
                    <a:p>
                      <a:pPr marL="0" marR="0" algn="l">
                        <a:lnSpc>
                          <a:spcPct val="115000"/>
                        </a:lnSpc>
                        <a:spcBef>
                          <a:spcPts val="0"/>
                        </a:spcBef>
                        <a:spcAft>
                          <a:spcPts val="0"/>
                        </a:spcAft>
                      </a:pPr>
                      <a:r>
                        <a:rPr lang="en-US" sz="1800" dirty="0" smtClean="0">
                          <a:solidFill>
                            <a:srgbClr val="FF0000"/>
                          </a:solidFill>
                          <a:effectLst/>
                        </a:rPr>
                        <a:t>Contract</a:t>
                      </a:r>
                      <a:r>
                        <a:rPr lang="en-US" sz="1800" baseline="0" dirty="0" smtClean="0">
                          <a:solidFill>
                            <a:srgbClr val="FF0000"/>
                          </a:solidFill>
                          <a:effectLst/>
                        </a:rPr>
                        <a:t> </a:t>
                      </a:r>
                      <a:r>
                        <a:rPr lang="en-US" sz="1800" dirty="0" smtClean="0">
                          <a:solidFill>
                            <a:srgbClr val="FF0000"/>
                          </a:solidFill>
                          <a:effectLst/>
                        </a:rPr>
                        <a:t>values check </a:t>
                      </a:r>
                    </a:p>
                    <a:p>
                      <a:pPr marL="0" marR="0" algn="l">
                        <a:lnSpc>
                          <a:spcPct val="115000"/>
                        </a:lnSpc>
                        <a:spcBef>
                          <a:spcPts val="0"/>
                        </a:spcBef>
                        <a:spcAft>
                          <a:spcPts val="0"/>
                        </a:spcAft>
                      </a:pPr>
                      <a:r>
                        <a:rPr lang="en-US" sz="1800" dirty="0" smtClean="0">
                          <a:solidFill>
                            <a:schemeClr val="tx1"/>
                          </a:solidFill>
                          <a:effectLst/>
                        </a:rPr>
                        <a:t>(unusual “0” and tiny)</a:t>
                      </a:r>
                      <a:endParaRPr lang="en-US" sz="1800" dirty="0">
                        <a:solidFill>
                          <a:schemeClr val="tx1"/>
                        </a:solidFill>
                        <a:effectLst/>
                        <a:latin typeface="Arial"/>
                        <a:ea typeface="SimSun"/>
                      </a:endParaRPr>
                    </a:p>
                  </a:txBody>
                  <a:tcPr marL="68580" marR="68580" marT="0" marB="0"/>
                </a:tc>
                <a:tc>
                  <a:txBody>
                    <a:bodyPr/>
                    <a:lstStyle/>
                    <a:p>
                      <a:pPr marL="0" marR="0" algn="l">
                        <a:lnSpc>
                          <a:spcPct val="115000"/>
                        </a:lnSpc>
                        <a:spcBef>
                          <a:spcPts val="0"/>
                        </a:spcBef>
                        <a:spcAft>
                          <a:spcPts val="0"/>
                        </a:spcAft>
                      </a:pPr>
                      <a:r>
                        <a:rPr lang="en-US" sz="1800" dirty="0">
                          <a:solidFill>
                            <a:schemeClr val="tx1"/>
                          </a:solidFill>
                          <a:effectLst/>
                        </a:rPr>
                        <a:t>initial values of contracts</a:t>
                      </a:r>
                      <a:endParaRPr lang="en-US" sz="1800" dirty="0">
                        <a:solidFill>
                          <a:schemeClr val="tx1"/>
                        </a:solidFill>
                        <a:effectLst/>
                        <a:latin typeface="Arial"/>
                        <a:ea typeface="SimSun"/>
                      </a:endParaRPr>
                    </a:p>
                  </a:txBody>
                  <a:tcPr marL="68580" marR="68580" marT="0" marB="0"/>
                </a:tc>
                <a:tc>
                  <a:txBody>
                    <a:bodyPr/>
                    <a:lstStyle/>
                    <a:p>
                      <a:pPr marL="0" marR="0" algn="l">
                        <a:lnSpc>
                          <a:spcPct val="115000"/>
                        </a:lnSpc>
                        <a:spcBef>
                          <a:spcPts val="0"/>
                        </a:spcBef>
                        <a:spcAft>
                          <a:spcPts val="0"/>
                        </a:spcAft>
                      </a:pPr>
                      <a:r>
                        <a:rPr lang="en-US" sz="1800" dirty="0">
                          <a:solidFill>
                            <a:schemeClr val="tx1"/>
                          </a:solidFill>
                          <a:effectLst/>
                        </a:rPr>
                        <a:t>Unusual number in the values, such as 0, 0.01,0.05</a:t>
                      </a:r>
                      <a:endParaRPr lang="en-US" sz="1800" dirty="0">
                        <a:solidFill>
                          <a:schemeClr val="tx1"/>
                        </a:solidFill>
                        <a:effectLst/>
                        <a:latin typeface="Arial"/>
                        <a:ea typeface="SimSun"/>
                      </a:endParaRPr>
                    </a:p>
                  </a:txBody>
                  <a:tcPr marL="68580" marR="68580" marT="0" marB="0"/>
                </a:tc>
                <a:extLst>
                  <a:ext uri="{0D108BD9-81ED-4DB2-BD59-A6C34878D82A}">
                    <a16:rowId xmlns:a16="http://schemas.microsoft.com/office/drawing/2014/main" val="10001"/>
                  </a:ext>
                </a:extLst>
              </a:tr>
              <a:tr h="964274">
                <a:tc>
                  <a:txBody>
                    <a:bodyPr/>
                    <a:lstStyle/>
                    <a:p>
                      <a:pPr marL="0" marR="0" algn="just">
                        <a:lnSpc>
                          <a:spcPct val="115000"/>
                        </a:lnSpc>
                        <a:spcBef>
                          <a:spcPts val="0"/>
                        </a:spcBef>
                        <a:spcAft>
                          <a:spcPts val="0"/>
                        </a:spcAft>
                      </a:pPr>
                      <a:r>
                        <a:rPr lang="en-US" sz="1800" dirty="0">
                          <a:solidFill>
                            <a:schemeClr val="tx1"/>
                          </a:solidFill>
                          <a:effectLst/>
                        </a:rPr>
                        <a:t>2</a:t>
                      </a:r>
                      <a:endParaRPr lang="en-US" sz="1800" dirty="0">
                        <a:solidFill>
                          <a:schemeClr val="tx1"/>
                        </a:solidFill>
                        <a:effectLst/>
                        <a:latin typeface="Arial"/>
                        <a:ea typeface="SimSun"/>
                      </a:endParaRPr>
                    </a:p>
                  </a:txBody>
                  <a:tcPr marL="68580" marR="68580" marT="0" marB="0"/>
                </a:tc>
                <a:tc>
                  <a:txBody>
                    <a:bodyPr/>
                    <a:lstStyle/>
                    <a:p>
                      <a:pPr marL="0" marR="0" algn="l">
                        <a:lnSpc>
                          <a:spcPct val="115000"/>
                        </a:lnSpc>
                        <a:spcBef>
                          <a:spcPts val="0"/>
                        </a:spcBef>
                        <a:spcAft>
                          <a:spcPts val="0"/>
                        </a:spcAft>
                      </a:pPr>
                      <a:r>
                        <a:rPr lang="en-US" sz="1800" dirty="0" smtClean="0">
                          <a:solidFill>
                            <a:srgbClr val="FF0000"/>
                          </a:solidFill>
                          <a:effectLst/>
                          <a:latin typeface="+mn-lt"/>
                          <a:ea typeface="SimSun"/>
                        </a:rPr>
                        <a:t>Data Completeness and Integrity Check</a:t>
                      </a:r>
                    </a:p>
                    <a:p>
                      <a:pPr marL="0" marR="0" algn="l">
                        <a:lnSpc>
                          <a:spcPct val="115000"/>
                        </a:lnSpc>
                        <a:spcBef>
                          <a:spcPts val="0"/>
                        </a:spcBef>
                        <a:spcAft>
                          <a:spcPts val="0"/>
                        </a:spcAft>
                      </a:pPr>
                      <a:r>
                        <a:rPr lang="en-US" sz="1800" kern="1200" dirty="0" smtClean="0">
                          <a:solidFill>
                            <a:schemeClr val="tx1"/>
                          </a:solidFill>
                          <a:effectLst/>
                          <a:latin typeface="+mn-lt"/>
                          <a:ea typeface="+mn-ea"/>
                          <a:cs typeface="+mn-cs"/>
                        </a:rPr>
                        <a:t>(Missing suppliers / biding mode/ dates)</a:t>
                      </a:r>
                    </a:p>
                  </a:txBody>
                  <a:tcPr marL="68580" marR="68580" marT="0" marB="0"/>
                </a:tc>
                <a:tc>
                  <a:txBody>
                    <a:bodyPr/>
                    <a:lstStyle/>
                    <a:p>
                      <a:pPr marL="0" marR="0" algn="l">
                        <a:lnSpc>
                          <a:spcPct val="115000"/>
                        </a:lnSpc>
                        <a:spcBef>
                          <a:spcPts val="0"/>
                        </a:spcBef>
                        <a:spcAft>
                          <a:spcPts val="0"/>
                        </a:spcAft>
                      </a:pPr>
                      <a:r>
                        <a:rPr lang="en-US" sz="1800" dirty="0">
                          <a:solidFill>
                            <a:schemeClr val="tx1"/>
                          </a:solidFill>
                          <a:effectLst/>
                        </a:rPr>
                        <a:t>contracts data</a:t>
                      </a:r>
                      <a:endParaRPr lang="en-US" sz="1800" dirty="0">
                        <a:solidFill>
                          <a:schemeClr val="tx1"/>
                        </a:solidFill>
                        <a:effectLst/>
                        <a:latin typeface="Arial"/>
                        <a:ea typeface="SimSun"/>
                      </a:endParaRPr>
                    </a:p>
                  </a:txBody>
                  <a:tcPr marL="68580" marR="68580" marT="0" marB="0"/>
                </a:tc>
                <a:tc>
                  <a:txBody>
                    <a:bodyPr/>
                    <a:lstStyle/>
                    <a:p>
                      <a:pPr marL="0" marR="0" algn="l">
                        <a:lnSpc>
                          <a:spcPct val="115000"/>
                        </a:lnSpc>
                        <a:spcBef>
                          <a:spcPts val="0"/>
                        </a:spcBef>
                        <a:spcAft>
                          <a:spcPts val="0"/>
                        </a:spcAft>
                      </a:pPr>
                      <a:r>
                        <a:rPr lang="en-US" sz="1800" dirty="0" smtClean="0">
                          <a:solidFill>
                            <a:schemeClr val="tx1"/>
                          </a:solidFill>
                          <a:effectLst/>
                        </a:rPr>
                        <a:t>Missing values</a:t>
                      </a:r>
                      <a:endParaRPr lang="en-US" sz="1800" dirty="0">
                        <a:solidFill>
                          <a:schemeClr val="tx1"/>
                        </a:solidFill>
                        <a:effectLst/>
                        <a:latin typeface="Arial"/>
                        <a:ea typeface="SimSun"/>
                      </a:endParaRPr>
                    </a:p>
                  </a:txBody>
                  <a:tcPr marL="68580" marR="68580" marT="0" marB="0"/>
                </a:tc>
                <a:extLst>
                  <a:ext uri="{0D108BD9-81ED-4DB2-BD59-A6C34878D82A}">
                    <a16:rowId xmlns:a16="http://schemas.microsoft.com/office/drawing/2014/main" val="10002"/>
                  </a:ext>
                </a:extLst>
              </a:tr>
            </a:tbl>
          </a:graphicData>
        </a:graphic>
      </p:graphicFrame>
      <p:sp>
        <p:nvSpPr>
          <p:cNvPr id="9" name="标题 1"/>
          <p:cNvSpPr>
            <a:spLocks noGrp="1"/>
          </p:cNvSpPr>
          <p:nvPr>
            <p:ph type="title"/>
          </p:nvPr>
        </p:nvSpPr>
        <p:spPr>
          <a:xfrm>
            <a:off x="356974" y="791029"/>
            <a:ext cx="8836654" cy="1020762"/>
          </a:xfrm>
        </p:spPr>
        <p:txBody>
          <a:bodyPr>
            <a:normAutofit/>
          </a:bodyPr>
          <a:lstStyle/>
          <a:p>
            <a:r>
              <a:rPr lang="en-US" dirty="0">
                <a:solidFill>
                  <a:srgbClr val="C00000"/>
                </a:solidFill>
                <a:latin typeface="Arial Rounded MT Bold" panose="020F0704030504030204" pitchFamily="34" charset="0"/>
              </a:rPr>
              <a:t>Proposed Apps for Government Expenditure Audit </a:t>
            </a:r>
          </a:p>
        </p:txBody>
      </p:sp>
    </p:spTree>
    <p:extLst>
      <p:ext uri="{BB962C8B-B14F-4D97-AF65-F5344CB8AC3E}">
        <p14:creationId xmlns:p14="http://schemas.microsoft.com/office/powerpoint/2010/main" val="35611849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8324" y="233068"/>
            <a:ext cx="3048001" cy="2308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514350" y="6310575"/>
            <a:ext cx="942976" cy="280725"/>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215271" y="744425"/>
            <a:ext cx="8481054" cy="461665"/>
          </a:xfrm>
          <a:prstGeom prst="rect">
            <a:avLst/>
          </a:prstGeom>
          <a:noFill/>
        </p:spPr>
        <p:txBody>
          <a:bodyPr wrap="square" rtlCol="0">
            <a:spAutoFit/>
          </a:bodyPr>
          <a:lstStyle/>
          <a:p>
            <a:pPr algn="just"/>
            <a:r>
              <a:rPr lang="en-US" b="1" dirty="0" smtClean="0">
                <a:solidFill>
                  <a:srgbClr val="0070C0"/>
                </a:solidFill>
              </a:rPr>
              <a:t>2. Unqualified </a:t>
            </a:r>
            <a:r>
              <a:rPr lang="en-US" b="1" dirty="0">
                <a:solidFill>
                  <a:srgbClr val="0070C0"/>
                </a:solidFill>
              </a:rPr>
              <a:t>suppliers</a:t>
            </a:r>
          </a:p>
        </p:txBody>
      </p:sp>
      <p:graphicFrame>
        <p:nvGraphicFramePr>
          <p:cNvPr id="2" name="表格 1"/>
          <p:cNvGraphicFramePr>
            <a:graphicFrameLocks noGrp="1"/>
          </p:cNvGraphicFramePr>
          <p:nvPr>
            <p:extLst/>
          </p:nvPr>
        </p:nvGraphicFramePr>
        <p:xfrm>
          <a:off x="215271" y="1308296"/>
          <a:ext cx="8830255" cy="5448485"/>
        </p:xfrm>
        <a:graphic>
          <a:graphicData uri="http://schemas.openxmlformats.org/drawingml/2006/table">
            <a:tbl>
              <a:tblPr firstRow="1" firstCol="1" bandRow="1">
                <a:tableStyleId>{5C22544A-7EE6-4342-B048-85BDC9FD1C3A}</a:tableStyleId>
              </a:tblPr>
              <a:tblGrid>
                <a:gridCol w="612181">
                  <a:extLst>
                    <a:ext uri="{9D8B030D-6E8A-4147-A177-3AD203B41FA5}">
                      <a16:colId xmlns:a16="http://schemas.microsoft.com/office/drawing/2014/main" val="20000"/>
                    </a:ext>
                  </a:extLst>
                </a:gridCol>
                <a:gridCol w="2549616">
                  <a:extLst>
                    <a:ext uri="{9D8B030D-6E8A-4147-A177-3AD203B41FA5}">
                      <a16:colId xmlns:a16="http://schemas.microsoft.com/office/drawing/2014/main" val="20001"/>
                    </a:ext>
                  </a:extLst>
                </a:gridCol>
                <a:gridCol w="1904001">
                  <a:extLst>
                    <a:ext uri="{9D8B030D-6E8A-4147-A177-3AD203B41FA5}">
                      <a16:colId xmlns:a16="http://schemas.microsoft.com/office/drawing/2014/main" val="20002"/>
                    </a:ext>
                  </a:extLst>
                </a:gridCol>
                <a:gridCol w="2568704">
                  <a:extLst>
                    <a:ext uri="{9D8B030D-6E8A-4147-A177-3AD203B41FA5}">
                      <a16:colId xmlns:a16="http://schemas.microsoft.com/office/drawing/2014/main" val="20003"/>
                    </a:ext>
                  </a:extLst>
                </a:gridCol>
                <a:gridCol w="1195753">
                  <a:extLst>
                    <a:ext uri="{9D8B030D-6E8A-4147-A177-3AD203B41FA5}">
                      <a16:colId xmlns:a16="http://schemas.microsoft.com/office/drawing/2014/main" val="20004"/>
                    </a:ext>
                  </a:extLst>
                </a:gridCol>
              </a:tblGrid>
              <a:tr h="563344">
                <a:tc>
                  <a:txBody>
                    <a:bodyPr/>
                    <a:lstStyle/>
                    <a:p>
                      <a:pPr marL="0" marR="0" algn="just">
                        <a:lnSpc>
                          <a:spcPct val="115000"/>
                        </a:lnSpc>
                        <a:spcBef>
                          <a:spcPts val="0"/>
                        </a:spcBef>
                        <a:spcAft>
                          <a:spcPts val="0"/>
                        </a:spcAft>
                      </a:pPr>
                      <a:r>
                        <a:rPr lang="en-US" sz="1800" dirty="0" smtClean="0">
                          <a:solidFill>
                            <a:schemeClr val="tx1"/>
                          </a:solidFill>
                          <a:effectLst/>
                        </a:rPr>
                        <a:t>No</a:t>
                      </a:r>
                      <a:r>
                        <a:rPr lang="en-US" sz="1800" dirty="0">
                          <a:solidFill>
                            <a:schemeClr val="tx1"/>
                          </a:solidFill>
                          <a:effectLst/>
                        </a:rPr>
                        <a:t>.</a:t>
                      </a:r>
                      <a:endParaRPr lang="en-US" sz="1800" dirty="0">
                        <a:solidFill>
                          <a:schemeClr val="tx1"/>
                        </a:solidFill>
                        <a:effectLst/>
                        <a:latin typeface="Arial"/>
                        <a:ea typeface="SimSun"/>
                      </a:endParaRPr>
                    </a:p>
                  </a:txBody>
                  <a:tcPr marL="43484" marR="43484" marT="0" marB="0" anchor="ctr"/>
                </a:tc>
                <a:tc>
                  <a:txBody>
                    <a:bodyPr/>
                    <a:lstStyle/>
                    <a:p>
                      <a:pPr marL="0" marR="0" algn="just">
                        <a:lnSpc>
                          <a:spcPct val="115000"/>
                        </a:lnSpc>
                        <a:spcBef>
                          <a:spcPts val="0"/>
                        </a:spcBef>
                        <a:spcAft>
                          <a:spcPts val="0"/>
                        </a:spcAft>
                      </a:pPr>
                      <a:r>
                        <a:rPr lang="en-US" sz="1800" dirty="0">
                          <a:solidFill>
                            <a:schemeClr val="tx1"/>
                          </a:solidFill>
                          <a:effectLst/>
                        </a:rPr>
                        <a:t>Purpose of App</a:t>
                      </a:r>
                      <a:endParaRPr lang="en-US" sz="1800" dirty="0">
                        <a:solidFill>
                          <a:schemeClr val="tx1"/>
                        </a:solidFill>
                        <a:effectLst/>
                        <a:latin typeface="Arial"/>
                        <a:ea typeface="SimSun"/>
                      </a:endParaRPr>
                    </a:p>
                  </a:txBody>
                  <a:tcPr marL="43484" marR="43484" marT="0" marB="0" anchor="ctr"/>
                </a:tc>
                <a:tc>
                  <a:txBody>
                    <a:bodyPr/>
                    <a:lstStyle/>
                    <a:p>
                      <a:pPr marL="0" marR="0" algn="just">
                        <a:lnSpc>
                          <a:spcPct val="115000"/>
                        </a:lnSpc>
                        <a:spcBef>
                          <a:spcPts val="0"/>
                        </a:spcBef>
                        <a:spcAft>
                          <a:spcPts val="0"/>
                        </a:spcAft>
                      </a:pPr>
                      <a:r>
                        <a:rPr lang="en-US" sz="1800" dirty="0">
                          <a:solidFill>
                            <a:schemeClr val="tx1"/>
                          </a:solidFill>
                          <a:effectLst/>
                        </a:rPr>
                        <a:t>Data needed</a:t>
                      </a:r>
                      <a:endParaRPr lang="en-US" sz="1800" dirty="0">
                        <a:solidFill>
                          <a:schemeClr val="tx1"/>
                        </a:solidFill>
                        <a:effectLst/>
                        <a:latin typeface="Arial"/>
                        <a:ea typeface="SimSun"/>
                      </a:endParaRPr>
                    </a:p>
                  </a:txBody>
                  <a:tcPr marL="43484" marR="43484" marT="0" marB="0" anchor="ctr"/>
                </a:tc>
                <a:tc>
                  <a:txBody>
                    <a:bodyPr/>
                    <a:lstStyle/>
                    <a:p>
                      <a:pPr marL="0" marR="0" algn="just">
                        <a:lnSpc>
                          <a:spcPct val="115000"/>
                        </a:lnSpc>
                        <a:spcBef>
                          <a:spcPts val="0"/>
                        </a:spcBef>
                        <a:spcAft>
                          <a:spcPts val="0"/>
                        </a:spcAft>
                      </a:pPr>
                      <a:r>
                        <a:rPr lang="en-US" sz="1800" dirty="0" smtClean="0">
                          <a:solidFill>
                            <a:schemeClr val="tx1"/>
                          </a:solidFill>
                          <a:effectLst/>
                        </a:rPr>
                        <a:t>Anomaly Indicator</a:t>
                      </a:r>
                      <a:endParaRPr lang="en-US" sz="1800" dirty="0">
                        <a:solidFill>
                          <a:schemeClr val="tx1"/>
                        </a:solidFill>
                        <a:effectLst/>
                        <a:latin typeface="Arial"/>
                        <a:ea typeface="SimSun"/>
                      </a:endParaRPr>
                    </a:p>
                  </a:txBody>
                  <a:tcPr marL="43484" marR="43484" marT="0" marB="0" anchor="ctr"/>
                </a:tc>
                <a:tc>
                  <a:txBody>
                    <a:bodyPr/>
                    <a:lstStyle/>
                    <a:p>
                      <a:pPr marL="0" marR="0" algn="just">
                        <a:lnSpc>
                          <a:spcPct val="115000"/>
                        </a:lnSpc>
                        <a:spcBef>
                          <a:spcPts val="0"/>
                        </a:spcBef>
                        <a:spcAft>
                          <a:spcPts val="0"/>
                        </a:spcAft>
                      </a:pPr>
                      <a:r>
                        <a:rPr lang="en-US" sz="1800" dirty="0" smtClean="0">
                          <a:solidFill>
                            <a:schemeClr val="tx1"/>
                          </a:solidFill>
                          <a:effectLst/>
                          <a:latin typeface="Arial"/>
                          <a:ea typeface="SimSun"/>
                        </a:rPr>
                        <a:t>Potential Fraud</a:t>
                      </a:r>
                      <a:endParaRPr lang="en-US" sz="1800" dirty="0">
                        <a:solidFill>
                          <a:schemeClr val="tx1"/>
                        </a:solidFill>
                        <a:effectLst/>
                        <a:latin typeface="Arial"/>
                        <a:ea typeface="SimSun"/>
                      </a:endParaRPr>
                    </a:p>
                  </a:txBody>
                  <a:tcPr marL="43484" marR="43484" marT="0" marB="0" anchor="ctr"/>
                </a:tc>
                <a:extLst>
                  <a:ext uri="{0D108BD9-81ED-4DB2-BD59-A6C34878D82A}">
                    <a16:rowId xmlns:a16="http://schemas.microsoft.com/office/drawing/2014/main" val="10000"/>
                  </a:ext>
                </a:extLst>
              </a:tr>
              <a:tr h="1284637">
                <a:tc>
                  <a:txBody>
                    <a:bodyPr/>
                    <a:lstStyle/>
                    <a:p>
                      <a:pPr marL="0" marR="0">
                        <a:lnSpc>
                          <a:spcPct val="115000"/>
                        </a:lnSpc>
                        <a:spcBef>
                          <a:spcPts val="0"/>
                        </a:spcBef>
                        <a:spcAft>
                          <a:spcPts val="0"/>
                        </a:spcAft>
                      </a:pPr>
                      <a:r>
                        <a:rPr lang="en-US" sz="1800" dirty="0" smtClean="0">
                          <a:solidFill>
                            <a:schemeClr val="tx1"/>
                          </a:solidFill>
                          <a:effectLst/>
                        </a:rPr>
                        <a:t>1</a:t>
                      </a:r>
                      <a:endParaRPr lang="en-US" sz="1800" dirty="0">
                        <a:solidFill>
                          <a:schemeClr val="tx1"/>
                        </a:solidFill>
                        <a:effectLst/>
                        <a:latin typeface="Arial"/>
                        <a:ea typeface="SimSun"/>
                      </a:endParaRPr>
                    </a:p>
                  </a:txBody>
                  <a:tcPr marL="43484" marR="43484" marT="0" marB="0" anchor="ctr"/>
                </a:tc>
                <a:tc>
                  <a:txBody>
                    <a:bodyPr/>
                    <a:lstStyle/>
                    <a:p>
                      <a:pPr marL="0" marR="0">
                        <a:lnSpc>
                          <a:spcPct val="115000"/>
                        </a:lnSpc>
                        <a:spcBef>
                          <a:spcPts val="0"/>
                        </a:spcBef>
                        <a:spcAft>
                          <a:spcPts val="0"/>
                        </a:spcAft>
                      </a:pPr>
                      <a:r>
                        <a:rPr lang="en-US" sz="1800" dirty="0" smtClean="0">
                          <a:solidFill>
                            <a:srgbClr val="FF0000"/>
                          </a:solidFill>
                          <a:effectLst/>
                        </a:rPr>
                        <a:t>Relationship check</a:t>
                      </a:r>
                    </a:p>
                    <a:p>
                      <a:pPr marL="0" marR="0">
                        <a:lnSpc>
                          <a:spcPct val="115000"/>
                        </a:lnSpc>
                        <a:spcBef>
                          <a:spcPts val="0"/>
                        </a:spcBef>
                        <a:spcAft>
                          <a:spcPts val="0"/>
                        </a:spcAft>
                      </a:pPr>
                      <a:r>
                        <a:rPr lang="en-US" sz="1800" dirty="0" smtClean="0">
                          <a:solidFill>
                            <a:schemeClr val="tx1"/>
                          </a:solidFill>
                          <a:effectLst/>
                        </a:rPr>
                        <a:t>(gov. </a:t>
                      </a:r>
                      <a:r>
                        <a:rPr lang="en-US" sz="1800" dirty="0">
                          <a:solidFill>
                            <a:schemeClr val="tx1"/>
                          </a:solidFill>
                          <a:effectLst/>
                        </a:rPr>
                        <a:t>personnel </a:t>
                      </a:r>
                      <a:r>
                        <a:rPr lang="en-US" sz="1800" dirty="0" smtClean="0">
                          <a:solidFill>
                            <a:schemeClr val="tx1"/>
                          </a:solidFill>
                          <a:effectLst/>
                        </a:rPr>
                        <a:t>VS</a:t>
                      </a:r>
                      <a:r>
                        <a:rPr lang="en-US" sz="1800" baseline="0" dirty="0" smtClean="0">
                          <a:solidFill>
                            <a:schemeClr val="tx1"/>
                          </a:solidFill>
                          <a:effectLst/>
                        </a:rPr>
                        <a:t> contractor)</a:t>
                      </a:r>
                      <a:r>
                        <a:rPr lang="en-US" sz="1800" dirty="0" smtClean="0">
                          <a:solidFill>
                            <a:schemeClr val="tx1"/>
                          </a:solidFill>
                          <a:effectLst/>
                        </a:rPr>
                        <a:t> </a:t>
                      </a:r>
                      <a:endParaRPr lang="en-US" sz="1800" dirty="0">
                        <a:solidFill>
                          <a:schemeClr val="tx1"/>
                        </a:solidFill>
                        <a:effectLst/>
                        <a:latin typeface="Arial"/>
                        <a:ea typeface="SimSun"/>
                      </a:endParaRPr>
                    </a:p>
                  </a:txBody>
                  <a:tcPr marL="43484" marR="43484" marT="0" marB="0" anchor="ctr"/>
                </a:tc>
                <a:tc>
                  <a:txBody>
                    <a:bodyPr/>
                    <a:lstStyle/>
                    <a:p>
                      <a:pPr marL="0" marR="0">
                        <a:lnSpc>
                          <a:spcPct val="115000"/>
                        </a:lnSpc>
                        <a:spcBef>
                          <a:spcPts val="0"/>
                        </a:spcBef>
                        <a:spcAft>
                          <a:spcPts val="0"/>
                        </a:spcAft>
                      </a:pPr>
                      <a:r>
                        <a:rPr lang="en-US" sz="1800" dirty="0">
                          <a:solidFill>
                            <a:schemeClr val="tx1"/>
                          </a:solidFill>
                          <a:effectLst/>
                        </a:rPr>
                        <a:t>Background information </a:t>
                      </a:r>
                      <a:r>
                        <a:rPr lang="en-US" sz="1800" dirty="0" smtClean="0">
                          <a:solidFill>
                            <a:schemeClr val="tx1"/>
                          </a:solidFill>
                          <a:effectLst/>
                        </a:rPr>
                        <a:t>of both parties</a:t>
                      </a:r>
                      <a:endParaRPr lang="en-US" sz="1800" dirty="0">
                        <a:solidFill>
                          <a:schemeClr val="tx1"/>
                        </a:solidFill>
                        <a:effectLst/>
                        <a:latin typeface="Arial"/>
                        <a:ea typeface="SimSun"/>
                      </a:endParaRPr>
                    </a:p>
                  </a:txBody>
                  <a:tcPr marL="43484" marR="43484" marT="0" marB="0" anchor="ctr"/>
                </a:tc>
                <a:tc>
                  <a:txBody>
                    <a:bodyPr/>
                    <a:lstStyle/>
                    <a:p>
                      <a:pPr marL="0" marR="0">
                        <a:lnSpc>
                          <a:spcPct val="115000"/>
                        </a:lnSpc>
                        <a:spcBef>
                          <a:spcPts val="0"/>
                        </a:spcBef>
                        <a:spcAft>
                          <a:spcPts val="0"/>
                        </a:spcAft>
                      </a:pPr>
                      <a:r>
                        <a:rPr lang="en-US" sz="1600" dirty="0" smtClean="0">
                          <a:solidFill>
                            <a:schemeClr val="tx1"/>
                          </a:solidFill>
                          <a:effectLst/>
                        </a:rPr>
                        <a:t>employment of contractor </a:t>
                      </a:r>
                      <a:r>
                        <a:rPr lang="en-US" sz="1600" dirty="0">
                          <a:solidFill>
                            <a:schemeClr val="tx1"/>
                          </a:solidFill>
                          <a:effectLst/>
                        </a:rPr>
                        <a:t>or </a:t>
                      </a:r>
                      <a:r>
                        <a:rPr lang="en-US" sz="1600" dirty="0" smtClean="0">
                          <a:solidFill>
                            <a:schemeClr val="tx1"/>
                          </a:solidFill>
                          <a:effectLst/>
                        </a:rPr>
                        <a:t>sub-, or their </a:t>
                      </a:r>
                      <a:r>
                        <a:rPr lang="en-US" sz="1600" dirty="0">
                          <a:solidFill>
                            <a:schemeClr val="tx1"/>
                          </a:solidFill>
                          <a:effectLst/>
                        </a:rPr>
                        <a:t>family </a:t>
                      </a:r>
                      <a:r>
                        <a:rPr lang="en-US" sz="1600" dirty="0" smtClean="0">
                          <a:solidFill>
                            <a:schemeClr val="tx1"/>
                          </a:solidFill>
                          <a:effectLst/>
                        </a:rPr>
                        <a:t>member in government personnel </a:t>
                      </a:r>
                      <a:endParaRPr lang="en-US" sz="1600" dirty="0">
                        <a:solidFill>
                          <a:schemeClr val="tx1"/>
                        </a:solidFill>
                        <a:effectLst/>
                        <a:latin typeface="Arial"/>
                        <a:ea typeface="SimSun"/>
                      </a:endParaRPr>
                    </a:p>
                  </a:txBody>
                  <a:tcPr marL="43484" marR="43484" marT="0" marB="0" anchor="ctr"/>
                </a:tc>
                <a:tc>
                  <a:txBody>
                    <a:bodyPr/>
                    <a:lstStyle/>
                    <a:p>
                      <a:pPr marL="0" marR="0">
                        <a:lnSpc>
                          <a:spcPct val="115000"/>
                        </a:lnSpc>
                        <a:spcBef>
                          <a:spcPts val="0"/>
                        </a:spcBef>
                        <a:spcAft>
                          <a:spcPts val="0"/>
                        </a:spcAft>
                      </a:pPr>
                      <a:r>
                        <a:rPr lang="en-US" sz="1800" kern="1200" dirty="0" smtClean="0">
                          <a:solidFill>
                            <a:schemeClr val="tx1"/>
                          </a:solidFill>
                          <a:effectLst/>
                          <a:latin typeface="+mn-lt"/>
                          <a:ea typeface="+mn-ea"/>
                          <a:cs typeface="+mn-cs"/>
                        </a:rPr>
                        <a:t>Bribery, Kickback  </a:t>
                      </a:r>
                      <a:endParaRPr lang="en-US" sz="1800" dirty="0">
                        <a:solidFill>
                          <a:schemeClr val="tx1"/>
                        </a:solidFill>
                        <a:effectLst/>
                        <a:latin typeface="Arial"/>
                        <a:ea typeface="SimSun"/>
                      </a:endParaRPr>
                    </a:p>
                  </a:txBody>
                  <a:tcPr marL="43484" marR="43484" marT="0" marB="0" anchor="ctr"/>
                </a:tc>
                <a:extLst>
                  <a:ext uri="{0D108BD9-81ED-4DB2-BD59-A6C34878D82A}">
                    <a16:rowId xmlns:a16="http://schemas.microsoft.com/office/drawing/2014/main" val="10001"/>
                  </a:ext>
                </a:extLst>
              </a:tr>
              <a:tr h="1009168">
                <a:tc>
                  <a:txBody>
                    <a:bodyPr/>
                    <a:lstStyle/>
                    <a:p>
                      <a:pPr marL="0" marR="0">
                        <a:lnSpc>
                          <a:spcPct val="115000"/>
                        </a:lnSpc>
                        <a:spcBef>
                          <a:spcPts val="0"/>
                        </a:spcBef>
                        <a:spcAft>
                          <a:spcPts val="0"/>
                        </a:spcAft>
                      </a:pPr>
                      <a:r>
                        <a:rPr lang="en-US" sz="1800" dirty="0" smtClean="0">
                          <a:solidFill>
                            <a:schemeClr val="tx1"/>
                          </a:solidFill>
                          <a:effectLst/>
                          <a:latin typeface="Arial"/>
                          <a:ea typeface="SimSun"/>
                        </a:rPr>
                        <a:t>2</a:t>
                      </a:r>
                      <a:endParaRPr lang="en-US" sz="1800" dirty="0">
                        <a:solidFill>
                          <a:schemeClr val="tx1"/>
                        </a:solidFill>
                        <a:effectLst/>
                        <a:latin typeface="Arial"/>
                        <a:ea typeface="SimSun"/>
                      </a:endParaRPr>
                    </a:p>
                  </a:txBody>
                  <a:tcPr marL="43484" marR="43484" marT="0" marB="0" anchor="ctr"/>
                </a:tc>
                <a:tc>
                  <a:txBody>
                    <a:bodyPr/>
                    <a:lstStyle/>
                    <a:p>
                      <a:pPr marL="0" marR="0" algn="l">
                        <a:lnSpc>
                          <a:spcPct val="115000"/>
                        </a:lnSpc>
                        <a:spcBef>
                          <a:spcPts val="0"/>
                        </a:spcBef>
                        <a:spcAft>
                          <a:spcPts val="0"/>
                        </a:spcAft>
                      </a:pPr>
                      <a:r>
                        <a:rPr lang="en-US" sz="1800" dirty="0" smtClean="0">
                          <a:solidFill>
                            <a:srgbClr val="FF0000"/>
                          </a:solidFill>
                          <a:effectLst/>
                        </a:rPr>
                        <a:t>Contractor qualification check </a:t>
                      </a:r>
                      <a:r>
                        <a:rPr lang="en-US" sz="1800" dirty="0" smtClean="0">
                          <a:solidFill>
                            <a:schemeClr val="tx1"/>
                          </a:solidFill>
                          <a:effectLst/>
                        </a:rPr>
                        <a:t>(“</a:t>
                      </a:r>
                      <a:r>
                        <a:rPr lang="en-US" sz="1800" dirty="0">
                          <a:solidFill>
                            <a:schemeClr val="tx1"/>
                          </a:solidFill>
                          <a:effectLst/>
                        </a:rPr>
                        <a:t>blacklist”  companies)</a:t>
                      </a:r>
                      <a:endParaRPr lang="en-US" sz="1800" dirty="0">
                        <a:solidFill>
                          <a:schemeClr val="tx1"/>
                        </a:solidFill>
                        <a:effectLst/>
                        <a:latin typeface="Arial"/>
                        <a:ea typeface="SimSun"/>
                      </a:endParaRPr>
                    </a:p>
                  </a:txBody>
                  <a:tcPr marL="68580" marR="68580" marT="0" marB="0"/>
                </a:tc>
                <a:tc>
                  <a:txBody>
                    <a:bodyPr/>
                    <a:lstStyle/>
                    <a:p>
                      <a:pPr marL="0" marR="0" algn="l">
                        <a:lnSpc>
                          <a:spcPct val="115000"/>
                        </a:lnSpc>
                        <a:spcBef>
                          <a:spcPts val="0"/>
                        </a:spcBef>
                        <a:spcAft>
                          <a:spcPts val="0"/>
                        </a:spcAft>
                      </a:pPr>
                      <a:r>
                        <a:rPr lang="en-US" sz="1800" dirty="0">
                          <a:solidFill>
                            <a:schemeClr val="tx1"/>
                          </a:solidFill>
                          <a:effectLst/>
                        </a:rPr>
                        <a:t>Contractor information, </a:t>
                      </a:r>
                      <a:r>
                        <a:rPr lang="en-US" sz="1800" dirty="0" smtClean="0">
                          <a:solidFill>
                            <a:schemeClr val="tx1"/>
                          </a:solidFill>
                          <a:effectLst/>
                        </a:rPr>
                        <a:t>“</a:t>
                      </a:r>
                      <a:r>
                        <a:rPr lang="en-US" sz="1800" dirty="0">
                          <a:solidFill>
                            <a:schemeClr val="tx1"/>
                          </a:solidFill>
                          <a:effectLst/>
                        </a:rPr>
                        <a:t>blacklist” </a:t>
                      </a:r>
                      <a:endParaRPr lang="en-US" sz="1800" dirty="0">
                        <a:solidFill>
                          <a:schemeClr val="tx1"/>
                        </a:solidFill>
                        <a:effectLst/>
                        <a:latin typeface="Arial"/>
                        <a:ea typeface="SimSun"/>
                      </a:endParaRPr>
                    </a:p>
                  </a:txBody>
                  <a:tcPr marL="68580" marR="68580" marT="0" marB="0"/>
                </a:tc>
                <a:tc>
                  <a:txBody>
                    <a:bodyPr/>
                    <a:lstStyle/>
                    <a:p>
                      <a:pPr marL="0" marR="0" algn="l">
                        <a:lnSpc>
                          <a:spcPct val="115000"/>
                        </a:lnSpc>
                        <a:spcBef>
                          <a:spcPts val="0"/>
                        </a:spcBef>
                        <a:spcAft>
                          <a:spcPts val="0"/>
                        </a:spcAft>
                      </a:pPr>
                      <a:r>
                        <a:rPr lang="en-US" sz="1600" dirty="0">
                          <a:solidFill>
                            <a:schemeClr val="tx1"/>
                          </a:solidFill>
                          <a:effectLst/>
                        </a:rPr>
                        <a:t>Contractor once occurred in the “blacklist”  </a:t>
                      </a:r>
                      <a:endParaRPr lang="en-US" sz="1600" dirty="0">
                        <a:solidFill>
                          <a:schemeClr val="tx1"/>
                        </a:solidFill>
                        <a:effectLst/>
                        <a:latin typeface="Arial"/>
                        <a:ea typeface="SimSun"/>
                      </a:endParaRPr>
                    </a:p>
                  </a:txBody>
                  <a:tcPr marL="68580" marR="68580" marT="0" marB="0"/>
                </a:tc>
                <a:tc>
                  <a:txBody>
                    <a:bodyPr/>
                    <a:lstStyle/>
                    <a:p>
                      <a:pPr marL="0" marR="0">
                        <a:lnSpc>
                          <a:spcPct val="115000"/>
                        </a:lnSpc>
                        <a:spcBef>
                          <a:spcPts val="0"/>
                        </a:spcBef>
                        <a:spcAft>
                          <a:spcPts val="0"/>
                        </a:spcAft>
                      </a:pPr>
                      <a:endParaRPr lang="en-US" sz="1800" dirty="0">
                        <a:solidFill>
                          <a:schemeClr val="tx1"/>
                        </a:solidFill>
                        <a:effectLst/>
                        <a:latin typeface="Arial"/>
                        <a:ea typeface="SimSun"/>
                      </a:endParaRPr>
                    </a:p>
                  </a:txBody>
                  <a:tcPr marL="43484" marR="43484" marT="0" marB="0" anchor="ctr"/>
                </a:tc>
                <a:extLst>
                  <a:ext uri="{0D108BD9-81ED-4DB2-BD59-A6C34878D82A}">
                    <a16:rowId xmlns:a16="http://schemas.microsoft.com/office/drawing/2014/main" val="10002"/>
                  </a:ext>
                </a:extLst>
              </a:tr>
              <a:tr h="1070483">
                <a:tc>
                  <a:txBody>
                    <a:bodyPr/>
                    <a:lstStyle/>
                    <a:p>
                      <a:pPr marL="0" marR="0">
                        <a:lnSpc>
                          <a:spcPct val="115000"/>
                        </a:lnSpc>
                        <a:spcBef>
                          <a:spcPts val="0"/>
                        </a:spcBef>
                        <a:spcAft>
                          <a:spcPts val="0"/>
                        </a:spcAft>
                      </a:pPr>
                      <a:r>
                        <a:rPr lang="en-US" sz="1800" dirty="0" smtClean="0">
                          <a:solidFill>
                            <a:schemeClr val="tx1"/>
                          </a:solidFill>
                          <a:effectLst/>
                          <a:latin typeface="Arial"/>
                          <a:ea typeface="SimSun"/>
                        </a:rPr>
                        <a:t>3</a:t>
                      </a:r>
                      <a:endParaRPr lang="en-US" sz="1800" dirty="0">
                        <a:solidFill>
                          <a:schemeClr val="tx1"/>
                        </a:solidFill>
                        <a:effectLst/>
                        <a:latin typeface="Arial"/>
                        <a:ea typeface="SimSun"/>
                      </a:endParaRPr>
                    </a:p>
                  </a:txBody>
                  <a:tcPr marL="43484" marR="43484" marT="0" marB="0" anchor="ctr"/>
                </a:tc>
                <a:tc>
                  <a:txBody>
                    <a:bodyPr/>
                    <a:lstStyle/>
                    <a:p>
                      <a:pPr marL="0" marR="0" algn="l">
                        <a:lnSpc>
                          <a:spcPct val="115000"/>
                        </a:lnSpc>
                        <a:spcBef>
                          <a:spcPts val="0"/>
                        </a:spcBef>
                        <a:spcAft>
                          <a:spcPts val="0"/>
                        </a:spcAft>
                      </a:pPr>
                      <a:r>
                        <a:rPr lang="en-US" sz="1800" dirty="0" smtClean="0">
                          <a:solidFill>
                            <a:srgbClr val="FF0000"/>
                          </a:solidFill>
                          <a:effectLst/>
                        </a:rPr>
                        <a:t>“</a:t>
                      </a:r>
                      <a:r>
                        <a:rPr lang="en-US" sz="1800" dirty="0">
                          <a:solidFill>
                            <a:srgbClr val="FF0000"/>
                          </a:solidFill>
                          <a:effectLst/>
                        </a:rPr>
                        <a:t>W</a:t>
                      </a:r>
                      <a:r>
                        <a:rPr lang="en-US" sz="1800" dirty="0" smtClean="0">
                          <a:solidFill>
                            <a:srgbClr val="FF0000"/>
                          </a:solidFill>
                          <a:effectLst/>
                        </a:rPr>
                        <a:t>aived </a:t>
                      </a:r>
                      <a:r>
                        <a:rPr lang="en-US" sz="1800" dirty="0">
                          <a:solidFill>
                            <a:srgbClr val="FF0000"/>
                          </a:solidFill>
                          <a:effectLst/>
                        </a:rPr>
                        <a:t>bidding” </a:t>
                      </a:r>
                      <a:r>
                        <a:rPr lang="en-US" sz="1800" dirty="0" smtClean="0">
                          <a:solidFill>
                            <a:srgbClr val="FF0000"/>
                          </a:solidFill>
                          <a:effectLst/>
                        </a:rPr>
                        <a:t>contracts check</a:t>
                      </a:r>
                      <a:endParaRPr lang="en-US" sz="1800" dirty="0">
                        <a:solidFill>
                          <a:srgbClr val="FF0000"/>
                        </a:solidFill>
                        <a:effectLst/>
                        <a:latin typeface="Arial"/>
                        <a:ea typeface="SimSun"/>
                      </a:endParaRPr>
                    </a:p>
                  </a:txBody>
                  <a:tcPr marL="68580" marR="68580" marT="0" marB="0"/>
                </a:tc>
                <a:tc>
                  <a:txBody>
                    <a:bodyPr/>
                    <a:lstStyle/>
                    <a:p>
                      <a:pPr marL="0" marR="0" algn="l">
                        <a:lnSpc>
                          <a:spcPct val="115000"/>
                        </a:lnSpc>
                        <a:spcBef>
                          <a:spcPts val="0"/>
                        </a:spcBef>
                        <a:spcAft>
                          <a:spcPts val="0"/>
                        </a:spcAft>
                      </a:pPr>
                      <a:r>
                        <a:rPr lang="en-US" sz="1800" dirty="0">
                          <a:solidFill>
                            <a:schemeClr val="tx1"/>
                          </a:solidFill>
                          <a:effectLst/>
                        </a:rPr>
                        <a:t>Bidding type information</a:t>
                      </a:r>
                      <a:endParaRPr lang="en-US" sz="1800" dirty="0">
                        <a:solidFill>
                          <a:schemeClr val="tx1"/>
                        </a:solidFill>
                        <a:effectLst/>
                        <a:latin typeface="Arial"/>
                        <a:ea typeface="SimSu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a:solidFill>
                            <a:schemeClr val="tx1"/>
                          </a:solidFill>
                          <a:effectLst/>
                        </a:rPr>
                        <a:t>firm has very high percentage of “waived bidding” </a:t>
                      </a:r>
                      <a:r>
                        <a:rPr lang="en-US" sz="1600" dirty="0" smtClean="0">
                          <a:solidFill>
                            <a:schemeClr val="tx1"/>
                          </a:solidFill>
                          <a:effectLst/>
                        </a:rPr>
                        <a:t>contracts in all contracts with </a:t>
                      </a:r>
                      <a:r>
                        <a:rPr lang="en-US" sz="1600" dirty="0" err="1" smtClean="0">
                          <a:solidFill>
                            <a:schemeClr val="tx1"/>
                          </a:solidFill>
                          <a:effectLst/>
                        </a:rPr>
                        <a:t>gov</a:t>
                      </a:r>
                      <a:endParaRPr lang="en-US" sz="1600" dirty="0" smtClean="0">
                        <a:solidFill>
                          <a:schemeClr val="tx1"/>
                        </a:solidFill>
                        <a:effectLst/>
                        <a:latin typeface="+mn-lt"/>
                        <a:ea typeface="SimSun"/>
                      </a:endParaRPr>
                    </a:p>
                  </a:txBody>
                  <a:tcPr marL="68580" marR="68580" marT="0" marB="0"/>
                </a:tc>
                <a:tc>
                  <a:txBody>
                    <a:bodyPr/>
                    <a:lstStyle/>
                    <a:p>
                      <a:pPr marL="0" marR="0">
                        <a:lnSpc>
                          <a:spcPct val="115000"/>
                        </a:lnSpc>
                        <a:spcBef>
                          <a:spcPts val="0"/>
                        </a:spcBef>
                        <a:spcAft>
                          <a:spcPts val="0"/>
                        </a:spcAft>
                      </a:pPr>
                      <a:endParaRPr lang="en-US" sz="1800" dirty="0">
                        <a:solidFill>
                          <a:schemeClr val="tx1"/>
                        </a:solidFill>
                        <a:effectLst/>
                        <a:latin typeface="Arial"/>
                        <a:ea typeface="SimSun"/>
                      </a:endParaRPr>
                    </a:p>
                  </a:txBody>
                  <a:tcPr marL="43484" marR="43484" marT="0" marB="0" anchor="ctr"/>
                </a:tc>
                <a:extLst>
                  <a:ext uri="{0D108BD9-81ED-4DB2-BD59-A6C34878D82A}">
                    <a16:rowId xmlns:a16="http://schemas.microsoft.com/office/drawing/2014/main" val="10003"/>
                  </a:ext>
                </a:extLst>
              </a:tr>
              <a:tr h="1284637">
                <a:tc>
                  <a:txBody>
                    <a:bodyPr/>
                    <a:lstStyle/>
                    <a:p>
                      <a:pPr marL="0" marR="0" algn="just">
                        <a:lnSpc>
                          <a:spcPct val="115000"/>
                        </a:lnSpc>
                        <a:spcBef>
                          <a:spcPts val="0"/>
                        </a:spcBef>
                        <a:spcAft>
                          <a:spcPts val="0"/>
                        </a:spcAft>
                      </a:pPr>
                      <a:r>
                        <a:rPr lang="en-US" sz="1600" dirty="0" smtClean="0">
                          <a:solidFill>
                            <a:schemeClr val="tx1"/>
                          </a:solidFill>
                          <a:effectLst/>
                        </a:rPr>
                        <a:t>4</a:t>
                      </a:r>
                      <a:endParaRPr lang="en-US" sz="1600" dirty="0">
                        <a:solidFill>
                          <a:schemeClr val="tx1"/>
                        </a:solidFill>
                        <a:effectLst/>
                        <a:latin typeface="Calibri"/>
                        <a:ea typeface="SimSun"/>
                        <a:cs typeface="Times New Roman"/>
                      </a:endParaRPr>
                    </a:p>
                  </a:txBody>
                  <a:tcPr marL="31456" marR="31456" marT="0" marB="0" anchor="ctr"/>
                </a:tc>
                <a:tc>
                  <a:txBody>
                    <a:bodyPr/>
                    <a:lstStyle/>
                    <a:p>
                      <a:pPr marL="0" marR="0">
                        <a:lnSpc>
                          <a:spcPct val="115000"/>
                        </a:lnSpc>
                        <a:spcBef>
                          <a:spcPts val="0"/>
                        </a:spcBef>
                        <a:spcAft>
                          <a:spcPts val="0"/>
                        </a:spcAft>
                      </a:pPr>
                      <a:r>
                        <a:rPr lang="en-US" sz="1800" kern="1200" dirty="0" smtClean="0">
                          <a:solidFill>
                            <a:srgbClr val="FF0000"/>
                          </a:solidFill>
                          <a:effectLst/>
                          <a:latin typeface="+mn-lt"/>
                          <a:ea typeface="+mn-ea"/>
                          <a:cs typeface="+mn-cs"/>
                        </a:rPr>
                        <a:t>Bids wining history check</a:t>
                      </a:r>
                      <a:endParaRPr lang="en-US" sz="1800" kern="1200" dirty="0">
                        <a:solidFill>
                          <a:srgbClr val="FF0000"/>
                        </a:solidFill>
                        <a:effectLst/>
                        <a:latin typeface="+mn-lt"/>
                        <a:ea typeface="+mn-ea"/>
                        <a:cs typeface="+mn-cs"/>
                      </a:endParaRPr>
                    </a:p>
                  </a:txBody>
                  <a:tcPr marL="31456" marR="31456" marT="0" marB="0" anchor="ctr"/>
                </a:tc>
                <a:tc>
                  <a:txBody>
                    <a:bodyPr/>
                    <a:lstStyle/>
                    <a:p>
                      <a:pPr marL="0" marR="0">
                        <a:lnSpc>
                          <a:spcPct val="115000"/>
                        </a:lnSpc>
                        <a:spcBef>
                          <a:spcPts val="0"/>
                        </a:spcBef>
                        <a:spcAft>
                          <a:spcPts val="0"/>
                        </a:spcAft>
                      </a:pPr>
                      <a:r>
                        <a:rPr lang="en-US" sz="1600" dirty="0">
                          <a:solidFill>
                            <a:schemeClr val="tx1"/>
                          </a:solidFill>
                          <a:effectLst/>
                        </a:rPr>
                        <a:t>Statistic contract data</a:t>
                      </a:r>
                      <a:endParaRPr lang="en-US" sz="1600" dirty="0">
                        <a:solidFill>
                          <a:schemeClr val="tx1"/>
                        </a:solidFill>
                        <a:effectLst/>
                        <a:latin typeface="Calibri"/>
                        <a:ea typeface="SimSun"/>
                        <a:cs typeface="Times New Roman"/>
                      </a:endParaRPr>
                    </a:p>
                  </a:txBody>
                  <a:tcPr marL="31456" marR="31456" marT="0" marB="0" anchor="ctr"/>
                </a:tc>
                <a:tc>
                  <a:txBody>
                    <a:bodyPr/>
                    <a:lstStyle/>
                    <a:p>
                      <a:pPr marL="0" marR="0">
                        <a:lnSpc>
                          <a:spcPct val="115000"/>
                        </a:lnSpc>
                        <a:spcBef>
                          <a:spcPts val="0"/>
                        </a:spcBef>
                        <a:spcAft>
                          <a:spcPts val="0"/>
                        </a:spcAft>
                      </a:pPr>
                      <a:r>
                        <a:rPr lang="en-US" sz="1600" dirty="0" smtClean="0">
                          <a:solidFill>
                            <a:schemeClr val="tx1"/>
                          </a:solidFill>
                          <a:effectLst/>
                        </a:rPr>
                        <a:t>a </a:t>
                      </a:r>
                      <a:r>
                        <a:rPr lang="en-US" sz="1600" dirty="0">
                          <a:solidFill>
                            <a:schemeClr val="tx1"/>
                          </a:solidFill>
                          <a:effectLst/>
                        </a:rPr>
                        <a:t>certain contractor always or never wins a bid, or </a:t>
                      </a:r>
                      <a:endParaRPr lang="en-US" sz="1600" dirty="0" smtClean="0">
                        <a:solidFill>
                          <a:schemeClr val="tx1"/>
                        </a:solidFill>
                        <a:effectLst/>
                      </a:endParaRPr>
                    </a:p>
                    <a:p>
                      <a:pPr marL="0" marR="0">
                        <a:lnSpc>
                          <a:spcPct val="115000"/>
                        </a:lnSpc>
                        <a:spcBef>
                          <a:spcPts val="0"/>
                        </a:spcBef>
                        <a:spcAft>
                          <a:spcPts val="0"/>
                        </a:spcAft>
                      </a:pPr>
                      <a:r>
                        <a:rPr lang="en-US" sz="1600" dirty="0" smtClean="0">
                          <a:solidFill>
                            <a:schemeClr val="tx1"/>
                          </a:solidFill>
                          <a:effectLst/>
                        </a:rPr>
                        <a:t>all </a:t>
                      </a:r>
                      <a:r>
                        <a:rPr lang="en-US" sz="1600" dirty="0">
                          <a:solidFill>
                            <a:schemeClr val="tx1"/>
                          </a:solidFill>
                          <a:effectLst/>
                        </a:rPr>
                        <a:t>contractors win an equal volume of </a:t>
                      </a:r>
                      <a:r>
                        <a:rPr lang="en-US" sz="1600" dirty="0" smtClean="0">
                          <a:solidFill>
                            <a:schemeClr val="tx1"/>
                          </a:solidFill>
                          <a:effectLst/>
                        </a:rPr>
                        <a:t>contracts </a:t>
                      </a:r>
                      <a:r>
                        <a:rPr lang="en-US" sz="1600" dirty="0">
                          <a:solidFill>
                            <a:schemeClr val="tx1"/>
                          </a:solidFill>
                          <a:effectLst/>
                        </a:rPr>
                        <a:t>over time</a:t>
                      </a:r>
                      <a:endParaRPr lang="en-US" sz="1600" dirty="0">
                        <a:solidFill>
                          <a:schemeClr val="tx1"/>
                        </a:solidFill>
                        <a:effectLst/>
                        <a:latin typeface="Calibri"/>
                        <a:ea typeface="SimSun"/>
                        <a:cs typeface="Times New Roman"/>
                      </a:endParaRPr>
                    </a:p>
                  </a:txBody>
                  <a:tcPr marL="31456" marR="31456" marT="0" marB="0" anchor="ctr"/>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bid rigging </a:t>
                      </a:r>
                      <a:endParaRPr lang="en-US" sz="1600" dirty="0">
                        <a:solidFill>
                          <a:schemeClr val="tx1"/>
                        </a:solidFill>
                        <a:effectLst/>
                        <a:latin typeface="Calibri"/>
                        <a:ea typeface="SimSun"/>
                        <a:cs typeface="Times New Roman"/>
                      </a:endParaRPr>
                    </a:p>
                  </a:txBody>
                  <a:tcPr marL="31456" marR="31456" marT="0" marB="0" anchor="ctr"/>
                </a:tc>
                <a:extLst>
                  <a:ext uri="{0D108BD9-81ED-4DB2-BD59-A6C34878D82A}">
                    <a16:rowId xmlns:a16="http://schemas.microsoft.com/office/drawing/2014/main" val="10004"/>
                  </a:ext>
                </a:extLst>
              </a:tr>
            </a:tbl>
          </a:graphicData>
        </a:graphic>
      </p:graphicFrame>
      <p:sp>
        <p:nvSpPr>
          <p:cNvPr id="12" name="灯片编号占位符 11"/>
          <p:cNvSpPr>
            <a:spLocks noGrp="1"/>
          </p:cNvSpPr>
          <p:nvPr>
            <p:ph type="sldNum" sz="quarter" idx="10"/>
          </p:nvPr>
        </p:nvSpPr>
        <p:spPr/>
        <p:txBody>
          <a:bodyPr/>
          <a:lstStyle/>
          <a:p>
            <a:pPr>
              <a:defRPr/>
            </a:pPr>
            <a:fld id="{1BAEB5F4-2CD3-8E4C-A685-9D3768E45768}" type="slidenum">
              <a:rPr lang="en-US" smtClean="0"/>
              <a:pPr>
                <a:defRPr/>
              </a:pPr>
              <a:t>72</a:t>
            </a:fld>
            <a:endParaRPr lang="en-US" dirty="0"/>
          </a:p>
        </p:txBody>
      </p:sp>
    </p:spTree>
    <p:extLst>
      <p:ext uri="{BB962C8B-B14F-4D97-AF65-F5344CB8AC3E}">
        <p14:creationId xmlns:p14="http://schemas.microsoft.com/office/powerpoint/2010/main" val="29796861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8324" y="233068"/>
            <a:ext cx="3048001" cy="2308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514350" y="6310575"/>
            <a:ext cx="942976" cy="280725"/>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215271" y="744425"/>
            <a:ext cx="8481054" cy="461665"/>
          </a:xfrm>
          <a:prstGeom prst="rect">
            <a:avLst/>
          </a:prstGeom>
          <a:noFill/>
        </p:spPr>
        <p:txBody>
          <a:bodyPr wrap="square" rtlCol="0">
            <a:spAutoFit/>
          </a:bodyPr>
          <a:lstStyle/>
          <a:p>
            <a:pPr algn="just"/>
            <a:r>
              <a:rPr lang="en-US" b="1" dirty="0" smtClean="0">
                <a:solidFill>
                  <a:srgbClr val="0070C0"/>
                </a:solidFill>
              </a:rPr>
              <a:t>3. </a:t>
            </a:r>
            <a:r>
              <a:rPr lang="en-US" b="1" dirty="0" err="1">
                <a:solidFill>
                  <a:srgbClr val="0070C0"/>
                </a:solidFill>
              </a:rPr>
              <a:t>Unnormal</a:t>
            </a:r>
            <a:r>
              <a:rPr lang="en-US" b="1" dirty="0">
                <a:solidFill>
                  <a:srgbClr val="0070C0"/>
                </a:solidFill>
              </a:rPr>
              <a:t> prices</a:t>
            </a:r>
          </a:p>
        </p:txBody>
      </p:sp>
      <p:graphicFrame>
        <p:nvGraphicFramePr>
          <p:cNvPr id="2" name="表格 1"/>
          <p:cNvGraphicFramePr>
            <a:graphicFrameLocks noGrp="1"/>
          </p:cNvGraphicFramePr>
          <p:nvPr>
            <p:extLst/>
          </p:nvPr>
        </p:nvGraphicFramePr>
        <p:xfrm>
          <a:off x="215271" y="1913719"/>
          <a:ext cx="8481054" cy="4240896"/>
        </p:xfrm>
        <a:graphic>
          <a:graphicData uri="http://schemas.openxmlformats.org/drawingml/2006/table">
            <a:tbl>
              <a:tblPr firstRow="1" firstCol="1" bandRow="1">
                <a:tableStyleId>{5C22544A-7EE6-4342-B048-85BDC9FD1C3A}</a:tableStyleId>
              </a:tblPr>
              <a:tblGrid>
                <a:gridCol w="587972">
                  <a:extLst>
                    <a:ext uri="{9D8B030D-6E8A-4147-A177-3AD203B41FA5}">
                      <a16:colId xmlns:a16="http://schemas.microsoft.com/office/drawing/2014/main" val="20000"/>
                    </a:ext>
                  </a:extLst>
                </a:gridCol>
                <a:gridCol w="2448789">
                  <a:extLst>
                    <a:ext uri="{9D8B030D-6E8A-4147-A177-3AD203B41FA5}">
                      <a16:colId xmlns:a16="http://schemas.microsoft.com/office/drawing/2014/main" val="20001"/>
                    </a:ext>
                  </a:extLst>
                </a:gridCol>
                <a:gridCol w="1828705">
                  <a:extLst>
                    <a:ext uri="{9D8B030D-6E8A-4147-A177-3AD203B41FA5}">
                      <a16:colId xmlns:a16="http://schemas.microsoft.com/office/drawing/2014/main" val="20002"/>
                    </a:ext>
                  </a:extLst>
                </a:gridCol>
                <a:gridCol w="2332937">
                  <a:extLst>
                    <a:ext uri="{9D8B030D-6E8A-4147-A177-3AD203B41FA5}">
                      <a16:colId xmlns:a16="http://schemas.microsoft.com/office/drawing/2014/main" val="20003"/>
                    </a:ext>
                  </a:extLst>
                </a:gridCol>
                <a:gridCol w="1282651">
                  <a:extLst>
                    <a:ext uri="{9D8B030D-6E8A-4147-A177-3AD203B41FA5}">
                      <a16:colId xmlns:a16="http://schemas.microsoft.com/office/drawing/2014/main" val="20004"/>
                    </a:ext>
                  </a:extLst>
                </a:gridCol>
              </a:tblGrid>
              <a:tr h="759143">
                <a:tc>
                  <a:txBody>
                    <a:bodyPr/>
                    <a:lstStyle/>
                    <a:p>
                      <a:pPr marL="0" marR="0" algn="just">
                        <a:lnSpc>
                          <a:spcPct val="115000"/>
                        </a:lnSpc>
                        <a:spcBef>
                          <a:spcPts val="0"/>
                        </a:spcBef>
                        <a:spcAft>
                          <a:spcPts val="0"/>
                        </a:spcAft>
                      </a:pPr>
                      <a:r>
                        <a:rPr lang="en-US" sz="1800" dirty="0" smtClean="0">
                          <a:solidFill>
                            <a:schemeClr val="tx1"/>
                          </a:solidFill>
                          <a:effectLst/>
                        </a:rPr>
                        <a:t>No</a:t>
                      </a:r>
                      <a:r>
                        <a:rPr lang="en-US" sz="1800" dirty="0">
                          <a:solidFill>
                            <a:schemeClr val="tx1"/>
                          </a:solidFill>
                          <a:effectLst/>
                        </a:rPr>
                        <a:t>.</a:t>
                      </a:r>
                      <a:endParaRPr lang="en-US" sz="1800" dirty="0">
                        <a:solidFill>
                          <a:schemeClr val="tx1"/>
                        </a:solidFill>
                        <a:effectLst/>
                        <a:latin typeface="Arial"/>
                        <a:ea typeface="SimSun"/>
                      </a:endParaRPr>
                    </a:p>
                  </a:txBody>
                  <a:tcPr marL="43484" marR="43484" marT="0" marB="0" anchor="ctr"/>
                </a:tc>
                <a:tc>
                  <a:txBody>
                    <a:bodyPr/>
                    <a:lstStyle/>
                    <a:p>
                      <a:pPr marL="0" marR="0" algn="just">
                        <a:lnSpc>
                          <a:spcPct val="115000"/>
                        </a:lnSpc>
                        <a:spcBef>
                          <a:spcPts val="0"/>
                        </a:spcBef>
                        <a:spcAft>
                          <a:spcPts val="0"/>
                        </a:spcAft>
                      </a:pPr>
                      <a:r>
                        <a:rPr lang="en-US" sz="1800" dirty="0">
                          <a:solidFill>
                            <a:schemeClr val="tx1"/>
                          </a:solidFill>
                          <a:effectLst/>
                        </a:rPr>
                        <a:t>Purpose of App</a:t>
                      </a:r>
                      <a:endParaRPr lang="en-US" sz="1800" dirty="0">
                        <a:solidFill>
                          <a:schemeClr val="tx1"/>
                        </a:solidFill>
                        <a:effectLst/>
                        <a:latin typeface="Arial"/>
                        <a:ea typeface="SimSun"/>
                      </a:endParaRPr>
                    </a:p>
                  </a:txBody>
                  <a:tcPr marL="43484" marR="43484" marT="0" marB="0" anchor="ctr"/>
                </a:tc>
                <a:tc>
                  <a:txBody>
                    <a:bodyPr/>
                    <a:lstStyle/>
                    <a:p>
                      <a:pPr marL="0" marR="0" algn="just">
                        <a:lnSpc>
                          <a:spcPct val="115000"/>
                        </a:lnSpc>
                        <a:spcBef>
                          <a:spcPts val="0"/>
                        </a:spcBef>
                        <a:spcAft>
                          <a:spcPts val="0"/>
                        </a:spcAft>
                      </a:pPr>
                      <a:r>
                        <a:rPr lang="en-US" sz="1800" dirty="0">
                          <a:solidFill>
                            <a:schemeClr val="tx1"/>
                          </a:solidFill>
                          <a:effectLst/>
                        </a:rPr>
                        <a:t>Data needed</a:t>
                      </a:r>
                      <a:endParaRPr lang="en-US" sz="1800" dirty="0">
                        <a:solidFill>
                          <a:schemeClr val="tx1"/>
                        </a:solidFill>
                        <a:effectLst/>
                        <a:latin typeface="Arial"/>
                        <a:ea typeface="SimSun"/>
                      </a:endParaRPr>
                    </a:p>
                  </a:txBody>
                  <a:tcPr marL="43484" marR="43484" marT="0" marB="0" anchor="ctr"/>
                </a:tc>
                <a:tc>
                  <a:txBody>
                    <a:bodyPr/>
                    <a:lstStyle/>
                    <a:p>
                      <a:pPr marL="0" marR="0" algn="just">
                        <a:lnSpc>
                          <a:spcPct val="115000"/>
                        </a:lnSpc>
                        <a:spcBef>
                          <a:spcPts val="0"/>
                        </a:spcBef>
                        <a:spcAft>
                          <a:spcPts val="0"/>
                        </a:spcAft>
                      </a:pPr>
                      <a:r>
                        <a:rPr lang="en-US" sz="1800" dirty="0" smtClean="0">
                          <a:solidFill>
                            <a:schemeClr val="tx1"/>
                          </a:solidFill>
                          <a:effectLst/>
                        </a:rPr>
                        <a:t>Anomaly Indicator</a:t>
                      </a:r>
                      <a:endParaRPr lang="en-US" sz="1800" dirty="0">
                        <a:solidFill>
                          <a:schemeClr val="tx1"/>
                        </a:solidFill>
                        <a:effectLst/>
                        <a:latin typeface="Arial"/>
                        <a:ea typeface="SimSun"/>
                      </a:endParaRPr>
                    </a:p>
                  </a:txBody>
                  <a:tcPr marL="43484" marR="43484" marT="0" marB="0" anchor="ct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1800" dirty="0" smtClean="0">
                          <a:solidFill>
                            <a:schemeClr val="tx1"/>
                          </a:solidFill>
                          <a:effectLst/>
                          <a:latin typeface="+mn-lt"/>
                          <a:ea typeface="SimSun"/>
                        </a:rPr>
                        <a:t>Potential Fraud</a:t>
                      </a:r>
                    </a:p>
                    <a:p>
                      <a:pPr marL="0" marR="0" algn="just">
                        <a:lnSpc>
                          <a:spcPct val="115000"/>
                        </a:lnSpc>
                        <a:spcBef>
                          <a:spcPts val="0"/>
                        </a:spcBef>
                        <a:spcAft>
                          <a:spcPts val="0"/>
                        </a:spcAft>
                      </a:pPr>
                      <a:endParaRPr lang="en-US" sz="1800" dirty="0">
                        <a:solidFill>
                          <a:schemeClr val="tx1"/>
                        </a:solidFill>
                        <a:effectLst/>
                        <a:latin typeface="Arial"/>
                        <a:ea typeface="SimSun"/>
                      </a:endParaRPr>
                    </a:p>
                  </a:txBody>
                  <a:tcPr marL="43484" marR="43484" marT="0" marB="0" anchor="ctr"/>
                </a:tc>
                <a:extLst>
                  <a:ext uri="{0D108BD9-81ED-4DB2-BD59-A6C34878D82A}">
                    <a16:rowId xmlns:a16="http://schemas.microsoft.com/office/drawing/2014/main" val="10000"/>
                  </a:ext>
                </a:extLst>
              </a:tr>
              <a:tr h="1015238">
                <a:tc>
                  <a:txBody>
                    <a:bodyPr/>
                    <a:lstStyle/>
                    <a:p>
                      <a:pPr marL="0" marR="0">
                        <a:lnSpc>
                          <a:spcPct val="115000"/>
                        </a:lnSpc>
                        <a:spcBef>
                          <a:spcPts val="0"/>
                        </a:spcBef>
                        <a:spcAft>
                          <a:spcPts val="0"/>
                        </a:spcAft>
                      </a:pPr>
                      <a:r>
                        <a:rPr lang="en-US" sz="1800" dirty="0" smtClean="0">
                          <a:solidFill>
                            <a:schemeClr val="tx1"/>
                          </a:solidFill>
                          <a:effectLst/>
                        </a:rPr>
                        <a:t>1</a:t>
                      </a:r>
                      <a:endParaRPr lang="en-US" sz="1800" dirty="0">
                        <a:solidFill>
                          <a:schemeClr val="tx1"/>
                        </a:solidFill>
                        <a:effectLst/>
                        <a:latin typeface="Arial"/>
                        <a:ea typeface="SimSun"/>
                      </a:endParaRPr>
                    </a:p>
                  </a:txBody>
                  <a:tcPr marL="43484" marR="43484" marT="0" marB="0" anchor="ctr"/>
                </a:tc>
                <a:tc>
                  <a:txBody>
                    <a:bodyPr/>
                    <a:lstStyle/>
                    <a:p>
                      <a:pPr marL="0" marR="0">
                        <a:lnSpc>
                          <a:spcPct val="115000"/>
                        </a:lnSpc>
                        <a:spcBef>
                          <a:spcPts val="0"/>
                        </a:spcBef>
                        <a:spcAft>
                          <a:spcPts val="1000"/>
                        </a:spcAft>
                      </a:pPr>
                      <a:r>
                        <a:rPr lang="en-US" sz="1800" dirty="0" smtClean="0">
                          <a:solidFill>
                            <a:srgbClr val="FF0000"/>
                          </a:solidFill>
                          <a:effectLst/>
                        </a:rPr>
                        <a:t>Contract prices comparison</a:t>
                      </a:r>
                    </a:p>
                    <a:p>
                      <a:pPr marL="0" marR="0">
                        <a:lnSpc>
                          <a:spcPct val="115000"/>
                        </a:lnSpc>
                        <a:spcBef>
                          <a:spcPts val="0"/>
                        </a:spcBef>
                        <a:spcAft>
                          <a:spcPts val="1000"/>
                        </a:spcAft>
                      </a:pPr>
                      <a:r>
                        <a:rPr lang="en-US" sz="1800" dirty="0" smtClean="0">
                          <a:solidFill>
                            <a:schemeClr val="tx1"/>
                          </a:solidFill>
                          <a:effectLst/>
                        </a:rPr>
                        <a:t>(gov.</a:t>
                      </a:r>
                      <a:r>
                        <a:rPr lang="en-US" sz="1800" baseline="0" dirty="0" smtClean="0">
                          <a:solidFill>
                            <a:schemeClr val="tx1"/>
                          </a:solidFill>
                          <a:effectLst/>
                        </a:rPr>
                        <a:t> VS </a:t>
                      </a:r>
                      <a:r>
                        <a:rPr lang="en-US" sz="1800" dirty="0" smtClean="0">
                          <a:solidFill>
                            <a:schemeClr val="tx1"/>
                          </a:solidFill>
                          <a:effectLst/>
                        </a:rPr>
                        <a:t>other clients)</a:t>
                      </a:r>
                      <a:endParaRPr lang="en-US" sz="1800" dirty="0">
                        <a:solidFill>
                          <a:schemeClr val="tx1"/>
                        </a:solidFill>
                        <a:effectLst/>
                        <a:latin typeface="Arial"/>
                        <a:ea typeface="SimSun"/>
                      </a:endParaRPr>
                    </a:p>
                  </a:txBody>
                  <a:tcPr marL="31456" marR="31456" marT="0" marB="0" anchor="ctr"/>
                </a:tc>
                <a:tc>
                  <a:txBody>
                    <a:bodyPr/>
                    <a:lstStyle/>
                    <a:p>
                      <a:pPr marL="0" marR="0">
                        <a:lnSpc>
                          <a:spcPct val="115000"/>
                        </a:lnSpc>
                        <a:spcBef>
                          <a:spcPts val="0"/>
                        </a:spcBef>
                        <a:spcAft>
                          <a:spcPts val="1000"/>
                        </a:spcAft>
                      </a:pPr>
                      <a:r>
                        <a:rPr lang="en-US" sz="1800" dirty="0" smtClean="0">
                          <a:solidFill>
                            <a:schemeClr val="tx1"/>
                          </a:solidFill>
                          <a:effectLst/>
                        </a:rPr>
                        <a:t>Prices to </a:t>
                      </a:r>
                      <a:r>
                        <a:rPr lang="en-US" sz="1800" dirty="0">
                          <a:solidFill>
                            <a:schemeClr val="tx1"/>
                          </a:solidFill>
                          <a:effectLst/>
                        </a:rPr>
                        <a:t>different  clients</a:t>
                      </a:r>
                      <a:endParaRPr lang="en-US" sz="1800" dirty="0">
                        <a:solidFill>
                          <a:schemeClr val="tx1"/>
                        </a:solidFill>
                        <a:effectLst/>
                        <a:latin typeface="Calibri"/>
                        <a:ea typeface="SimSun"/>
                        <a:cs typeface="Times New Roman"/>
                      </a:endParaRPr>
                    </a:p>
                  </a:txBody>
                  <a:tcPr marL="31456" marR="31456" marT="0" marB="0" anchor="ctr"/>
                </a:tc>
                <a:tc>
                  <a:txBody>
                    <a:bodyPr/>
                    <a:lstStyle/>
                    <a:p>
                      <a:pPr marL="0" marR="0">
                        <a:lnSpc>
                          <a:spcPct val="115000"/>
                        </a:lnSpc>
                        <a:spcBef>
                          <a:spcPts val="0"/>
                        </a:spcBef>
                        <a:spcAft>
                          <a:spcPts val="1000"/>
                        </a:spcAft>
                      </a:pPr>
                      <a:r>
                        <a:rPr lang="en-US" sz="1800" dirty="0">
                          <a:solidFill>
                            <a:schemeClr val="tx1"/>
                          </a:solidFill>
                          <a:effectLst/>
                        </a:rPr>
                        <a:t>Contractor submit higher price bids to government for exactly same product /service</a:t>
                      </a:r>
                      <a:endParaRPr lang="en-US" sz="1800" dirty="0">
                        <a:solidFill>
                          <a:schemeClr val="tx1"/>
                        </a:solidFill>
                        <a:effectLst/>
                        <a:latin typeface="Calibri"/>
                        <a:ea typeface="SimSun"/>
                        <a:cs typeface="Times New Roman"/>
                      </a:endParaRPr>
                    </a:p>
                  </a:txBody>
                  <a:tcPr marL="31456" marR="31456" marT="0" marB="0" anchor="ctr"/>
                </a:tc>
                <a:tc>
                  <a:txBody>
                    <a:bodyPr/>
                    <a:lstStyle/>
                    <a:p>
                      <a:pPr marL="0" marR="0">
                        <a:lnSpc>
                          <a:spcPct val="115000"/>
                        </a:lnSpc>
                        <a:spcBef>
                          <a:spcPts val="0"/>
                        </a:spcBef>
                        <a:spcAft>
                          <a:spcPts val="1000"/>
                        </a:spcAft>
                      </a:pPr>
                      <a:r>
                        <a:rPr lang="en-US" sz="1800" kern="1200" dirty="0" smtClean="0">
                          <a:solidFill>
                            <a:schemeClr val="dk1"/>
                          </a:solidFill>
                          <a:effectLst/>
                          <a:latin typeface="+mn-lt"/>
                          <a:ea typeface="+mn-ea"/>
                          <a:cs typeface="+mn-cs"/>
                        </a:rPr>
                        <a:t>bid rigging </a:t>
                      </a:r>
                      <a:endParaRPr lang="en-US" sz="1800" dirty="0">
                        <a:solidFill>
                          <a:schemeClr val="tx1"/>
                        </a:solidFill>
                        <a:effectLst/>
                        <a:latin typeface="Calibri"/>
                        <a:ea typeface="SimSun"/>
                        <a:cs typeface="Times New Roman"/>
                      </a:endParaRPr>
                    </a:p>
                  </a:txBody>
                  <a:tcPr marL="31456" marR="31456" marT="0" marB="0" anchor="ctr"/>
                </a:tc>
                <a:extLst>
                  <a:ext uri="{0D108BD9-81ED-4DB2-BD59-A6C34878D82A}">
                    <a16:rowId xmlns:a16="http://schemas.microsoft.com/office/drawing/2014/main" val="10001"/>
                  </a:ext>
                </a:extLst>
              </a:tr>
              <a:tr h="666750">
                <a:tc>
                  <a:txBody>
                    <a:bodyPr/>
                    <a:lstStyle/>
                    <a:p>
                      <a:pPr marL="0" marR="0">
                        <a:lnSpc>
                          <a:spcPct val="115000"/>
                        </a:lnSpc>
                        <a:spcBef>
                          <a:spcPts val="0"/>
                        </a:spcBef>
                        <a:spcAft>
                          <a:spcPts val="0"/>
                        </a:spcAft>
                      </a:pPr>
                      <a:r>
                        <a:rPr lang="en-US" sz="1800" dirty="0" smtClean="0">
                          <a:solidFill>
                            <a:schemeClr val="tx1"/>
                          </a:solidFill>
                          <a:effectLst/>
                        </a:rPr>
                        <a:t>2</a:t>
                      </a:r>
                      <a:endParaRPr lang="en-US" sz="1800" dirty="0">
                        <a:solidFill>
                          <a:schemeClr val="tx1"/>
                        </a:solidFill>
                        <a:effectLst/>
                        <a:latin typeface="Arial"/>
                        <a:ea typeface="SimSun"/>
                      </a:endParaRPr>
                    </a:p>
                  </a:txBody>
                  <a:tcPr marL="43484" marR="4348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FF0000"/>
                          </a:solidFill>
                          <a:effectLst/>
                          <a:latin typeface="+mn-lt"/>
                          <a:ea typeface="+mn-ea"/>
                          <a:cs typeface="+mn-cs"/>
                        </a:rPr>
                        <a:t>Split purchases detection</a:t>
                      </a:r>
                    </a:p>
                  </a:txBody>
                  <a:tcPr marL="43484" marR="43484" marT="0" marB="0" anchor="ctr"/>
                </a:tc>
                <a:tc>
                  <a:txBody>
                    <a:bodyPr/>
                    <a:lstStyle/>
                    <a:p>
                      <a:r>
                        <a:rPr lang="en-US" sz="1800" kern="1200" dirty="0" smtClean="0">
                          <a:solidFill>
                            <a:schemeClr val="dk1"/>
                          </a:solidFill>
                          <a:effectLst/>
                          <a:latin typeface="+mn-lt"/>
                          <a:ea typeface="+mn-ea"/>
                          <a:cs typeface="+mn-cs"/>
                        </a:rPr>
                        <a:t>Contract</a:t>
                      </a:r>
                      <a:endParaRPr lang="en-US" sz="1800" dirty="0"/>
                    </a:p>
                  </a:txBody>
                  <a:tcPr marL="43484" marR="4348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Contracts with same suppliers, same dates and same goods</a:t>
                      </a:r>
                    </a:p>
                  </a:txBody>
                  <a:tcPr marL="43484" marR="43484" marT="0" marB="0" anchor="ctr"/>
                </a:tc>
                <a:tc>
                  <a:txBody>
                    <a:bodyPr/>
                    <a:lstStyle/>
                    <a:p>
                      <a:pPr marL="0" marR="0">
                        <a:lnSpc>
                          <a:spcPct val="115000"/>
                        </a:lnSpc>
                        <a:spcBef>
                          <a:spcPts val="0"/>
                        </a:spcBef>
                        <a:spcAft>
                          <a:spcPts val="0"/>
                        </a:spcAft>
                      </a:pPr>
                      <a:endParaRPr lang="en-US" sz="1800" dirty="0">
                        <a:solidFill>
                          <a:schemeClr val="tx1"/>
                        </a:solidFill>
                        <a:effectLst/>
                        <a:latin typeface="Arial"/>
                        <a:ea typeface="SimSun"/>
                      </a:endParaRPr>
                    </a:p>
                  </a:txBody>
                  <a:tcPr marL="43484" marR="43484" marT="0" marB="0" anchor="ctr"/>
                </a:tc>
                <a:extLst>
                  <a:ext uri="{0D108BD9-81ED-4DB2-BD59-A6C34878D82A}">
                    <a16:rowId xmlns:a16="http://schemas.microsoft.com/office/drawing/2014/main" val="10002"/>
                  </a:ext>
                </a:extLst>
              </a:tr>
              <a:tr h="894192">
                <a:tc>
                  <a:txBody>
                    <a:bodyPr/>
                    <a:lstStyle/>
                    <a:p>
                      <a:pPr marL="0" marR="0">
                        <a:lnSpc>
                          <a:spcPct val="115000"/>
                        </a:lnSpc>
                        <a:spcBef>
                          <a:spcPts val="0"/>
                        </a:spcBef>
                        <a:spcAft>
                          <a:spcPts val="0"/>
                        </a:spcAft>
                      </a:pPr>
                      <a:r>
                        <a:rPr lang="en-US" sz="1800" dirty="0" smtClean="0">
                          <a:solidFill>
                            <a:schemeClr val="tx1"/>
                          </a:solidFill>
                          <a:effectLst/>
                          <a:latin typeface="Arial"/>
                          <a:ea typeface="SimSun"/>
                        </a:rPr>
                        <a:t>3</a:t>
                      </a:r>
                      <a:endParaRPr lang="en-US" sz="1800" dirty="0">
                        <a:solidFill>
                          <a:schemeClr val="tx1"/>
                        </a:solidFill>
                        <a:effectLst/>
                        <a:latin typeface="Arial"/>
                        <a:ea typeface="SimSun"/>
                      </a:endParaRPr>
                    </a:p>
                  </a:txBody>
                  <a:tcPr marL="43484" marR="4348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FF0000"/>
                          </a:solidFill>
                          <a:effectLst/>
                          <a:latin typeface="+mn-lt"/>
                          <a:ea typeface="+mn-ea"/>
                          <a:cs typeface="+mn-cs"/>
                        </a:rPr>
                        <a:t>Winning price prediction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(Regression)</a:t>
                      </a:r>
                      <a:endParaRPr lang="en-US" sz="1800" kern="1200" dirty="0" smtClean="0">
                        <a:solidFill>
                          <a:srgbClr val="FF0000"/>
                        </a:solidFill>
                        <a:effectLst/>
                        <a:latin typeface="+mn-lt"/>
                        <a:ea typeface="+mn-ea"/>
                        <a:cs typeface="+mn-cs"/>
                      </a:endParaRPr>
                    </a:p>
                  </a:txBody>
                  <a:tcPr marL="43484" marR="4348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Bidding process</a:t>
                      </a:r>
                    </a:p>
                  </a:txBody>
                  <a:tcPr marL="43484" marR="4348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Abnormal winning price</a:t>
                      </a:r>
                      <a:endParaRPr lang="en-US" sz="1800" kern="1200" dirty="0" smtClean="0">
                        <a:solidFill>
                          <a:schemeClr val="tx1"/>
                        </a:solidFill>
                        <a:effectLst/>
                        <a:latin typeface="+mn-lt"/>
                        <a:ea typeface="+mn-ea"/>
                        <a:cs typeface="+mn-cs"/>
                      </a:endParaRPr>
                    </a:p>
                  </a:txBody>
                  <a:tcPr marL="43484" marR="43484"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bid rigging </a:t>
                      </a:r>
                      <a:endParaRPr lang="en-US" sz="1800" dirty="0" smtClean="0">
                        <a:solidFill>
                          <a:schemeClr val="tx1"/>
                        </a:solidFill>
                        <a:effectLst/>
                        <a:latin typeface="Calibri"/>
                        <a:ea typeface="SimSun"/>
                        <a:cs typeface="Times New Roman"/>
                      </a:endParaRPr>
                    </a:p>
                  </a:txBody>
                  <a:tcPr marL="43484" marR="43484" marT="0" marB="0" anchor="ctr"/>
                </a:tc>
                <a:extLst>
                  <a:ext uri="{0D108BD9-81ED-4DB2-BD59-A6C34878D82A}">
                    <a16:rowId xmlns:a16="http://schemas.microsoft.com/office/drawing/2014/main" val="10003"/>
                  </a:ext>
                </a:extLst>
              </a:tr>
            </a:tbl>
          </a:graphicData>
        </a:graphic>
      </p:graphicFrame>
      <p:sp>
        <p:nvSpPr>
          <p:cNvPr id="12" name="灯片编号占位符 11"/>
          <p:cNvSpPr>
            <a:spLocks noGrp="1"/>
          </p:cNvSpPr>
          <p:nvPr>
            <p:ph type="sldNum" sz="quarter" idx="10"/>
          </p:nvPr>
        </p:nvSpPr>
        <p:spPr/>
        <p:txBody>
          <a:bodyPr/>
          <a:lstStyle/>
          <a:p>
            <a:pPr>
              <a:defRPr/>
            </a:pPr>
            <a:fld id="{1BAEB5F4-2CD3-8E4C-A685-9D3768E45768}" type="slidenum">
              <a:rPr lang="en-US" smtClean="0"/>
              <a:pPr>
                <a:defRPr/>
              </a:pPr>
              <a:t>73</a:t>
            </a:fld>
            <a:endParaRPr lang="en-US" dirty="0"/>
          </a:p>
        </p:txBody>
      </p:sp>
    </p:spTree>
    <p:extLst>
      <p:ext uri="{BB962C8B-B14F-4D97-AF65-F5344CB8AC3E}">
        <p14:creationId xmlns:p14="http://schemas.microsoft.com/office/powerpoint/2010/main" val="40517330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8324" y="233068"/>
            <a:ext cx="3048001" cy="2308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514350" y="6310575"/>
            <a:ext cx="942976" cy="280725"/>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215271" y="906513"/>
            <a:ext cx="8481054" cy="830997"/>
          </a:xfrm>
          <a:prstGeom prst="rect">
            <a:avLst/>
          </a:prstGeom>
          <a:noFill/>
        </p:spPr>
        <p:txBody>
          <a:bodyPr wrap="square" rtlCol="0">
            <a:spAutoFit/>
          </a:bodyPr>
          <a:lstStyle/>
          <a:p>
            <a:pPr algn="just"/>
            <a:r>
              <a:rPr lang="en-US" b="1" dirty="0" smtClean="0">
                <a:solidFill>
                  <a:srgbClr val="0070C0"/>
                </a:solidFill>
              </a:rPr>
              <a:t>4. </a:t>
            </a:r>
            <a:r>
              <a:rPr lang="en-US" b="1" dirty="0" err="1" smtClean="0">
                <a:solidFill>
                  <a:srgbClr val="0070C0"/>
                </a:solidFill>
              </a:rPr>
              <a:t>Unnormal</a:t>
            </a:r>
            <a:r>
              <a:rPr lang="en-US" b="1" dirty="0" smtClean="0">
                <a:solidFill>
                  <a:srgbClr val="0070C0"/>
                </a:solidFill>
              </a:rPr>
              <a:t> bidding procedure and mode</a:t>
            </a:r>
            <a:endParaRPr lang="en-US" b="1" dirty="0">
              <a:solidFill>
                <a:srgbClr val="0070C0"/>
              </a:solidFill>
            </a:endParaRPr>
          </a:p>
          <a:p>
            <a:pPr algn="just"/>
            <a:endParaRPr lang="en-US" b="1" dirty="0" smtClean="0">
              <a:solidFill>
                <a:srgbClr val="0070C0"/>
              </a:solidFill>
            </a:endParaRPr>
          </a:p>
        </p:txBody>
      </p:sp>
      <p:sp>
        <p:nvSpPr>
          <p:cNvPr id="12" name="灯片编号占位符 11"/>
          <p:cNvSpPr>
            <a:spLocks noGrp="1"/>
          </p:cNvSpPr>
          <p:nvPr>
            <p:ph type="sldNum" sz="quarter" idx="10"/>
          </p:nvPr>
        </p:nvSpPr>
        <p:spPr/>
        <p:txBody>
          <a:bodyPr/>
          <a:lstStyle/>
          <a:p>
            <a:pPr>
              <a:defRPr/>
            </a:pPr>
            <a:fld id="{1BAEB5F4-2CD3-8E4C-A685-9D3768E45768}" type="slidenum">
              <a:rPr lang="en-US" smtClean="0"/>
              <a:pPr>
                <a:defRPr/>
              </a:pPr>
              <a:t>74</a:t>
            </a:fld>
            <a:endParaRPr lang="en-US"/>
          </a:p>
        </p:txBody>
      </p:sp>
      <p:graphicFrame>
        <p:nvGraphicFramePr>
          <p:cNvPr id="8" name="表格 1"/>
          <p:cNvGraphicFramePr>
            <a:graphicFrameLocks noGrp="1"/>
          </p:cNvGraphicFramePr>
          <p:nvPr>
            <p:extLst/>
          </p:nvPr>
        </p:nvGraphicFramePr>
        <p:xfrm>
          <a:off x="215271" y="2025662"/>
          <a:ext cx="8655552" cy="3927082"/>
        </p:xfrm>
        <a:graphic>
          <a:graphicData uri="http://schemas.openxmlformats.org/drawingml/2006/table">
            <a:tbl>
              <a:tblPr firstRow="1" firstCol="1" bandRow="1">
                <a:tableStyleId>{5C22544A-7EE6-4342-B048-85BDC9FD1C3A}</a:tableStyleId>
              </a:tblPr>
              <a:tblGrid>
                <a:gridCol w="730297">
                  <a:extLst>
                    <a:ext uri="{9D8B030D-6E8A-4147-A177-3AD203B41FA5}">
                      <a16:colId xmlns:a16="http://schemas.microsoft.com/office/drawing/2014/main" val="20000"/>
                    </a:ext>
                  </a:extLst>
                </a:gridCol>
                <a:gridCol w="1970160">
                  <a:extLst>
                    <a:ext uri="{9D8B030D-6E8A-4147-A177-3AD203B41FA5}">
                      <a16:colId xmlns:a16="http://schemas.microsoft.com/office/drawing/2014/main" val="20001"/>
                    </a:ext>
                  </a:extLst>
                </a:gridCol>
                <a:gridCol w="1164719">
                  <a:extLst>
                    <a:ext uri="{9D8B030D-6E8A-4147-A177-3AD203B41FA5}">
                      <a16:colId xmlns:a16="http://schemas.microsoft.com/office/drawing/2014/main" val="20002"/>
                    </a:ext>
                  </a:extLst>
                </a:gridCol>
                <a:gridCol w="2995602">
                  <a:extLst>
                    <a:ext uri="{9D8B030D-6E8A-4147-A177-3AD203B41FA5}">
                      <a16:colId xmlns:a16="http://schemas.microsoft.com/office/drawing/2014/main" val="20003"/>
                    </a:ext>
                  </a:extLst>
                </a:gridCol>
                <a:gridCol w="1794774">
                  <a:extLst>
                    <a:ext uri="{9D8B030D-6E8A-4147-A177-3AD203B41FA5}">
                      <a16:colId xmlns:a16="http://schemas.microsoft.com/office/drawing/2014/main" val="20004"/>
                    </a:ext>
                  </a:extLst>
                </a:gridCol>
              </a:tblGrid>
              <a:tr h="508067">
                <a:tc>
                  <a:txBody>
                    <a:bodyPr/>
                    <a:lstStyle/>
                    <a:p>
                      <a:pPr marL="0" marR="0" algn="just">
                        <a:lnSpc>
                          <a:spcPct val="115000"/>
                        </a:lnSpc>
                        <a:spcBef>
                          <a:spcPts val="0"/>
                        </a:spcBef>
                        <a:spcAft>
                          <a:spcPts val="1000"/>
                        </a:spcAft>
                      </a:pPr>
                      <a:r>
                        <a:rPr lang="en-US" sz="1800" dirty="0" smtClean="0">
                          <a:solidFill>
                            <a:schemeClr val="tx1"/>
                          </a:solidFill>
                          <a:effectLst/>
                        </a:rPr>
                        <a:t>No</a:t>
                      </a:r>
                      <a:r>
                        <a:rPr lang="en-US" sz="1800" dirty="0">
                          <a:solidFill>
                            <a:schemeClr val="tx1"/>
                          </a:solidFill>
                          <a:effectLst/>
                        </a:rPr>
                        <a:t>.</a:t>
                      </a:r>
                      <a:endParaRPr lang="en-US" sz="1800" dirty="0">
                        <a:solidFill>
                          <a:schemeClr val="tx1"/>
                        </a:solidFill>
                        <a:effectLst/>
                        <a:latin typeface="Calibri"/>
                        <a:ea typeface="SimSun"/>
                        <a:cs typeface="Times New Roman"/>
                      </a:endParaRPr>
                    </a:p>
                  </a:txBody>
                  <a:tcPr marL="31456" marR="31456" marT="0" marB="0" anchor="ctr"/>
                </a:tc>
                <a:tc>
                  <a:txBody>
                    <a:bodyPr/>
                    <a:lstStyle/>
                    <a:p>
                      <a:pPr marL="0" marR="0" algn="just">
                        <a:lnSpc>
                          <a:spcPct val="115000"/>
                        </a:lnSpc>
                        <a:spcBef>
                          <a:spcPts val="0"/>
                        </a:spcBef>
                        <a:spcAft>
                          <a:spcPts val="1000"/>
                        </a:spcAft>
                      </a:pPr>
                      <a:r>
                        <a:rPr lang="en-US" sz="1800" dirty="0">
                          <a:solidFill>
                            <a:schemeClr val="tx1"/>
                          </a:solidFill>
                          <a:effectLst/>
                        </a:rPr>
                        <a:t>Purpose of App</a:t>
                      </a:r>
                      <a:endParaRPr lang="en-US" sz="1800" dirty="0">
                        <a:solidFill>
                          <a:schemeClr val="tx1"/>
                        </a:solidFill>
                        <a:effectLst/>
                        <a:latin typeface="Calibri"/>
                        <a:ea typeface="SimSun"/>
                        <a:cs typeface="Times New Roman"/>
                      </a:endParaRPr>
                    </a:p>
                  </a:txBody>
                  <a:tcPr marL="31456" marR="31456" marT="0" marB="0" anchor="ctr"/>
                </a:tc>
                <a:tc>
                  <a:txBody>
                    <a:bodyPr/>
                    <a:lstStyle/>
                    <a:p>
                      <a:pPr marL="0" marR="0" algn="just">
                        <a:lnSpc>
                          <a:spcPct val="115000"/>
                        </a:lnSpc>
                        <a:spcBef>
                          <a:spcPts val="0"/>
                        </a:spcBef>
                        <a:spcAft>
                          <a:spcPts val="1000"/>
                        </a:spcAft>
                      </a:pPr>
                      <a:r>
                        <a:rPr lang="en-US" sz="1800" dirty="0">
                          <a:solidFill>
                            <a:schemeClr val="tx1"/>
                          </a:solidFill>
                          <a:effectLst/>
                        </a:rPr>
                        <a:t>Data Needed</a:t>
                      </a:r>
                      <a:endParaRPr lang="en-US" sz="1800" dirty="0">
                        <a:solidFill>
                          <a:schemeClr val="tx1"/>
                        </a:solidFill>
                        <a:effectLst/>
                        <a:latin typeface="Calibri"/>
                        <a:ea typeface="SimSun"/>
                        <a:cs typeface="Times New Roman"/>
                      </a:endParaRPr>
                    </a:p>
                  </a:txBody>
                  <a:tcPr marL="31456" marR="31456" marT="0" marB="0" anchor="ctr"/>
                </a:tc>
                <a:tc>
                  <a:txBody>
                    <a:bodyPr/>
                    <a:lstStyle/>
                    <a:p>
                      <a:pPr marL="0" marR="0" algn="just">
                        <a:lnSpc>
                          <a:spcPct val="115000"/>
                        </a:lnSpc>
                        <a:spcBef>
                          <a:spcPts val="0"/>
                        </a:spcBef>
                        <a:spcAft>
                          <a:spcPts val="1000"/>
                        </a:spcAft>
                      </a:pPr>
                      <a:r>
                        <a:rPr lang="en-US" sz="1800" dirty="0" smtClean="0">
                          <a:solidFill>
                            <a:schemeClr val="tx1"/>
                          </a:solidFill>
                          <a:effectLst/>
                        </a:rPr>
                        <a:t>Anomaly Indicator</a:t>
                      </a:r>
                      <a:endParaRPr lang="en-US" sz="1800" dirty="0">
                        <a:solidFill>
                          <a:schemeClr val="tx1"/>
                        </a:solidFill>
                        <a:effectLst/>
                        <a:latin typeface="Calibri"/>
                        <a:ea typeface="SimSun"/>
                        <a:cs typeface="Times New Roman"/>
                      </a:endParaRPr>
                    </a:p>
                  </a:txBody>
                  <a:tcPr marL="31456" marR="31456" marT="0" marB="0" anchor="ctr"/>
                </a:tc>
                <a:tc>
                  <a:txBody>
                    <a:bodyPr/>
                    <a:lstStyle/>
                    <a:p>
                      <a:pPr marL="0" marR="0" indent="0" algn="just" defTabSz="914400" rtl="0" eaLnBrk="1" fontAlgn="auto" latinLnBrk="0" hangingPunct="1">
                        <a:lnSpc>
                          <a:spcPct val="115000"/>
                        </a:lnSpc>
                        <a:spcBef>
                          <a:spcPts val="0"/>
                        </a:spcBef>
                        <a:spcAft>
                          <a:spcPts val="1000"/>
                        </a:spcAft>
                        <a:buClrTx/>
                        <a:buSzTx/>
                        <a:buFontTx/>
                        <a:buNone/>
                        <a:tabLst/>
                        <a:defRPr/>
                      </a:pPr>
                      <a:r>
                        <a:rPr lang="en-US" sz="1800" dirty="0" smtClean="0">
                          <a:solidFill>
                            <a:schemeClr val="tx1"/>
                          </a:solidFill>
                          <a:effectLst/>
                          <a:latin typeface="+mn-lt"/>
                          <a:ea typeface="SimSun"/>
                        </a:rPr>
                        <a:t>Potential Fraud</a:t>
                      </a:r>
                    </a:p>
                  </a:txBody>
                  <a:tcPr marL="31456" marR="31456" marT="0" marB="0" anchor="ctr"/>
                </a:tc>
                <a:extLst>
                  <a:ext uri="{0D108BD9-81ED-4DB2-BD59-A6C34878D82A}">
                    <a16:rowId xmlns:a16="http://schemas.microsoft.com/office/drawing/2014/main" val="10000"/>
                  </a:ext>
                </a:extLst>
              </a:tr>
              <a:tr h="772402">
                <a:tc>
                  <a:txBody>
                    <a:bodyPr/>
                    <a:lstStyle/>
                    <a:p>
                      <a:pPr marL="0" marR="0" algn="just" defTabSz="914400" rtl="0" eaLnBrk="1" latinLnBrk="0" hangingPunct="1">
                        <a:lnSpc>
                          <a:spcPct val="115000"/>
                        </a:lnSpc>
                        <a:spcBef>
                          <a:spcPts val="0"/>
                        </a:spcBef>
                        <a:spcAft>
                          <a:spcPts val="1000"/>
                        </a:spcAft>
                      </a:pPr>
                      <a:r>
                        <a:rPr lang="en-US" sz="1600" b="1" kern="1200" dirty="0">
                          <a:solidFill>
                            <a:schemeClr val="tx1"/>
                          </a:solidFill>
                          <a:effectLst/>
                          <a:latin typeface="+mn-lt"/>
                          <a:ea typeface="+mn-ea"/>
                          <a:cs typeface="+mn-cs"/>
                        </a:rPr>
                        <a:t>1</a:t>
                      </a:r>
                    </a:p>
                  </a:txBody>
                  <a:tcPr marL="68580" marR="68580" marT="0" marB="0" anchor="ctr"/>
                </a:tc>
                <a:tc>
                  <a:txBody>
                    <a:bodyPr/>
                    <a:lstStyle/>
                    <a:p>
                      <a:pPr marL="0" marR="0" algn="just">
                        <a:lnSpc>
                          <a:spcPct val="115000"/>
                        </a:lnSpc>
                        <a:spcBef>
                          <a:spcPts val="0"/>
                        </a:spcBef>
                        <a:spcAft>
                          <a:spcPts val="0"/>
                        </a:spcAft>
                      </a:pPr>
                      <a:r>
                        <a:rPr lang="en-US" sz="1800" kern="1200" dirty="0">
                          <a:solidFill>
                            <a:srgbClr val="FF0000"/>
                          </a:solidFill>
                          <a:effectLst/>
                          <a:latin typeface="+mj-lt"/>
                          <a:ea typeface="+mn-ea"/>
                          <a:cs typeface="+mn-cs"/>
                        </a:rPr>
                        <a:t>Monopoly check</a:t>
                      </a:r>
                    </a:p>
                  </a:txBody>
                  <a:tcPr marL="68580" marR="68580" marT="0" marB="0" anchor="ctr"/>
                </a:tc>
                <a:tc>
                  <a:txBody>
                    <a:bodyPr/>
                    <a:lstStyle/>
                    <a:p>
                      <a:pPr marL="0" marR="0" algn="just">
                        <a:lnSpc>
                          <a:spcPct val="115000"/>
                        </a:lnSpc>
                        <a:spcBef>
                          <a:spcPts val="0"/>
                        </a:spcBef>
                        <a:spcAft>
                          <a:spcPts val="0"/>
                        </a:spcAft>
                      </a:pPr>
                      <a:r>
                        <a:rPr lang="en-US" sz="1800" kern="1200" dirty="0">
                          <a:solidFill>
                            <a:schemeClr val="tx1"/>
                          </a:solidFill>
                          <a:effectLst/>
                          <a:latin typeface="+mn-lt"/>
                          <a:ea typeface="+mn-ea"/>
                          <a:cs typeface="+mn-cs"/>
                        </a:rPr>
                        <a:t>Market data</a:t>
                      </a:r>
                    </a:p>
                  </a:txBody>
                  <a:tcPr marL="68580" marR="68580" marT="0" marB="0" anchor="ctr"/>
                </a:tc>
                <a:tc>
                  <a:txBody>
                    <a:bodyPr/>
                    <a:lstStyle/>
                    <a:p>
                      <a:pPr marL="0" marR="0" algn="just">
                        <a:lnSpc>
                          <a:spcPct val="115000"/>
                        </a:lnSpc>
                        <a:spcBef>
                          <a:spcPts val="0"/>
                        </a:spcBef>
                        <a:spcAft>
                          <a:spcPts val="0"/>
                        </a:spcAft>
                      </a:pPr>
                      <a:r>
                        <a:rPr lang="en-US" sz="1800" kern="1200" dirty="0">
                          <a:solidFill>
                            <a:schemeClr val="tx1"/>
                          </a:solidFill>
                          <a:effectLst/>
                          <a:latin typeface="+mn-lt"/>
                          <a:ea typeface="+mn-ea"/>
                          <a:cs typeface="+mn-cs"/>
                        </a:rPr>
                        <a:t>only very fewer suppliers</a:t>
                      </a:r>
                    </a:p>
                  </a:txBody>
                  <a:tcPr marL="68580" marR="68580" marT="0" marB="0" anchor="ctr"/>
                </a:tc>
                <a:tc>
                  <a:txBody>
                    <a:bodyPr/>
                    <a:lstStyle/>
                    <a:p>
                      <a:pPr marL="0" marR="0" algn="l">
                        <a:lnSpc>
                          <a:spcPct val="115000"/>
                        </a:lnSpc>
                        <a:spcBef>
                          <a:spcPts val="0"/>
                        </a:spcBef>
                        <a:spcAft>
                          <a:spcPts val="0"/>
                        </a:spcAft>
                      </a:pPr>
                      <a:r>
                        <a:rPr lang="en-US" sz="1800" kern="1200" dirty="0" smtClean="0">
                          <a:solidFill>
                            <a:schemeClr val="dk1"/>
                          </a:solidFill>
                          <a:effectLst/>
                          <a:latin typeface="+mn-lt"/>
                          <a:ea typeface="+mn-ea"/>
                          <a:cs typeface="+mn-cs"/>
                        </a:rPr>
                        <a:t>bid rigging, Collusion  </a:t>
                      </a:r>
                      <a:endParaRPr lang="en-US" sz="1800"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10001"/>
                  </a:ext>
                </a:extLst>
              </a:tr>
              <a:tr h="385864">
                <a:tc>
                  <a:txBody>
                    <a:bodyPr/>
                    <a:lstStyle/>
                    <a:p>
                      <a:pPr marL="0" marR="0" algn="just">
                        <a:lnSpc>
                          <a:spcPct val="115000"/>
                        </a:lnSpc>
                        <a:spcBef>
                          <a:spcPts val="0"/>
                        </a:spcBef>
                        <a:spcAft>
                          <a:spcPts val="0"/>
                        </a:spcAft>
                      </a:pPr>
                      <a:r>
                        <a:rPr lang="en-US" sz="1600" dirty="0" smtClean="0">
                          <a:solidFill>
                            <a:schemeClr val="tx1"/>
                          </a:solidFill>
                          <a:effectLst/>
                        </a:rPr>
                        <a:t>2</a:t>
                      </a:r>
                      <a:endParaRPr lang="en-US" sz="1600" dirty="0">
                        <a:solidFill>
                          <a:schemeClr val="tx1"/>
                        </a:solidFill>
                        <a:effectLst/>
                        <a:latin typeface="Calibri"/>
                        <a:ea typeface="SimSun"/>
                        <a:cs typeface="Times New Roman"/>
                      </a:endParaRPr>
                    </a:p>
                  </a:txBody>
                  <a:tcPr marL="31456" marR="31456" marT="0" marB="0" anchor="ctr"/>
                </a:tc>
                <a:tc>
                  <a:txBody>
                    <a:bodyPr/>
                    <a:lstStyle/>
                    <a:p>
                      <a:pPr marL="0" marR="0">
                        <a:lnSpc>
                          <a:spcPct val="115000"/>
                        </a:lnSpc>
                        <a:spcBef>
                          <a:spcPts val="0"/>
                        </a:spcBef>
                        <a:spcAft>
                          <a:spcPts val="0"/>
                        </a:spcAft>
                      </a:pPr>
                      <a:r>
                        <a:rPr lang="en-US" sz="1800" dirty="0" smtClean="0">
                          <a:solidFill>
                            <a:srgbClr val="FF0000"/>
                          </a:solidFill>
                          <a:effectLst/>
                          <a:latin typeface="+mj-lt"/>
                        </a:rPr>
                        <a:t>Bidders withdraw detection </a:t>
                      </a:r>
                    </a:p>
                    <a:p>
                      <a:pPr marL="0" marR="0">
                        <a:lnSpc>
                          <a:spcPct val="115000"/>
                        </a:lnSpc>
                        <a:spcBef>
                          <a:spcPts val="0"/>
                        </a:spcBef>
                        <a:spcAft>
                          <a:spcPts val="0"/>
                        </a:spcAft>
                      </a:pPr>
                      <a:r>
                        <a:rPr lang="en-US" sz="1800" dirty="0" smtClean="0">
                          <a:solidFill>
                            <a:schemeClr val="tx1"/>
                          </a:solidFill>
                          <a:effectLst/>
                          <a:latin typeface="+mj-lt"/>
                        </a:rPr>
                        <a:t>(in </a:t>
                      </a:r>
                      <a:r>
                        <a:rPr lang="en-US" sz="1800" dirty="0">
                          <a:solidFill>
                            <a:schemeClr val="tx1"/>
                          </a:solidFill>
                          <a:effectLst/>
                          <a:latin typeface="+mj-lt"/>
                        </a:rPr>
                        <a:t>a short time </a:t>
                      </a:r>
                      <a:r>
                        <a:rPr lang="en-US" sz="1800" dirty="0" smtClean="0">
                          <a:solidFill>
                            <a:schemeClr val="tx1"/>
                          </a:solidFill>
                          <a:effectLst/>
                          <a:latin typeface="+mj-lt"/>
                        </a:rPr>
                        <a:t>period)</a:t>
                      </a:r>
                      <a:endParaRPr lang="en-US" sz="1800" dirty="0">
                        <a:solidFill>
                          <a:schemeClr val="tx1"/>
                        </a:solidFill>
                        <a:effectLst/>
                        <a:latin typeface="+mj-lt"/>
                        <a:ea typeface="SimSun"/>
                        <a:cs typeface="Times New Roman"/>
                      </a:endParaRPr>
                    </a:p>
                  </a:txBody>
                  <a:tcPr marL="31456" marR="31456" marT="0" marB="0" anchor="ctr"/>
                </a:tc>
                <a:tc>
                  <a:txBody>
                    <a:bodyPr/>
                    <a:lstStyle/>
                    <a:p>
                      <a:pPr marL="0" marR="0">
                        <a:lnSpc>
                          <a:spcPct val="115000"/>
                        </a:lnSpc>
                        <a:spcBef>
                          <a:spcPts val="0"/>
                        </a:spcBef>
                        <a:spcAft>
                          <a:spcPts val="0"/>
                        </a:spcAft>
                      </a:pPr>
                      <a:r>
                        <a:rPr lang="en-US" sz="1800" dirty="0" smtClean="0">
                          <a:solidFill>
                            <a:schemeClr val="tx1"/>
                          </a:solidFill>
                          <a:effectLst/>
                        </a:rPr>
                        <a:t>Bidding process</a:t>
                      </a:r>
                      <a:r>
                        <a:rPr lang="en-US" sz="1800" baseline="0" dirty="0" smtClean="0">
                          <a:solidFill>
                            <a:schemeClr val="tx1"/>
                          </a:solidFill>
                          <a:effectLst/>
                        </a:rPr>
                        <a:t> </a:t>
                      </a:r>
                      <a:r>
                        <a:rPr lang="en-US" sz="1800" dirty="0" smtClean="0">
                          <a:solidFill>
                            <a:schemeClr val="tx1"/>
                          </a:solidFill>
                          <a:effectLst/>
                        </a:rPr>
                        <a:t>information</a:t>
                      </a:r>
                      <a:endParaRPr lang="en-US" sz="1800" dirty="0">
                        <a:solidFill>
                          <a:schemeClr val="tx1"/>
                        </a:solidFill>
                        <a:effectLst/>
                        <a:latin typeface="Calibri"/>
                        <a:ea typeface="SimSun"/>
                        <a:cs typeface="Times New Roman"/>
                      </a:endParaRPr>
                    </a:p>
                  </a:txBody>
                  <a:tcPr marL="31456" marR="31456" marT="0" marB="0" anchor="ctr"/>
                </a:tc>
                <a:tc>
                  <a:txBody>
                    <a:bodyPr/>
                    <a:lstStyle/>
                    <a:p>
                      <a:pPr marL="0" marR="0">
                        <a:lnSpc>
                          <a:spcPct val="115000"/>
                        </a:lnSpc>
                        <a:spcBef>
                          <a:spcPts val="0"/>
                        </a:spcBef>
                        <a:spcAft>
                          <a:spcPts val="0"/>
                        </a:spcAft>
                      </a:pPr>
                      <a:r>
                        <a:rPr lang="en-US" sz="1800" dirty="0">
                          <a:solidFill>
                            <a:schemeClr val="tx1"/>
                          </a:solidFill>
                          <a:effectLst/>
                        </a:rPr>
                        <a:t>Qualified bidders inexplicably withdraw valid </a:t>
                      </a:r>
                      <a:r>
                        <a:rPr lang="en-US" sz="1800" dirty="0" smtClean="0">
                          <a:solidFill>
                            <a:schemeClr val="tx1"/>
                          </a:solidFill>
                          <a:effectLst/>
                        </a:rPr>
                        <a:t>bids</a:t>
                      </a:r>
                      <a:endParaRPr lang="en-US" sz="1800" dirty="0">
                        <a:solidFill>
                          <a:schemeClr val="tx1"/>
                        </a:solidFill>
                        <a:effectLst/>
                        <a:latin typeface="Calibri"/>
                        <a:ea typeface="SimSun"/>
                        <a:cs typeface="Times New Roman"/>
                      </a:endParaRPr>
                    </a:p>
                  </a:txBody>
                  <a:tcPr marL="31456" marR="31456" marT="0" marB="0" anchor="ctr"/>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bid rigging </a:t>
                      </a:r>
                      <a:endParaRPr lang="en-US" sz="1800" dirty="0">
                        <a:solidFill>
                          <a:schemeClr val="tx1"/>
                        </a:solidFill>
                        <a:effectLst/>
                        <a:latin typeface="Calibri"/>
                        <a:ea typeface="SimSun"/>
                        <a:cs typeface="Times New Roman"/>
                      </a:endParaRPr>
                    </a:p>
                  </a:txBody>
                  <a:tcPr marL="31456" marR="31456" marT="0" marB="0" anchor="ctr"/>
                </a:tc>
                <a:extLst>
                  <a:ext uri="{0D108BD9-81ED-4DB2-BD59-A6C34878D82A}">
                    <a16:rowId xmlns:a16="http://schemas.microsoft.com/office/drawing/2014/main" val="10002"/>
                  </a:ext>
                </a:extLst>
              </a:tr>
              <a:tr h="1240282">
                <a:tc>
                  <a:txBody>
                    <a:bodyPr/>
                    <a:lstStyle/>
                    <a:p>
                      <a:pPr marL="0" marR="0" algn="just">
                        <a:lnSpc>
                          <a:spcPct val="115000"/>
                        </a:lnSpc>
                        <a:spcBef>
                          <a:spcPts val="0"/>
                        </a:spcBef>
                        <a:spcAft>
                          <a:spcPts val="0"/>
                        </a:spcAft>
                      </a:pPr>
                      <a:r>
                        <a:rPr lang="en-US" sz="1600" dirty="0" smtClean="0">
                          <a:solidFill>
                            <a:schemeClr val="tx1"/>
                          </a:solidFill>
                          <a:effectLst/>
                          <a:latin typeface="Calibri"/>
                          <a:ea typeface="SimSun"/>
                          <a:cs typeface="Times New Roman"/>
                        </a:rPr>
                        <a:t>4</a:t>
                      </a:r>
                      <a:endParaRPr lang="en-US" sz="1600" dirty="0">
                        <a:solidFill>
                          <a:schemeClr val="tx1"/>
                        </a:solidFill>
                        <a:effectLst/>
                        <a:latin typeface="Calibri"/>
                        <a:ea typeface="SimSun"/>
                        <a:cs typeface="Times New Roman"/>
                      </a:endParaRPr>
                    </a:p>
                  </a:txBody>
                  <a:tcPr marL="31456" marR="31456" marT="0" marB="0" anchor="ctr"/>
                </a:tc>
                <a:tc>
                  <a:txBody>
                    <a:bodyPr/>
                    <a:lstStyle/>
                    <a:p>
                      <a:pPr marL="0" marR="0">
                        <a:lnSpc>
                          <a:spcPct val="115000"/>
                        </a:lnSpc>
                        <a:spcBef>
                          <a:spcPts val="0"/>
                        </a:spcBef>
                        <a:spcAft>
                          <a:spcPts val="0"/>
                        </a:spcAft>
                      </a:pPr>
                      <a:r>
                        <a:rPr lang="en-US" sz="1800" dirty="0" smtClean="0">
                          <a:solidFill>
                            <a:srgbClr val="FF0000"/>
                          </a:solidFill>
                          <a:effectLst/>
                          <a:latin typeface="+mj-lt"/>
                          <a:ea typeface="SimSun"/>
                          <a:cs typeface="Times New Roman"/>
                        </a:rPr>
                        <a:t>Law</a:t>
                      </a:r>
                      <a:r>
                        <a:rPr lang="en-US" sz="1800" baseline="0" dirty="0" smtClean="0">
                          <a:solidFill>
                            <a:srgbClr val="FF0000"/>
                          </a:solidFill>
                          <a:effectLst/>
                          <a:latin typeface="+mj-lt"/>
                          <a:ea typeface="SimSun"/>
                          <a:cs typeface="Times New Roman"/>
                        </a:rPr>
                        <a:t> check</a:t>
                      </a:r>
                      <a:endParaRPr lang="en-US" sz="1800" dirty="0">
                        <a:solidFill>
                          <a:srgbClr val="FF0000"/>
                        </a:solidFill>
                        <a:effectLst/>
                        <a:latin typeface="+mj-lt"/>
                        <a:ea typeface="SimSun"/>
                        <a:cs typeface="Times New Roman"/>
                      </a:endParaRPr>
                    </a:p>
                  </a:txBody>
                  <a:tcPr marL="31456" marR="31456" marT="0" marB="0" anchor="ctr"/>
                </a:tc>
                <a:tc>
                  <a:txBody>
                    <a:bodyPr/>
                    <a:lstStyle/>
                    <a:p>
                      <a:pPr marL="0" marR="0">
                        <a:lnSpc>
                          <a:spcPct val="115000"/>
                        </a:lnSpc>
                        <a:spcBef>
                          <a:spcPts val="0"/>
                        </a:spcBef>
                        <a:spcAft>
                          <a:spcPts val="0"/>
                        </a:spcAft>
                      </a:pPr>
                      <a:r>
                        <a:rPr lang="en-US" sz="1800" kern="1200" dirty="0" smtClean="0">
                          <a:solidFill>
                            <a:schemeClr val="tx1"/>
                          </a:solidFill>
                          <a:effectLst/>
                          <a:latin typeface="+mn-lt"/>
                          <a:ea typeface="+mn-ea"/>
                          <a:cs typeface="+mn-cs"/>
                        </a:rPr>
                        <a:t>Procurement law; bidding mode</a:t>
                      </a:r>
                      <a:endParaRPr lang="en-US" sz="1800" kern="1200" dirty="0">
                        <a:solidFill>
                          <a:schemeClr val="tx1"/>
                        </a:solidFill>
                        <a:effectLst/>
                        <a:latin typeface="+mn-lt"/>
                        <a:ea typeface="+mn-ea"/>
                        <a:cs typeface="+mn-cs"/>
                      </a:endParaRPr>
                    </a:p>
                  </a:txBody>
                  <a:tcPr marL="31456" marR="31456" marT="0" marB="0" anchor="ctr"/>
                </a:tc>
                <a:tc>
                  <a:txBody>
                    <a:bodyPr/>
                    <a:lstStyle/>
                    <a:p>
                      <a:pPr marL="0" marR="0">
                        <a:lnSpc>
                          <a:spcPct val="115000"/>
                        </a:lnSpc>
                        <a:spcBef>
                          <a:spcPts val="0"/>
                        </a:spcBef>
                        <a:spcAft>
                          <a:spcPts val="0"/>
                        </a:spcAft>
                      </a:pPr>
                      <a:r>
                        <a:rPr lang="en-US" sz="1800" kern="1200" dirty="0" smtClean="0">
                          <a:solidFill>
                            <a:schemeClr val="tx1"/>
                          </a:solidFill>
                          <a:effectLst/>
                          <a:latin typeface="+mn-lt"/>
                          <a:ea typeface="+mn-ea"/>
                          <a:cs typeface="+mn-cs"/>
                        </a:rPr>
                        <a:t>The bidding process doesn’t comply with the law (such as waive of bidding)</a:t>
                      </a:r>
                      <a:endParaRPr lang="en-US" sz="1800" kern="1200" dirty="0">
                        <a:solidFill>
                          <a:schemeClr val="tx1"/>
                        </a:solidFill>
                        <a:effectLst/>
                        <a:latin typeface="+mn-lt"/>
                        <a:ea typeface="+mn-ea"/>
                        <a:cs typeface="+mn-cs"/>
                      </a:endParaRPr>
                    </a:p>
                  </a:txBody>
                  <a:tcPr marL="31456" marR="31456"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Bribery, Kickback </a:t>
                      </a:r>
                      <a:endParaRPr lang="en-US" sz="1800" dirty="0" smtClean="0">
                        <a:solidFill>
                          <a:schemeClr val="tx1"/>
                        </a:solidFill>
                        <a:effectLst/>
                        <a:latin typeface="+mn-lt"/>
                        <a:ea typeface="SimSun"/>
                      </a:endParaRPr>
                    </a:p>
                    <a:p>
                      <a:pPr marL="0" marR="0">
                        <a:lnSpc>
                          <a:spcPct val="115000"/>
                        </a:lnSpc>
                        <a:spcBef>
                          <a:spcPts val="0"/>
                        </a:spcBef>
                        <a:spcAft>
                          <a:spcPts val="0"/>
                        </a:spcAft>
                      </a:pPr>
                      <a:endParaRPr lang="en-US" sz="1800" dirty="0">
                        <a:solidFill>
                          <a:schemeClr val="tx1"/>
                        </a:solidFill>
                        <a:effectLst/>
                        <a:latin typeface="Calibri"/>
                        <a:ea typeface="SimSun"/>
                        <a:cs typeface="Times New Roman"/>
                      </a:endParaRPr>
                    </a:p>
                  </a:txBody>
                  <a:tcPr marL="31456" marR="31456"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007493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8324" y="233068"/>
            <a:ext cx="3048001" cy="2308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514350" y="6310575"/>
            <a:ext cx="942976" cy="280725"/>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215271" y="841793"/>
            <a:ext cx="8481054" cy="461665"/>
          </a:xfrm>
          <a:prstGeom prst="rect">
            <a:avLst/>
          </a:prstGeom>
          <a:noFill/>
        </p:spPr>
        <p:txBody>
          <a:bodyPr wrap="square" rtlCol="0">
            <a:spAutoFit/>
          </a:bodyPr>
          <a:lstStyle/>
          <a:p>
            <a:pPr algn="just"/>
            <a:r>
              <a:rPr lang="en-US" b="1" dirty="0" smtClean="0">
                <a:solidFill>
                  <a:srgbClr val="0070C0"/>
                </a:solidFill>
              </a:rPr>
              <a:t>5. </a:t>
            </a:r>
            <a:r>
              <a:rPr lang="en-US" b="1" dirty="0" err="1" smtClean="0">
                <a:solidFill>
                  <a:srgbClr val="0070C0"/>
                </a:solidFill>
              </a:rPr>
              <a:t>Unnormal</a:t>
            </a:r>
            <a:r>
              <a:rPr lang="en-US" b="1" dirty="0" smtClean="0">
                <a:solidFill>
                  <a:srgbClr val="0070C0"/>
                </a:solidFill>
              </a:rPr>
              <a:t> products </a:t>
            </a:r>
            <a:r>
              <a:rPr lang="en-US" b="1" dirty="0">
                <a:solidFill>
                  <a:srgbClr val="0070C0"/>
                </a:solidFill>
              </a:rPr>
              <a:t>or </a:t>
            </a:r>
            <a:r>
              <a:rPr lang="en-US" b="1" dirty="0" smtClean="0">
                <a:solidFill>
                  <a:srgbClr val="0070C0"/>
                </a:solidFill>
              </a:rPr>
              <a:t>services implementation</a:t>
            </a:r>
            <a:endParaRPr lang="en-US" b="1" dirty="0">
              <a:solidFill>
                <a:srgbClr val="0070C0"/>
              </a:solidFill>
            </a:endParaRPr>
          </a:p>
        </p:txBody>
      </p:sp>
      <p:graphicFrame>
        <p:nvGraphicFramePr>
          <p:cNvPr id="9" name="表格 8"/>
          <p:cNvGraphicFramePr>
            <a:graphicFrameLocks noGrp="1"/>
          </p:cNvGraphicFramePr>
          <p:nvPr>
            <p:extLst/>
          </p:nvPr>
        </p:nvGraphicFramePr>
        <p:xfrm>
          <a:off x="260892" y="1682830"/>
          <a:ext cx="8686160" cy="3216947"/>
        </p:xfrm>
        <a:graphic>
          <a:graphicData uri="http://schemas.openxmlformats.org/drawingml/2006/table">
            <a:tbl>
              <a:tblPr firstRow="1" firstCol="1" bandRow="1">
                <a:tableStyleId>{5C22544A-7EE6-4342-B048-85BDC9FD1C3A}</a:tableStyleId>
              </a:tblPr>
              <a:tblGrid>
                <a:gridCol w="414357">
                  <a:extLst>
                    <a:ext uri="{9D8B030D-6E8A-4147-A177-3AD203B41FA5}">
                      <a16:colId xmlns:a16="http://schemas.microsoft.com/office/drawing/2014/main" val="20000"/>
                    </a:ext>
                  </a:extLst>
                </a:gridCol>
                <a:gridCol w="2700998">
                  <a:extLst>
                    <a:ext uri="{9D8B030D-6E8A-4147-A177-3AD203B41FA5}">
                      <a16:colId xmlns:a16="http://schemas.microsoft.com/office/drawing/2014/main" val="20001"/>
                    </a:ext>
                  </a:extLst>
                </a:gridCol>
                <a:gridCol w="1209822">
                  <a:extLst>
                    <a:ext uri="{9D8B030D-6E8A-4147-A177-3AD203B41FA5}">
                      <a16:colId xmlns:a16="http://schemas.microsoft.com/office/drawing/2014/main" val="20002"/>
                    </a:ext>
                  </a:extLst>
                </a:gridCol>
                <a:gridCol w="2546252">
                  <a:extLst>
                    <a:ext uri="{9D8B030D-6E8A-4147-A177-3AD203B41FA5}">
                      <a16:colId xmlns:a16="http://schemas.microsoft.com/office/drawing/2014/main" val="20003"/>
                    </a:ext>
                  </a:extLst>
                </a:gridCol>
                <a:gridCol w="1814731">
                  <a:extLst>
                    <a:ext uri="{9D8B030D-6E8A-4147-A177-3AD203B41FA5}">
                      <a16:colId xmlns:a16="http://schemas.microsoft.com/office/drawing/2014/main" val="20004"/>
                    </a:ext>
                  </a:extLst>
                </a:gridCol>
              </a:tblGrid>
              <a:tr h="490434">
                <a:tc>
                  <a:txBody>
                    <a:bodyPr/>
                    <a:lstStyle/>
                    <a:p>
                      <a:pPr marL="0" marR="0" algn="just">
                        <a:lnSpc>
                          <a:spcPct val="115000"/>
                        </a:lnSpc>
                        <a:spcBef>
                          <a:spcPts val="0"/>
                        </a:spcBef>
                        <a:spcAft>
                          <a:spcPts val="0"/>
                        </a:spcAft>
                      </a:pPr>
                      <a:r>
                        <a:rPr lang="en-US" sz="1800" dirty="0" smtClean="0">
                          <a:solidFill>
                            <a:schemeClr val="tx1"/>
                          </a:solidFill>
                          <a:effectLst/>
                        </a:rPr>
                        <a:t>No</a:t>
                      </a:r>
                      <a:r>
                        <a:rPr lang="en-US" sz="1800" dirty="0">
                          <a:solidFill>
                            <a:schemeClr val="tx1"/>
                          </a:solidFill>
                          <a:effectLst/>
                        </a:rPr>
                        <a:t>.</a:t>
                      </a:r>
                      <a:endParaRPr lang="en-US" sz="1800" dirty="0">
                        <a:solidFill>
                          <a:schemeClr val="tx1"/>
                        </a:solidFill>
                        <a:effectLst/>
                        <a:latin typeface="Arial"/>
                        <a:ea typeface="SimSun"/>
                      </a:endParaRPr>
                    </a:p>
                  </a:txBody>
                  <a:tcPr marL="68580" marR="68580" marT="0" marB="0" anchor="ctr"/>
                </a:tc>
                <a:tc>
                  <a:txBody>
                    <a:bodyPr/>
                    <a:lstStyle/>
                    <a:p>
                      <a:pPr marL="0" marR="0" algn="l">
                        <a:lnSpc>
                          <a:spcPct val="115000"/>
                        </a:lnSpc>
                        <a:spcBef>
                          <a:spcPts val="0"/>
                        </a:spcBef>
                        <a:spcAft>
                          <a:spcPts val="0"/>
                        </a:spcAft>
                      </a:pPr>
                      <a:r>
                        <a:rPr lang="en-US" sz="1800" dirty="0">
                          <a:solidFill>
                            <a:schemeClr val="tx1"/>
                          </a:solidFill>
                          <a:effectLst/>
                        </a:rPr>
                        <a:t>Purpose of the app</a:t>
                      </a:r>
                      <a:endParaRPr lang="en-US" sz="1800" dirty="0">
                        <a:solidFill>
                          <a:schemeClr val="tx1"/>
                        </a:solidFill>
                        <a:effectLst/>
                        <a:latin typeface="Arial"/>
                        <a:ea typeface="SimSun"/>
                      </a:endParaRPr>
                    </a:p>
                  </a:txBody>
                  <a:tcPr marL="68580" marR="68580" marT="0" marB="0" anchor="ctr"/>
                </a:tc>
                <a:tc>
                  <a:txBody>
                    <a:bodyPr/>
                    <a:lstStyle/>
                    <a:p>
                      <a:pPr marL="0" marR="0" algn="l">
                        <a:lnSpc>
                          <a:spcPct val="115000"/>
                        </a:lnSpc>
                        <a:spcBef>
                          <a:spcPts val="0"/>
                        </a:spcBef>
                        <a:spcAft>
                          <a:spcPts val="0"/>
                        </a:spcAft>
                      </a:pPr>
                      <a:r>
                        <a:rPr lang="en-US" sz="1800">
                          <a:solidFill>
                            <a:schemeClr val="tx1"/>
                          </a:solidFill>
                          <a:effectLst/>
                        </a:rPr>
                        <a:t>Data needed</a:t>
                      </a:r>
                      <a:endParaRPr lang="en-US" sz="1800">
                        <a:solidFill>
                          <a:schemeClr val="tx1"/>
                        </a:solidFill>
                        <a:effectLst/>
                        <a:latin typeface="Arial"/>
                        <a:ea typeface="SimSun"/>
                      </a:endParaRPr>
                    </a:p>
                  </a:txBody>
                  <a:tcPr marL="68580" marR="68580" marT="0" marB="0" anchor="ctr"/>
                </a:tc>
                <a:tc>
                  <a:txBody>
                    <a:bodyPr/>
                    <a:lstStyle/>
                    <a:p>
                      <a:pPr marL="0" marR="0" algn="l">
                        <a:lnSpc>
                          <a:spcPct val="115000"/>
                        </a:lnSpc>
                        <a:spcBef>
                          <a:spcPts val="0"/>
                        </a:spcBef>
                        <a:spcAft>
                          <a:spcPts val="0"/>
                        </a:spcAft>
                      </a:pPr>
                      <a:r>
                        <a:rPr lang="en-US" sz="1800" dirty="0" smtClean="0">
                          <a:solidFill>
                            <a:schemeClr val="tx1"/>
                          </a:solidFill>
                          <a:effectLst/>
                        </a:rPr>
                        <a:t>Anomaly indicator</a:t>
                      </a:r>
                      <a:endParaRPr lang="en-US" sz="1800" dirty="0">
                        <a:solidFill>
                          <a:schemeClr val="tx1"/>
                        </a:solidFill>
                        <a:effectLst/>
                        <a:latin typeface="Arial"/>
                        <a:ea typeface="SimSun"/>
                      </a:endParaRPr>
                    </a:p>
                  </a:txBody>
                  <a:tcPr marL="68580" marR="68580"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solidFill>
                            <a:schemeClr val="tx1"/>
                          </a:solidFill>
                          <a:effectLst/>
                          <a:latin typeface="+mn-lt"/>
                          <a:ea typeface="SimSun"/>
                        </a:rPr>
                        <a:t>Potential Fraud</a:t>
                      </a:r>
                    </a:p>
                    <a:p>
                      <a:pPr marL="0" marR="0" algn="l">
                        <a:lnSpc>
                          <a:spcPct val="115000"/>
                        </a:lnSpc>
                        <a:spcBef>
                          <a:spcPts val="0"/>
                        </a:spcBef>
                        <a:spcAft>
                          <a:spcPts val="0"/>
                        </a:spcAft>
                      </a:pPr>
                      <a:endParaRPr lang="en-US" sz="1800" dirty="0">
                        <a:solidFill>
                          <a:schemeClr val="tx1"/>
                        </a:solidFill>
                        <a:effectLst/>
                        <a:latin typeface="Arial"/>
                        <a:ea typeface="SimSun"/>
                      </a:endParaRPr>
                    </a:p>
                  </a:txBody>
                  <a:tcPr marL="68580" marR="68580" marT="0" marB="0" anchor="ctr"/>
                </a:tc>
                <a:extLst>
                  <a:ext uri="{0D108BD9-81ED-4DB2-BD59-A6C34878D82A}">
                    <a16:rowId xmlns:a16="http://schemas.microsoft.com/office/drawing/2014/main" val="10000"/>
                  </a:ext>
                </a:extLst>
              </a:tr>
              <a:tr h="1024375">
                <a:tc>
                  <a:txBody>
                    <a:bodyPr/>
                    <a:lstStyle/>
                    <a:p>
                      <a:pPr marL="0" marR="0" algn="just">
                        <a:lnSpc>
                          <a:spcPct val="115000"/>
                        </a:lnSpc>
                        <a:spcBef>
                          <a:spcPts val="0"/>
                        </a:spcBef>
                        <a:spcAft>
                          <a:spcPts val="0"/>
                        </a:spcAft>
                      </a:pPr>
                      <a:r>
                        <a:rPr lang="en-US" sz="1800" dirty="0" smtClean="0">
                          <a:solidFill>
                            <a:schemeClr val="tx1"/>
                          </a:solidFill>
                          <a:effectLst/>
                        </a:rPr>
                        <a:t>1</a:t>
                      </a:r>
                      <a:endParaRPr lang="en-US" sz="1800" dirty="0">
                        <a:solidFill>
                          <a:schemeClr val="tx1"/>
                        </a:solidFill>
                        <a:effectLst/>
                        <a:latin typeface="Arial"/>
                        <a:ea typeface="SimSun"/>
                      </a:endParaRPr>
                    </a:p>
                  </a:txBody>
                  <a:tcPr marL="68580" marR="68580" marT="0" marB="0"/>
                </a:tc>
                <a:tc>
                  <a:txBody>
                    <a:bodyPr/>
                    <a:lstStyle/>
                    <a:p>
                      <a:pPr marL="0" marR="0">
                        <a:lnSpc>
                          <a:spcPct val="115000"/>
                        </a:lnSpc>
                        <a:spcBef>
                          <a:spcPts val="0"/>
                        </a:spcBef>
                        <a:spcAft>
                          <a:spcPts val="0"/>
                        </a:spcAft>
                      </a:pPr>
                      <a:r>
                        <a:rPr lang="en-US" sz="1800" dirty="0" smtClean="0">
                          <a:solidFill>
                            <a:srgbClr val="FF0000"/>
                          </a:solidFill>
                          <a:effectLst/>
                        </a:rPr>
                        <a:t>Address check </a:t>
                      </a:r>
                    </a:p>
                    <a:p>
                      <a:pPr marL="0" marR="0">
                        <a:lnSpc>
                          <a:spcPct val="115000"/>
                        </a:lnSpc>
                        <a:spcBef>
                          <a:spcPts val="0"/>
                        </a:spcBef>
                        <a:spcAft>
                          <a:spcPts val="0"/>
                        </a:spcAft>
                      </a:pPr>
                      <a:r>
                        <a:rPr lang="en-US" sz="1800" dirty="0" smtClean="0">
                          <a:solidFill>
                            <a:schemeClr val="tx1"/>
                          </a:solidFill>
                          <a:effectLst/>
                        </a:rPr>
                        <a:t>(company’s &amp; delivery)</a:t>
                      </a:r>
                      <a:endParaRPr lang="en-US" sz="1800" dirty="0">
                        <a:solidFill>
                          <a:schemeClr val="tx1"/>
                        </a:solidFill>
                        <a:effectLst/>
                        <a:latin typeface="Calibri"/>
                        <a:ea typeface="SimSun"/>
                        <a:cs typeface="Times New Roman"/>
                      </a:endParaRPr>
                    </a:p>
                  </a:txBody>
                  <a:tcPr marL="68580" marR="68580" marT="0" marB="0" anchor="ctr"/>
                </a:tc>
                <a:tc>
                  <a:txBody>
                    <a:bodyPr/>
                    <a:lstStyle/>
                    <a:p>
                      <a:pPr marL="0" marR="0">
                        <a:lnSpc>
                          <a:spcPct val="115000"/>
                        </a:lnSpc>
                        <a:spcBef>
                          <a:spcPts val="0"/>
                        </a:spcBef>
                        <a:spcAft>
                          <a:spcPts val="0"/>
                        </a:spcAft>
                      </a:pPr>
                      <a:r>
                        <a:rPr lang="en-US" sz="1800" dirty="0" smtClean="0">
                          <a:solidFill>
                            <a:schemeClr val="tx1"/>
                          </a:solidFill>
                          <a:effectLst/>
                        </a:rPr>
                        <a:t>addresses</a:t>
                      </a:r>
                      <a:endParaRPr lang="en-US" sz="1800" dirty="0">
                        <a:solidFill>
                          <a:schemeClr val="tx1"/>
                        </a:solidFill>
                        <a:effectLst/>
                        <a:latin typeface="Calibri"/>
                        <a:ea typeface="SimSun"/>
                        <a:cs typeface="Times New Roman"/>
                      </a:endParaRPr>
                    </a:p>
                  </a:txBody>
                  <a:tcPr marL="68580" marR="68580" marT="0" marB="0" anchor="ctr"/>
                </a:tc>
                <a:tc>
                  <a:txBody>
                    <a:bodyPr/>
                    <a:lstStyle/>
                    <a:p>
                      <a:pPr marL="0" marR="0">
                        <a:lnSpc>
                          <a:spcPct val="115000"/>
                        </a:lnSpc>
                        <a:spcBef>
                          <a:spcPts val="0"/>
                        </a:spcBef>
                        <a:spcAft>
                          <a:spcPts val="0"/>
                        </a:spcAft>
                      </a:pPr>
                      <a:r>
                        <a:rPr lang="en-US" sz="1800" dirty="0">
                          <a:solidFill>
                            <a:schemeClr val="tx1"/>
                          </a:solidFill>
                          <a:effectLst/>
                        </a:rPr>
                        <a:t>Delivery location is not the office, plant, or job site</a:t>
                      </a:r>
                      <a:endParaRPr lang="en-US" sz="1800" dirty="0">
                        <a:solidFill>
                          <a:schemeClr val="tx1"/>
                        </a:solidFill>
                        <a:effectLst/>
                        <a:latin typeface="Calibri"/>
                        <a:ea typeface="SimSun"/>
                        <a:cs typeface="Times New Roman"/>
                      </a:endParaRPr>
                    </a:p>
                  </a:txBody>
                  <a:tcPr marL="68580" marR="68580"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Charging for products not used or services not rendered </a:t>
                      </a:r>
                      <a:endParaRPr lang="en-US" sz="1800" dirty="0" smtClean="0">
                        <a:solidFill>
                          <a:schemeClr val="tx1"/>
                        </a:solidFill>
                        <a:effectLst/>
                        <a:latin typeface="Calibri"/>
                        <a:ea typeface="SimSun"/>
                        <a:cs typeface="Times New Roman"/>
                      </a:endParaRPr>
                    </a:p>
                  </a:txBody>
                  <a:tcPr marL="68580" marR="68580" marT="0" marB="0" anchor="ctr"/>
                </a:tc>
                <a:extLst>
                  <a:ext uri="{0D108BD9-81ED-4DB2-BD59-A6C34878D82A}">
                    <a16:rowId xmlns:a16="http://schemas.microsoft.com/office/drawing/2014/main" val="10001"/>
                  </a:ext>
                </a:extLst>
              </a:tr>
              <a:tr h="1324139">
                <a:tc>
                  <a:txBody>
                    <a:bodyPr/>
                    <a:lstStyle/>
                    <a:p>
                      <a:pPr marL="0" marR="0" algn="just">
                        <a:lnSpc>
                          <a:spcPct val="115000"/>
                        </a:lnSpc>
                        <a:spcBef>
                          <a:spcPts val="0"/>
                        </a:spcBef>
                        <a:spcAft>
                          <a:spcPts val="0"/>
                        </a:spcAft>
                      </a:pPr>
                      <a:r>
                        <a:rPr lang="en-US" sz="1800" dirty="0" smtClean="0">
                          <a:solidFill>
                            <a:schemeClr val="tx1"/>
                          </a:solidFill>
                          <a:effectLst/>
                          <a:latin typeface="+mn-lt"/>
                          <a:ea typeface="+mn-ea"/>
                        </a:rPr>
                        <a:t>2</a:t>
                      </a:r>
                      <a:endParaRPr lang="en-US" sz="1800" dirty="0">
                        <a:solidFill>
                          <a:schemeClr val="tx1"/>
                        </a:solidFill>
                        <a:effectLst/>
                        <a:latin typeface="Arial"/>
                        <a:ea typeface="SimSun"/>
                      </a:endParaRPr>
                    </a:p>
                  </a:txBody>
                  <a:tcPr marL="68580" marR="68580" marT="0" marB="0"/>
                </a:tc>
                <a:tc>
                  <a:txBody>
                    <a:bodyPr/>
                    <a:lstStyle/>
                    <a:p>
                      <a:pPr marL="0" marR="0">
                        <a:lnSpc>
                          <a:spcPct val="115000"/>
                        </a:lnSpc>
                        <a:spcBef>
                          <a:spcPts val="0"/>
                        </a:spcBef>
                        <a:spcAft>
                          <a:spcPts val="0"/>
                        </a:spcAft>
                      </a:pPr>
                      <a:r>
                        <a:rPr lang="en-US" sz="1800" dirty="0" smtClean="0">
                          <a:solidFill>
                            <a:srgbClr val="FF0000"/>
                          </a:solidFill>
                          <a:effectLst/>
                        </a:rPr>
                        <a:t>Weird </a:t>
                      </a:r>
                      <a:r>
                        <a:rPr lang="en-US" sz="1800" dirty="0">
                          <a:solidFill>
                            <a:srgbClr val="FF0000"/>
                          </a:solidFill>
                          <a:effectLst/>
                        </a:rPr>
                        <a:t>working </a:t>
                      </a:r>
                      <a:r>
                        <a:rPr lang="en-US" sz="1800" dirty="0" smtClean="0">
                          <a:solidFill>
                            <a:srgbClr val="FF0000"/>
                          </a:solidFill>
                          <a:effectLst/>
                        </a:rPr>
                        <a:t>hours check</a:t>
                      </a:r>
                      <a:endParaRPr lang="en-US" sz="1800" dirty="0">
                        <a:solidFill>
                          <a:srgbClr val="FF0000"/>
                        </a:solidFill>
                        <a:effectLst/>
                        <a:latin typeface="Calibri"/>
                        <a:ea typeface="SimSun"/>
                        <a:cs typeface="Times New Roman"/>
                      </a:endParaRPr>
                    </a:p>
                  </a:txBody>
                  <a:tcPr marL="68580" marR="68580" marT="0" marB="0" anchor="ctr"/>
                </a:tc>
                <a:tc>
                  <a:txBody>
                    <a:bodyPr/>
                    <a:lstStyle/>
                    <a:p>
                      <a:pPr marL="0" marR="0">
                        <a:lnSpc>
                          <a:spcPct val="115000"/>
                        </a:lnSpc>
                        <a:spcBef>
                          <a:spcPts val="0"/>
                        </a:spcBef>
                        <a:spcAft>
                          <a:spcPts val="0"/>
                        </a:spcAft>
                      </a:pPr>
                      <a:r>
                        <a:rPr lang="en-US" sz="1800" dirty="0">
                          <a:solidFill>
                            <a:schemeClr val="tx1"/>
                          </a:solidFill>
                          <a:effectLst/>
                        </a:rPr>
                        <a:t>invoices</a:t>
                      </a:r>
                      <a:endParaRPr lang="en-US" sz="1800" dirty="0">
                        <a:solidFill>
                          <a:schemeClr val="tx1"/>
                        </a:solidFill>
                        <a:effectLst/>
                        <a:latin typeface="Calibri"/>
                        <a:ea typeface="SimSun"/>
                        <a:cs typeface="Times New Roman"/>
                      </a:endParaRPr>
                    </a:p>
                  </a:txBody>
                  <a:tcPr marL="68580" marR="68580" marT="0" marB="0" anchor="ctr"/>
                </a:tc>
                <a:tc>
                  <a:txBody>
                    <a:bodyPr/>
                    <a:lstStyle/>
                    <a:p>
                      <a:pPr marL="0" marR="0">
                        <a:lnSpc>
                          <a:spcPct val="115000"/>
                        </a:lnSpc>
                        <a:spcBef>
                          <a:spcPts val="0"/>
                        </a:spcBef>
                        <a:spcAft>
                          <a:spcPts val="0"/>
                        </a:spcAft>
                      </a:pPr>
                      <a:r>
                        <a:rPr lang="en-US" sz="1800" dirty="0">
                          <a:solidFill>
                            <a:schemeClr val="tx1"/>
                          </a:solidFill>
                          <a:effectLst/>
                        </a:rPr>
                        <a:t>Employees bill for more hours than typically worked in </a:t>
                      </a:r>
                      <a:r>
                        <a:rPr lang="en-US" sz="1800" dirty="0" smtClean="0">
                          <a:solidFill>
                            <a:schemeClr val="tx1"/>
                          </a:solidFill>
                          <a:effectLst/>
                        </a:rPr>
                        <a:t>a day</a:t>
                      </a:r>
                      <a:endParaRPr lang="en-US" sz="1800" dirty="0">
                        <a:solidFill>
                          <a:schemeClr val="tx1"/>
                        </a:solidFill>
                        <a:effectLst/>
                        <a:latin typeface="Calibri"/>
                        <a:ea typeface="SimSun"/>
                        <a:cs typeface="Times New Roman"/>
                      </a:endParaRPr>
                    </a:p>
                  </a:txBody>
                  <a:tcPr marL="68580" marR="68580"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See above</a:t>
                      </a:r>
                      <a:endParaRPr lang="en-US" sz="1800" dirty="0" smtClean="0">
                        <a:solidFill>
                          <a:schemeClr val="tx1"/>
                        </a:solidFill>
                        <a:effectLst/>
                        <a:latin typeface="Calibri"/>
                        <a:ea typeface="SimSun"/>
                        <a:cs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
        <p:nvSpPr>
          <p:cNvPr id="10" name="灯片编号占位符 9"/>
          <p:cNvSpPr>
            <a:spLocks noGrp="1"/>
          </p:cNvSpPr>
          <p:nvPr>
            <p:ph type="sldNum" sz="quarter" idx="10"/>
          </p:nvPr>
        </p:nvSpPr>
        <p:spPr/>
        <p:txBody>
          <a:bodyPr/>
          <a:lstStyle/>
          <a:p>
            <a:pPr>
              <a:defRPr/>
            </a:pPr>
            <a:fld id="{1BAEB5F4-2CD3-8E4C-A685-9D3768E45768}" type="slidenum">
              <a:rPr lang="en-US" smtClean="0"/>
              <a:pPr>
                <a:defRPr/>
              </a:pPr>
              <a:t>75</a:t>
            </a:fld>
            <a:endParaRPr lang="en-US"/>
          </a:p>
        </p:txBody>
      </p:sp>
    </p:spTree>
    <p:extLst>
      <p:ext uri="{BB962C8B-B14F-4D97-AF65-F5344CB8AC3E}">
        <p14:creationId xmlns:p14="http://schemas.microsoft.com/office/powerpoint/2010/main" val="33971435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A607AFAF-E701-1D49-B33B-A47F6202C1B6}" type="slidenum">
              <a:rPr lang="en-US" smtClean="0"/>
              <a:pPr>
                <a:defRPr/>
              </a:pPr>
              <a:t>76</a:t>
            </a:fld>
            <a:endParaRPr lang="en-US"/>
          </a:p>
        </p:txBody>
      </p:sp>
      <p:sp>
        <p:nvSpPr>
          <p:cNvPr id="4" name="标题 1"/>
          <p:cNvSpPr txBox="1">
            <a:spLocks/>
          </p:cNvSpPr>
          <p:nvPr/>
        </p:nvSpPr>
        <p:spPr>
          <a:xfrm>
            <a:off x="165952" y="629526"/>
            <a:ext cx="5296504" cy="510381"/>
          </a:xfrm>
          <a:prstGeom prst="rect">
            <a:avLst/>
          </a:prstGeom>
        </p:spPr>
        <p:txBody>
          <a:bodyPr>
            <a:normAutofit lnSpcReduction="10000"/>
          </a:bodyPr>
          <a:lstStyle>
            <a:lvl1pPr algn="l" rtl="0" eaLnBrk="1" fontAlgn="base" hangingPunct="1">
              <a:spcBef>
                <a:spcPct val="0"/>
              </a:spcBef>
              <a:spcAft>
                <a:spcPct val="0"/>
              </a:spcAft>
              <a:defRPr sz="3000">
                <a:solidFill>
                  <a:schemeClr val="tx2"/>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a:lstStyle>
          <a:p>
            <a:r>
              <a:rPr lang="en-US" kern="0" dirty="0" smtClean="0">
                <a:solidFill>
                  <a:srgbClr val="C00000"/>
                </a:solidFill>
                <a:latin typeface="Arial Rounded MT Bold" panose="020F0704030504030204" pitchFamily="34" charset="0"/>
              </a:rPr>
              <a:t>Proposed Framework</a:t>
            </a:r>
            <a:endParaRPr lang="en-US" kern="0" dirty="0">
              <a:solidFill>
                <a:srgbClr val="C00000"/>
              </a:solidFill>
              <a:latin typeface="Arial Rounded MT Bold" panose="020F0704030504030204" pitchFamily="34" charset="0"/>
            </a:endParaRPr>
          </a:p>
        </p:txBody>
      </p:sp>
      <p:sp>
        <p:nvSpPr>
          <p:cNvPr id="5" name="TextBox 4"/>
          <p:cNvSpPr txBox="1"/>
          <p:nvPr/>
        </p:nvSpPr>
        <p:spPr>
          <a:xfrm>
            <a:off x="5465136" y="233068"/>
            <a:ext cx="3231190" cy="2308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514350" y="6310575"/>
            <a:ext cx="942976" cy="280725"/>
          </a:xfrm>
          <a:prstGeom prst="rect">
            <a:avLst/>
          </a:prstGeom>
          <a:solidFill>
            <a:schemeClr val="bg1"/>
          </a:solidFill>
        </p:spPr>
        <p:txBody>
          <a:bodyPr wrap="square" rtlCol="0">
            <a:spAutoFit/>
          </a:bodyPr>
          <a:lstStyle/>
          <a:p>
            <a:endParaRPr lang="en-US" dirty="0"/>
          </a:p>
        </p:txBody>
      </p:sp>
      <p:cxnSp>
        <p:nvCxnSpPr>
          <p:cNvPr id="8" name="Straight Arrow Connector 7"/>
          <p:cNvCxnSpPr/>
          <p:nvPr/>
        </p:nvCxnSpPr>
        <p:spPr>
          <a:xfrm flipH="1">
            <a:off x="985838" y="3920388"/>
            <a:ext cx="2679406" cy="2530549"/>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3665243" y="1030514"/>
            <a:ext cx="2" cy="2889875"/>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665244" y="1698485"/>
            <a:ext cx="3664726" cy="2221903"/>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665244" y="3920388"/>
            <a:ext cx="5319824"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665243" y="3920388"/>
            <a:ext cx="2161399" cy="2225231"/>
          </a:xfrm>
          <a:prstGeom prst="straightConnector1">
            <a:avLst/>
          </a:prstGeom>
          <a:ln w="571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665243" y="1072658"/>
            <a:ext cx="2207918" cy="461665"/>
          </a:xfrm>
          <a:prstGeom prst="rect">
            <a:avLst/>
          </a:prstGeom>
          <a:noFill/>
        </p:spPr>
        <p:txBody>
          <a:bodyPr wrap="square" rtlCol="0">
            <a:spAutoFit/>
          </a:bodyPr>
          <a:lstStyle/>
          <a:p>
            <a:r>
              <a:rPr lang="en-US" b="1" dirty="0" smtClean="0"/>
              <a:t>Anomaly type</a:t>
            </a:r>
            <a:endParaRPr lang="en-US" b="1" dirty="0"/>
          </a:p>
        </p:txBody>
      </p:sp>
      <p:sp>
        <p:nvSpPr>
          <p:cNvPr id="22" name="TextBox 21"/>
          <p:cNvSpPr txBox="1"/>
          <p:nvPr/>
        </p:nvSpPr>
        <p:spPr>
          <a:xfrm>
            <a:off x="-56153" y="5716830"/>
            <a:ext cx="2083981" cy="461665"/>
          </a:xfrm>
          <a:prstGeom prst="rect">
            <a:avLst/>
          </a:prstGeom>
          <a:noFill/>
        </p:spPr>
        <p:txBody>
          <a:bodyPr wrap="square" rtlCol="0">
            <a:spAutoFit/>
          </a:bodyPr>
          <a:lstStyle/>
          <a:p>
            <a:r>
              <a:rPr lang="en-US" b="1" dirty="0" smtClean="0"/>
              <a:t>Technology</a:t>
            </a:r>
            <a:endParaRPr lang="en-US" b="1" dirty="0"/>
          </a:p>
        </p:txBody>
      </p:sp>
      <p:sp>
        <p:nvSpPr>
          <p:cNvPr id="23" name="TextBox 22"/>
          <p:cNvSpPr txBox="1"/>
          <p:nvPr/>
        </p:nvSpPr>
        <p:spPr>
          <a:xfrm>
            <a:off x="5697339" y="1543837"/>
            <a:ext cx="2913044" cy="461665"/>
          </a:xfrm>
          <a:prstGeom prst="rect">
            <a:avLst/>
          </a:prstGeom>
          <a:noFill/>
        </p:spPr>
        <p:txBody>
          <a:bodyPr wrap="square" rtlCol="0">
            <a:spAutoFit/>
          </a:bodyPr>
          <a:lstStyle/>
          <a:p>
            <a:r>
              <a:rPr lang="en-US" b="1" dirty="0" smtClean="0"/>
              <a:t>Software Platform</a:t>
            </a:r>
            <a:endParaRPr lang="en-US" b="1" dirty="0"/>
          </a:p>
        </p:txBody>
      </p:sp>
      <p:sp>
        <p:nvSpPr>
          <p:cNvPr id="24" name="TextBox 23"/>
          <p:cNvSpPr txBox="1"/>
          <p:nvPr/>
        </p:nvSpPr>
        <p:spPr>
          <a:xfrm>
            <a:off x="6901087" y="3458723"/>
            <a:ext cx="2083981" cy="461665"/>
          </a:xfrm>
          <a:prstGeom prst="rect">
            <a:avLst/>
          </a:prstGeom>
          <a:noFill/>
        </p:spPr>
        <p:txBody>
          <a:bodyPr wrap="square" rtlCol="0">
            <a:spAutoFit/>
          </a:bodyPr>
          <a:lstStyle/>
          <a:p>
            <a:r>
              <a:rPr lang="en-US" b="1" dirty="0" smtClean="0"/>
              <a:t>Data type</a:t>
            </a:r>
            <a:endParaRPr lang="en-US" b="1" dirty="0"/>
          </a:p>
        </p:txBody>
      </p:sp>
      <p:sp>
        <p:nvSpPr>
          <p:cNvPr id="25" name="TextBox 24"/>
          <p:cNvSpPr txBox="1"/>
          <p:nvPr/>
        </p:nvSpPr>
        <p:spPr>
          <a:xfrm>
            <a:off x="5465137" y="6157230"/>
            <a:ext cx="3145246" cy="461665"/>
          </a:xfrm>
          <a:prstGeom prst="rect">
            <a:avLst/>
          </a:prstGeom>
          <a:noFill/>
        </p:spPr>
        <p:txBody>
          <a:bodyPr wrap="square" rtlCol="0">
            <a:spAutoFit/>
          </a:bodyPr>
          <a:lstStyle/>
          <a:p>
            <a:r>
              <a:rPr lang="en-US" b="1" dirty="0" smtClean="0"/>
              <a:t>Knowledge Level</a:t>
            </a:r>
            <a:endParaRPr lang="en-US" b="1" dirty="0"/>
          </a:p>
        </p:txBody>
      </p:sp>
      <p:sp>
        <p:nvSpPr>
          <p:cNvPr id="26" name="TextBox 25"/>
          <p:cNvSpPr txBox="1"/>
          <p:nvPr/>
        </p:nvSpPr>
        <p:spPr>
          <a:xfrm>
            <a:off x="1238757" y="1367619"/>
            <a:ext cx="2474119" cy="584775"/>
          </a:xfrm>
          <a:prstGeom prst="rect">
            <a:avLst/>
          </a:prstGeom>
          <a:noFill/>
        </p:spPr>
        <p:txBody>
          <a:bodyPr wrap="square" rtlCol="0">
            <a:spAutoFit/>
          </a:bodyPr>
          <a:lstStyle/>
          <a:p>
            <a:r>
              <a:rPr lang="en-US" sz="1600" b="1" dirty="0" smtClean="0">
                <a:solidFill>
                  <a:schemeClr val="accent6">
                    <a:lumMod val="40000"/>
                    <a:lumOff val="60000"/>
                  </a:schemeClr>
                </a:solidFill>
              </a:rPr>
              <a:t>Data incompleteness </a:t>
            </a:r>
            <a:r>
              <a:rPr lang="en-US" sz="1600" b="1" dirty="0">
                <a:solidFill>
                  <a:schemeClr val="accent6">
                    <a:lumMod val="40000"/>
                    <a:lumOff val="60000"/>
                  </a:schemeClr>
                </a:solidFill>
              </a:rPr>
              <a:t>and unreliability</a:t>
            </a:r>
          </a:p>
        </p:txBody>
      </p:sp>
      <p:sp>
        <p:nvSpPr>
          <p:cNvPr id="27" name="TextBox 26"/>
          <p:cNvSpPr txBox="1"/>
          <p:nvPr/>
        </p:nvSpPr>
        <p:spPr>
          <a:xfrm>
            <a:off x="1261342" y="1952394"/>
            <a:ext cx="3454333" cy="338554"/>
          </a:xfrm>
          <a:prstGeom prst="rect">
            <a:avLst/>
          </a:prstGeom>
          <a:noFill/>
        </p:spPr>
        <p:txBody>
          <a:bodyPr wrap="square" rtlCol="0">
            <a:spAutoFit/>
          </a:bodyPr>
          <a:lstStyle/>
          <a:p>
            <a:r>
              <a:rPr lang="en-US" sz="1600" b="1" dirty="0" smtClean="0">
                <a:solidFill>
                  <a:srgbClr val="CC66FF"/>
                </a:solidFill>
              </a:rPr>
              <a:t>Unqualified suppliers</a:t>
            </a:r>
            <a:endParaRPr lang="en-US" sz="1600" b="1" dirty="0">
              <a:solidFill>
                <a:srgbClr val="CC66FF"/>
              </a:solidFill>
            </a:endParaRPr>
          </a:p>
        </p:txBody>
      </p:sp>
      <p:sp>
        <p:nvSpPr>
          <p:cNvPr id="28" name="TextBox 27"/>
          <p:cNvSpPr txBox="1"/>
          <p:nvPr/>
        </p:nvSpPr>
        <p:spPr>
          <a:xfrm>
            <a:off x="1243894" y="2290785"/>
            <a:ext cx="3454333" cy="338554"/>
          </a:xfrm>
          <a:prstGeom prst="rect">
            <a:avLst/>
          </a:prstGeom>
          <a:noFill/>
        </p:spPr>
        <p:txBody>
          <a:bodyPr wrap="square" rtlCol="0">
            <a:spAutoFit/>
          </a:bodyPr>
          <a:lstStyle/>
          <a:p>
            <a:r>
              <a:rPr lang="en-US" sz="1600" b="1" dirty="0" err="1" smtClean="0">
                <a:solidFill>
                  <a:srgbClr val="9933FF"/>
                </a:solidFill>
              </a:rPr>
              <a:t>Unnormal</a:t>
            </a:r>
            <a:r>
              <a:rPr lang="en-US" sz="1600" b="1" dirty="0" smtClean="0">
                <a:solidFill>
                  <a:srgbClr val="9933FF"/>
                </a:solidFill>
              </a:rPr>
              <a:t> prices</a:t>
            </a:r>
            <a:endParaRPr lang="en-US" sz="1600" b="1" dirty="0">
              <a:solidFill>
                <a:srgbClr val="9933FF"/>
              </a:solidFill>
            </a:endParaRPr>
          </a:p>
        </p:txBody>
      </p:sp>
      <p:sp>
        <p:nvSpPr>
          <p:cNvPr id="29" name="TextBox 28"/>
          <p:cNvSpPr txBox="1"/>
          <p:nvPr/>
        </p:nvSpPr>
        <p:spPr>
          <a:xfrm>
            <a:off x="2367214" y="4033841"/>
            <a:ext cx="914402" cy="369332"/>
          </a:xfrm>
          <a:prstGeom prst="rect">
            <a:avLst/>
          </a:prstGeom>
          <a:noFill/>
        </p:spPr>
        <p:txBody>
          <a:bodyPr wrap="square" rtlCol="0">
            <a:spAutoFit/>
          </a:bodyPr>
          <a:lstStyle/>
          <a:p>
            <a:r>
              <a:rPr lang="en-US" sz="1800" b="1" dirty="0" smtClean="0">
                <a:solidFill>
                  <a:schemeClr val="accent1">
                    <a:lumMod val="25000"/>
                  </a:schemeClr>
                </a:solidFill>
              </a:rPr>
              <a:t>Basic</a:t>
            </a:r>
            <a:endParaRPr lang="en-US" sz="1800" b="1" dirty="0">
              <a:solidFill>
                <a:schemeClr val="accent1">
                  <a:lumMod val="25000"/>
                </a:schemeClr>
              </a:solidFill>
            </a:endParaRPr>
          </a:p>
        </p:txBody>
      </p:sp>
      <p:sp>
        <p:nvSpPr>
          <p:cNvPr id="30" name="TextBox 29"/>
          <p:cNvSpPr txBox="1"/>
          <p:nvPr/>
        </p:nvSpPr>
        <p:spPr>
          <a:xfrm>
            <a:off x="1607346" y="4549869"/>
            <a:ext cx="1403397" cy="369332"/>
          </a:xfrm>
          <a:prstGeom prst="rect">
            <a:avLst/>
          </a:prstGeom>
          <a:noFill/>
        </p:spPr>
        <p:txBody>
          <a:bodyPr wrap="square" rtlCol="0">
            <a:spAutoFit/>
          </a:bodyPr>
          <a:lstStyle/>
          <a:p>
            <a:r>
              <a:rPr lang="en-US" sz="1800" b="1" dirty="0" smtClean="0">
                <a:solidFill>
                  <a:schemeClr val="accent1">
                    <a:lumMod val="50000"/>
                  </a:schemeClr>
                </a:solidFill>
              </a:rPr>
              <a:t>Statistics</a:t>
            </a:r>
            <a:endParaRPr lang="en-US" sz="1800" b="1" dirty="0">
              <a:solidFill>
                <a:schemeClr val="accent1">
                  <a:lumMod val="50000"/>
                </a:schemeClr>
              </a:solidFill>
            </a:endParaRPr>
          </a:p>
        </p:txBody>
      </p:sp>
      <p:sp>
        <p:nvSpPr>
          <p:cNvPr id="31" name="TextBox 30"/>
          <p:cNvSpPr txBox="1"/>
          <p:nvPr/>
        </p:nvSpPr>
        <p:spPr>
          <a:xfrm>
            <a:off x="880472" y="4949979"/>
            <a:ext cx="1486742" cy="646331"/>
          </a:xfrm>
          <a:prstGeom prst="rect">
            <a:avLst/>
          </a:prstGeom>
          <a:noFill/>
        </p:spPr>
        <p:txBody>
          <a:bodyPr wrap="square" rtlCol="0">
            <a:spAutoFit/>
          </a:bodyPr>
          <a:lstStyle/>
          <a:p>
            <a:r>
              <a:rPr lang="en-US" sz="1800" b="1" dirty="0" smtClean="0">
                <a:solidFill>
                  <a:schemeClr val="accent1">
                    <a:lumMod val="75000"/>
                  </a:schemeClr>
                </a:solidFill>
              </a:rPr>
              <a:t>Machine Learning</a:t>
            </a:r>
            <a:endParaRPr lang="en-US" sz="1800" b="1" dirty="0">
              <a:solidFill>
                <a:schemeClr val="accent1">
                  <a:lumMod val="75000"/>
                </a:schemeClr>
              </a:solidFill>
            </a:endParaRPr>
          </a:p>
        </p:txBody>
      </p:sp>
      <p:sp>
        <p:nvSpPr>
          <p:cNvPr id="32" name="TextBox 31"/>
          <p:cNvSpPr txBox="1"/>
          <p:nvPr/>
        </p:nvSpPr>
        <p:spPr>
          <a:xfrm>
            <a:off x="4490216" y="3258668"/>
            <a:ext cx="2410871" cy="369332"/>
          </a:xfrm>
          <a:prstGeom prst="rect">
            <a:avLst/>
          </a:prstGeom>
          <a:noFill/>
        </p:spPr>
        <p:txBody>
          <a:bodyPr wrap="square" rtlCol="0">
            <a:spAutoFit/>
          </a:bodyPr>
          <a:lstStyle/>
          <a:p>
            <a:r>
              <a:rPr lang="en-US" sz="1800" b="1" dirty="0" smtClean="0">
                <a:solidFill>
                  <a:srgbClr val="CC9C16"/>
                </a:solidFill>
              </a:rPr>
              <a:t>Visualization </a:t>
            </a:r>
            <a:r>
              <a:rPr lang="en-US" sz="1800" b="1" dirty="0" err="1" smtClean="0">
                <a:solidFill>
                  <a:srgbClr val="CC9C16"/>
                </a:solidFill>
              </a:rPr>
              <a:t>sw</a:t>
            </a:r>
            <a:endParaRPr lang="en-US" sz="1800" b="1" dirty="0">
              <a:solidFill>
                <a:srgbClr val="CC9C16"/>
              </a:solidFill>
            </a:endParaRPr>
          </a:p>
        </p:txBody>
      </p:sp>
      <p:sp>
        <p:nvSpPr>
          <p:cNvPr id="33" name="TextBox 32"/>
          <p:cNvSpPr txBox="1"/>
          <p:nvPr/>
        </p:nvSpPr>
        <p:spPr>
          <a:xfrm>
            <a:off x="5203143" y="2760618"/>
            <a:ext cx="3101218" cy="369332"/>
          </a:xfrm>
          <a:prstGeom prst="rect">
            <a:avLst/>
          </a:prstGeom>
          <a:noFill/>
        </p:spPr>
        <p:txBody>
          <a:bodyPr wrap="square" rtlCol="0">
            <a:spAutoFit/>
          </a:bodyPr>
          <a:lstStyle/>
          <a:p>
            <a:r>
              <a:rPr lang="en-US" sz="1800" b="1" dirty="0" smtClean="0">
                <a:solidFill>
                  <a:srgbClr val="F0A73C"/>
                </a:solidFill>
              </a:rPr>
              <a:t>Audit analytics </a:t>
            </a:r>
            <a:r>
              <a:rPr lang="en-US" sz="1800" b="1" dirty="0" err="1" smtClean="0">
                <a:solidFill>
                  <a:srgbClr val="F0A73C"/>
                </a:solidFill>
              </a:rPr>
              <a:t>sw</a:t>
            </a:r>
            <a:endParaRPr lang="en-US" sz="1800" b="1" dirty="0">
              <a:solidFill>
                <a:srgbClr val="F0A73C"/>
              </a:solidFill>
            </a:endParaRPr>
          </a:p>
        </p:txBody>
      </p:sp>
      <p:sp>
        <p:nvSpPr>
          <p:cNvPr id="34" name="TextBox 33"/>
          <p:cNvSpPr txBox="1"/>
          <p:nvPr/>
        </p:nvSpPr>
        <p:spPr>
          <a:xfrm>
            <a:off x="5977937" y="2321726"/>
            <a:ext cx="3101218" cy="369332"/>
          </a:xfrm>
          <a:prstGeom prst="rect">
            <a:avLst/>
          </a:prstGeom>
          <a:noFill/>
        </p:spPr>
        <p:txBody>
          <a:bodyPr wrap="square" rtlCol="0">
            <a:spAutoFit/>
          </a:bodyPr>
          <a:lstStyle/>
          <a:p>
            <a:r>
              <a:rPr lang="en-US" sz="1800" b="1" dirty="0" smtClean="0">
                <a:solidFill>
                  <a:srgbClr val="FFC000"/>
                </a:solidFill>
              </a:rPr>
              <a:t>General analytics </a:t>
            </a:r>
            <a:r>
              <a:rPr lang="en-US" sz="1800" b="1" dirty="0" err="1" smtClean="0">
                <a:solidFill>
                  <a:srgbClr val="FFC000"/>
                </a:solidFill>
              </a:rPr>
              <a:t>sw</a:t>
            </a:r>
            <a:endParaRPr lang="en-US" sz="1800" b="1" dirty="0">
              <a:solidFill>
                <a:srgbClr val="FFC000"/>
              </a:solidFill>
            </a:endParaRPr>
          </a:p>
        </p:txBody>
      </p:sp>
      <p:sp>
        <p:nvSpPr>
          <p:cNvPr id="35" name="TextBox 34"/>
          <p:cNvSpPr txBox="1"/>
          <p:nvPr/>
        </p:nvSpPr>
        <p:spPr>
          <a:xfrm>
            <a:off x="7668524" y="4028897"/>
            <a:ext cx="461665" cy="1713766"/>
          </a:xfrm>
          <a:prstGeom prst="rect">
            <a:avLst/>
          </a:prstGeom>
          <a:noFill/>
        </p:spPr>
        <p:txBody>
          <a:bodyPr vert="eaVert" wrap="square" rtlCol="0">
            <a:spAutoFit/>
          </a:bodyPr>
          <a:lstStyle/>
          <a:p>
            <a:r>
              <a:rPr lang="en-US" sz="1800" b="1" dirty="0" err="1" smtClean="0">
                <a:solidFill>
                  <a:srgbClr val="FF5050"/>
                </a:solidFill>
              </a:rPr>
              <a:t>Gov</a:t>
            </a:r>
            <a:r>
              <a:rPr lang="en-US" sz="1800" b="1" dirty="0" smtClean="0">
                <a:solidFill>
                  <a:srgbClr val="FF5050"/>
                </a:solidFill>
              </a:rPr>
              <a:t> open data</a:t>
            </a:r>
            <a:endParaRPr lang="en-US" sz="1800" b="1" dirty="0">
              <a:solidFill>
                <a:srgbClr val="FF5050"/>
              </a:solidFill>
            </a:endParaRPr>
          </a:p>
        </p:txBody>
      </p:sp>
      <p:sp>
        <p:nvSpPr>
          <p:cNvPr id="36" name="TextBox 35"/>
          <p:cNvSpPr txBox="1"/>
          <p:nvPr/>
        </p:nvSpPr>
        <p:spPr>
          <a:xfrm>
            <a:off x="6415197" y="4028897"/>
            <a:ext cx="738664" cy="1713766"/>
          </a:xfrm>
          <a:prstGeom prst="rect">
            <a:avLst/>
          </a:prstGeom>
          <a:noFill/>
        </p:spPr>
        <p:txBody>
          <a:bodyPr vert="eaVert" wrap="square" rtlCol="0">
            <a:spAutoFit/>
          </a:bodyPr>
          <a:lstStyle/>
          <a:p>
            <a:r>
              <a:rPr lang="en-US" sz="1800" b="1" dirty="0" smtClean="0">
                <a:solidFill>
                  <a:srgbClr val="FF0000"/>
                </a:solidFill>
              </a:rPr>
              <a:t>Other outside data</a:t>
            </a:r>
            <a:endParaRPr lang="en-US" sz="1800" b="1" dirty="0">
              <a:solidFill>
                <a:srgbClr val="FF0000"/>
              </a:solidFill>
            </a:endParaRPr>
          </a:p>
        </p:txBody>
      </p:sp>
      <p:sp>
        <p:nvSpPr>
          <p:cNvPr id="37" name="TextBox 36"/>
          <p:cNvSpPr txBox="1"/>
          <p:nvPr/>
        </p:nvSpPr>
        <p:spPr>
          <a:xfrm>
            <a:off x="5623477" y="4033841"/>
            <a:ext cx="461665" cy="1713766"/>
          </a:xfrm>
          <a:prstGeom prst="rect">
            <a:avLst/>
          </a:prstGeom>
          <a:noFill/>
        </p:spPr>
        <p:txBody>
          <a:bodyPr vert="eaVert" wrap="square" rtlCol="0">
            <a:spAutoFit/>
          </a:bodyPr>
          <a:lstStyle/>
          <a:p>
            <a:r>
              <a:rPr lang="en-US" sz="1800" b="1" dirty="0" smtClean="0">
                <a:solidFill>
                  <a:srgbClr val="C00000"/>
                </a:solidFill>
              </a:rPr>
              <a:t>Inside info</a:t>
            </a:r>
            <a:endParaRPr lang="en-US" sz="1800" b="1" dirty="0">
              <a:solidFill>
                <a:srgbClr val="C00000"/>
              </a:solidFill>
            </a:endParaRPr>
          </a:p>
        </p:txBody>
      </p:sp>
      <p:sp>
        <p:nvSpPr>
          <p:cNvPr id="42" name="TextBox 41"/>
          <p:cNvSpPr txBox="1"/>
          <p:nvPr/>
        </p:nvSpPr>
        <p:spPr>
          <a:xfrm>
            <a:off x="3525769" y="4197284"/>
            <a:ext cx="914402" cy="369332"/>
          </a:xfrm>
          <a:prstGeom prst="rect">
            <a:avLst/>
          </a:prstGeom>
          <a:noFill/>
        </p:spPr>
        <p:txBody>
          <a:bodyPr wrap="square" rtlCol="0">
            <a:spAutoFit/>
          </a:bodyPr>
          <a:lstStyle/>
          <a:p>
            <a:r>
              <a:rPr lang="en-US" sz="1800" b="1" dirty="0" smtClean="0">
                <a:solidFill>
                  <a:schemeClr val="tx1">
                    <a:lumMod val="85000"/>
                    <a:lumOff val="15000"/>
                  </a:schemeClr>
                </a:solidFill>
              </a:rPr>
              <a:t>High</a:t>
            </a:r>
            <a:endParaRPr lang="en-US" sz="1800" b="1" dirty="0">
              <a:solidFill>
                <a:schemeClr val="tx1">
                  <a:lumMod val="85000"/>
                  <a:lumOff val="15000"/>
                </a:schemeClr>
              </a:solidFill>
            </a:endParaRPr>
          </a:p>
        </p:txBody>
      </p:sp>
      <p:sp>
        <p:nvSpPr>
          <p:cNvPr id="43" name="TextBox 42"/>
          <p:cNvSpPr txBox="1"/>
          <p:nvPr/>
        </p:nvSpPr>
        <p:spPr>
          <a:xfrm>
            <a:off x="3771157" y="4785552"/>
            <a:ext cx="1438117" cy="369332"/>
          </a:xfrm>
          <a:prstGeom prst="rect">
            <a:avLst/>
          </a:prstGeom>
          <a:noFill/>
        </p:spPr>
        <p:txBody>
          <a:bodyPr wrap="square" rtlCol="0">
            <a:spAutoFit/>
          </a:bodyPr>
          <a:lstStyle/>
          <a:p>
            <a:r>
              <a:rPr lang="en-US" sz="1800" b="1" dirty="0" smtClean="0">
                <a:solidFill>
                  <a:schemeClr val="bg2">
                    <a:lumMod val="50000"/>
                  </a:schemeClr>
                </a:solidFill>
              </a:rPr>
              <a:t>Medium</a:t>
            </a:r>
            <a:endParaRPr lang="en-US" sz="1800" b="1" dirty="0">
              <a:solidFill>
                <a:schemeClr val="bg2">
                  <a:lumMod val="50000"/>
                </a:schemeClr>
              </a:solidFill>
            </a:endParaRPr>
          </a:p>
        </p:txBody>
      </p:sp>
      <p:sp>
        <p:nvSpPr>
          <p:cNvPr id="44" name="TextBox 43"/>
          <p:cNvSpPr txBox="1"/>
          <p:nvPr/>
        </p:nvSpPr>
        <p:spPr>
          <a:xfrm>
            <a:off x="4475381" y="5373678"/>
            <a:ext cx="1438117" cy="369332"/>
          </a:xfrm>
          <a:prstGeom prst="rect">
            <a:avLst/>
          </a:prstGeom>
          <a:noFill/>
        </p:spPr>
        <p:txBody>
          <a:bodyPr wrap="square" rtlCol="0">
            <a:spAutoFit/>
          </a:bodyPr>
          <a:lstStyle/>
          <a:p>
            <a:r>
              <a:rPr lang="en-US" sz="1800" b="1" dirty="0" smtClean="0">
                <a:solidFill>
                  <a:schemeClr val="bg2">
                    <a:lumMod val="75000"/>
                  </a:schemeClr>
                </a:solidFill>
              </a:rPr>
              <a:t>Low</a:t>
            </a:r>
            <a:endParaRPr lang="en-US" sz="1800" b="1" dirty="0">
              <a:solidFill>
                <a:schemeClr val="bg2">
                  <a:lumMod val="75000"/>
                </a:schemeClr>
              </a:solidFill>
            </a:endParaRPr>
          </a:p>
        </p:txBody>
      </p:sp>
      <p:sp>
        <p:nvSpPr>
          <p:cNvPr id="48" name="TextBox 47"/>
          <p:cNvSpPr txBox="1"/>
          <p:nvPr/>
        </p:nvSpPr>
        <p:spPr>
          <a:xfrm>
            <a:off x="1243893" y="2660117"/>
            <a:ext cx="4087761" cy="584775"/>
          </a:xfrm>
          <a:prstGeom prst="rect">
            <a:avLst/>
          </a:prstGeom>
          <a:noFill/>
        </p:spPr>
        <p:txBody>
          <a:bodyPr wrap="square" rtlCol="0">
            <a:spAutoFit/>
          </a:bodyPr>
          <a:lstStyle/>
          <a:p>
            <a:r>
              <a:rPr lang="en-US" sz="1600" b="1" dirty="0" err="1" smtClean="0">
                <a:solidFill>
                  <a:srgbClr val="800080"/>
                </a:solidFill>
              </a:rPr>
              <a:t>Unnormal</a:t>
            </a:r>
            <a:r>
              <a:rPr lang="en-US" sz="1600" b="1" dirty="0" smtClean="0">
                <a:solidFill>
                  <a:srgbClr val="800080"/>
                </a:solidFill>
              </a:rPr>
              <a:t> </a:t>
            </a:r>
            <a:r>
              <a:rPr lang="en-US" sz="1600" b="1" dirty="0">
                <a:solidFill>
                  <a:srgbClr val="800080"/>
                </a:solidFill>
              </a:rPr>
              <a:t>bidding procedure and mode</a:t>
            </a:r>
          </a:p>
          <a:p>
            <a:endParaRPr lang="en-US" sz="1600" b="1" dirty="0">
              <a:solidFill>
                <a:schemeClr val="accent6">
                  <a:lumMod val="75000"/>
                </a:schemeClr>
              </a:solidFill>
            </a:endParaRPr>
          </a:p>
        </p:txBody>
      </p:sp>
      <p:sp>
        <p:nvSpPr>
          <p:cNvPr id="49" name="Rectangle 48"/>
          <p:cNvSpPr/>
          <p:nvPr/>
        </p:nvSpPr>
        <p:spPr>
          <a:xfrm>
            <a:off x="1261342" y="3028139"/>
            <a:ext cx="2451534" cy="584775"/>
          </a:xfrm>
          <a:prstGeom prst="rect">
            <a:avLst/>
          </a:prstGeom>
        </p:spPr>
        <p:txBody>
          <a:bodyPr wrap="square">
            <a:spAutoFit/>
          </a:bodyPr>
          <a:lstStyle/>
          <a:p>
            <a:r>
              <a:rPr lang="en-US" sz="1600" b="1" dirty="0">
                <a:solidFill>
                  <a:schemeClr val="accent6">
                    <a:lumMod val="75000"/>
                  </a:schemeClr>
                </a:solidFill>
              </a:rPr>
              <a:t>Unimplemented products or services</a:t>
            </a:r>
          </a:p>
        </p:txBody>
      </p:sp>
    </p:spTree>
    <p:extLst>
      <p:ext uri="{BB962C8B-B14F-4D97-AF65-F5344CB8AC3E}">
        <p14:creationId xmlns:p14="http://schemas.microsoft.com/office/powerpoint/2010/main" val="14420514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A607AFAF-E701-1D49-B33B-A47F6202C1B6}" type="slidenum">
              <a:rPr lang="en-US" smtClean="0"/>
              <a:pPr>
                <a:defRPr/>
              </a:pPr>
              <a:t>77</a:t>
            </a:fld>
            <a:endParaRPr lang="en-US"/>
          </a:p>
        </p:txBody>
      </p:sp>
      <p:sp>
        <p:nvSpPr>
          <p:cNvPr id="3" name="TextBox 2"/>
          <p:cNvSpPr txBox="1"/>
          <p:nvPr/>
        </p:nvSpPr>
        <p:spPr>
          <a:xfrm>
            <a:off x="5465136" y="233068"/>
            <a:ext cx="3231190" cy="230832"/>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514350" y="6310575"/>
            <a:ext cx="942976" cy="280725"/>
          </a:xfrm>
          <a:prstGeom prst="rect">
            <a:avLst/>
          </a:prstGeom>
          <a:solidFill>
            <a:schemeClr val="bg1"/>
          </a:solidFill>
        </p:spPr>
        <p:txBody>
          <a:bodyPr wrap="square" rtlCol="0">
            <a:spAutoFit/>
          </a:bodyPr>
          <a:lstStyle/>
          <a:p>
            <a:endParaRPr lang="en-US" dirty="0"/>
          </a:p>
        </p:txBody>
      </p:sp>
      <p:graphicFrame>
        <p:nvGraphicFramePr>
          <p:cNvPr id="6" name="Table 5"/>
          <p:cNvGraphicFramePr>
            <a:graphicFrameLocks noGrp="1"/>
          </p:cNvGraphicFramePr>
          <p:nvPr>
            <p:extLst/>
          </p:nvPr>
        </p:nvGraphicFramePr>
        <p:xfrm>
          <a:off x="100966" y="894566"/>
          <a:ext cx="8595360" cy="5445178"/>
        </p:xfrm>
        <a:graphic>
          <a:graphicData uri="http://schemas.openxmlformats.org/drawingml/2006/table">
            <a:tbl>
              <a:tblPr firstRow="1" firstCol="1" bandRow="1">
                <a:tableStyleId>{5C22544A-7EE6-4342-B048-85BDC9FD1C3A}</a:tableStyleId>
              </a:tblPr>
              <a:tblGrid>
                <a:gridCol w="1523356">
                  <a:extLst>
                    <a:ext uri="{9D8B030D-6E8A-4147-A177-3AD203B41FA5}">
                      <a16:colId xmlns:a16="http://schemas.microsoft.com/office/drawing/2014/main" val="20000"/>
                    </a:ext>
                  </a:extLst>
                </a:gridCol>
                <a:gridCol w="1895092">
                  <a:extLst>
                    <a:ext uri="{9D8B030D-6E8A-4147-A177-3AD203B41FA5}">
                      <a16:colId xmlns:a16="http://schemas.microsoft.com/office/drawing/2014/main" val="20001"/>
                    </a:ext>
                  </a:extLst>
                </a:gridCol>
                <a:gridCol w="1668048">
                  <a:extLst>
                    <a:ext uri="{9D8B030D-6E8A-4147-A177-3AD203B41FA5}">
                      <a16:colId xmlns:a16="http://schemas.microsoft.com/office/drawing/2014/main" val="20002"/>
                    </a:ext>
                  </a:extLst>
                </a:gridCol>
                <a:gridCol w="1339947">
                  <a:extLst>
                    <a:ext uri="{9D8B030D-6E8A-4147-A177-3AD203B41FA5}">
                      <a16:colId xmlns:a16="http://schemas.microsoft.com/office/drawing/2014/main" val="20003"/>
                    </a:ext>
                  </a:extLst>
                </a:gridCol>
                <a:gridCol w="1026942">
                  <a:extLst>
                    <a:ext uri="{9D8B030D-6E8A-4147-A177-3AD203B41FA5}">
                      <a16:colId xmlns:a16="http://schemas.microsoft.com/office/drawing/2014/main" val="20004"/>
                    </a:ext>
                  </a:extLst>
                </a:gridCol>
                <a:gridCol w="1141975">
                  <a:extLst>
                    <a:ext uri="{9D8B030D-6E8A-4147-A177-3AD203B41FA5}">
                      <a16:colId xmlns:a16="http://schemas.microsoft.com/office/drawing/2014/main" val="20005"/>
                    </a:ext>
                  </a:extLst>
                </a:gridCol>
              </a:tblGrid>
              <a:tr h="529788">
                <a:tc>
                  <a:txBody>
                    <a:bodyPr/>
                    <a:lstStyle/>
                    <a:p>
                      <a:pPr marL="0" marR="0">
                        <a:spcBef>
                          <a:spcPts val="0"/>
                        </a:spcBef>
                        <a:spcAft>
                          <a:spcPts val="0"/>
                        </a:spcAft>
                      </a:pPr>
                      <a:r>
                        <a:rPr lang="en-US" sz="1600" dirty="0">
                          <a:solidFill>
                            <a:srgbClr val="C00000"/>
                          </a:solidFill>
                          <a:effectLst/>
                        </a:rPr>
                        <a:t>Proposed Audit apps </a:t>
                      </a:r>
                      <a:endParaRPr lang="en-US" sz="1600" dirty="0">
                        <a:solidFill>
                          <a:srgbClr val="C00000"/>
                        </a:solidFill>
                        <a:effectLst/>
                        <a:latin typeface="Times New Roman"/>
                        <a:ea typeface="MS Mincho"/>
                        <a:cs typeface="Times New Roman"/>
                      </a:endParaRPr>
                    </a:p>
                  </a:txBody>
                  <a:tcPr marL="68580" marR="68580" marT="0" marB="0"/>
                </a:tc>
                <a:tc>
                  <a:txBody>
                    <a:bodyPr/>
                    <a:lstStyle/>
                    <a:p>
                      <a:pPr marL="0" marR="0">
                        <a:spcBef>
                          <a:spcPts val="0"/>
                        </a:spcBef>
                        <a:spcAft>
                          <a:spcPts val="0"/>
                        </a:spcAft>
                      </a:pPr>
                      <a:r>
                        <a:rPr lang="en-US" sz="1600" dirty="0">
                          <a:solidFill>
                            <a:srgbClr val="C00000"/>
                          </a:solidFill>
                          <a:effectLst/>
                        </a:rPr>
                        <a:t>Anomaly type</a:t>
                      </a:r>
                      <a:endParaRPr lang="en-US" sz="1600" dirty="0">
                        <a:solidFill>
                          <a:srgbClr val="C00000"/>
                        </a:solidFill>
                        <a:effectLst/>
                        <a:latin typeface="Times New Roman"/>
                        <a:ea typeface="MS Mincho"/>
                        <a:cs typeface="Times New Roman"/>
                      </a:endParaRPr>
                    </a:p>
                  </a:txBody>
                  <a:tcPr marL="68580" marR="68580" marT="0" marB="0"/>
                </a:tc>
                <a:tc>
                  <a:txBody>
                    <a:bodyPr/>
                    <a:lstStyle/>
                    <a:p>
                      <a:pPr marL="0" marR="0">
                        <a:spcBef>
                          <a:spcPts val="0"/>
                        </a:spcBef>
                        <a:spcAft>
                          <a:spcPts val="0"/>
                        </a:spcAft>
                      </a:pPr>
                      <a:r>
                        <a:rPr lang="en-US" sz="1600" dirty="0" smtClean="0">
                          <a:solidFill>
                            <a:srgbClr val="C00000"/>
                          </a:solidFill>
                          <a:effectLst/>
                        </a:rPr>
                        <a:t>Data </a:t>
                      </a:r>
                      <a:endParaRPr lang="en-US" sz="1600" dirty="0">
                        <a:solidFill>
                          <a:srgbClr val="C00000"/>
                        </a:solidFill>
                        <a:effectLst/>
                        <a:latin typeface="Times New Roman"/>
                        <a:ea typeface="MS Mincho"/>
                        <a:cs typeface="Times New Roman"/>
                      </a:endParaRPr>
                    </a:p>
                  </a:txBody>
                  <a:tcPr marL="68580" marR="68580" marT="0" marB="0"/>
                </a:tc>
                <a:tc>
                  <a:txBody>
                    <a:bodyPr/>
                    <a:lstStyle/>
                    <a:p>
                      <a:pPr marL="0" marR="0">
                        <a:spcBef>
                          <a:spcPts val="0"/>
                        </a:spcBef>
                        <a:spcAft>
                          <a:spcPts val="0"/>
                        </a:spcAft>
                      </a:pPr>
                      <a:r>
                        <a:rPr lang="en-US" sz="1600" dirty="0">
                          <a:solidFill>
                            <a:srgbClr val="C00000"/>
                          </a:solidFill>
                          <a:effectLst/>
                        </a:rPr>
                        <a:t>Techniques</a:t>
                      </a:r>
                      <a:endParaRPr lang="en-US" sz="1600" dirty="0">
                        <a:solidFill>
                          <a:srgbClr val="C00000"/>
                        </a:solidFill>
                        <a:effectLst/>
                        <a:latin typeface="Times New Roman"/>
                        <a:ea typeface="MS Mincho"/>
                        <a:cs typeface="Times New Roman"/>
                      </a:endParaRPr>
                    </a:p>
                  </a:txBody>
                  <a:tcPr marL="68580" marR="68580" marT="0" marB="0"/>
                </a:tc>
                <a:tc>
                  <a:txBody>
                    <a:bodyPr/>
                    <a:lstStyle/>
                    <a:p>
                      <a:pPr marL="0" marR="0">
                        <a:spcBef>
                          <a:spcPts val="0"/>
                        </a:spcBef>
                        <a:spcAft>
                          <a:spcPts val="0"/>
                        </a:spcAft>
                      </a:pPr>
                      <a:r>
                        <a:rPr lang="en-US" sz="1600" dirty="0">
                          <a:solidFill>
                            <a:srgbClr val="C00000"/>
                          </a:solidFill>
                          <a:effectLst/>
                        </a:rPr>
                        <a:t>Software Platform</a:t>
                      </a:r>
                      <a:endParaRPr lang="en-US" sz="1600" dirty="0">
                        <a:solidFill>
                          <a:srgbClr val="C00000"/>
                        </a:solidFill>
                        <a:effectLst/>
                        <a:latin typeface="Times New Roman"/>
                        <a:ea typeface="MS Mincho"/>
                        <a:cs typeface="Times New Roman"/>
                      </a:endParaRPr>
                    </a:p>
                  </a:txBody>
                  <a:tcPr marL="68580" marR="68580" marT="0" marB="0"/>
                </a:tc>
                <a:tc>
                  <a:txBody>
                    <a:bodyPr/>
                    <a:lstStyle/>
                    <a:p>
                      <a:pPr marL="0" marR="0">
                        <a:spcBef>
                          <a:spcPts val="0"/>
                        </a:spcBef>
                        <a:spcAft>
                          <a:spcPts val="0"/>
                        </a:spcAft>
                      </a:pPr>
                      <a:r>
                        <a:rPr lang="en-US" sz="1600" dirty="0">
                          <a:solidFill>
                            <a:srgbClr val="C00000"/>
                          </a:solidFill>
                          <a:effectLst/>
                        </a:rPr>
                        <a:t>Knowledge </a:t>
                      </a:r>
                      <a:r>
                        <a:rPr lang="en-US" sz="1600" dirty="0" smtClean="0">
                          <a:solidFill>
                            <a:srgbClr val="C00000"/>
                          </a:solidFill>
                          <a:effectLst/>
                        </a:rPr>
                        <a:t>Level</a:t>
                      </a:r>
                      <a:endParaRPr lang="en-US" sz="1600" dirty="0">
                        <a:solidFill>
                          <a:srgbClr val="C00000"/>
                        </a:solidFill>
                        <a:effectLst/>
                        <a:latin typeface="Times New Roman"/>
                        <a:ea typeface="MS Mincho"/>
                        <a:cs typeface="Times New Roman"/>
                      </a:endParaRPr>
                    </a:p>
                  </a:txBody>
                  <a:tcPr marL="68580" marR="68580" marT="0" marB="0"/>
                </a:tc>
                <a:extLst>
                  <a:ext uri="{0D108BD9-81ED-4DB2-BD59-A6C34878D82A}">
                    <a16:rowId xmlns:a16="http://schemas.microsoft.com/office/drawing/2014/main" val="10000"/>
                  </a:ext>
                </a:extLst>
              </a:tr>
              <a:tr h="685608">
                <a:tc>
                  <a:txBody>
                    <a:bodyPr/>
                    <a:lstStyle/>
                    <a:p>
                      <a:pPr marL="0" marR="0">
                        <a:spcBef>
                          <a:spcPts val="0"/>
                        </a:spcBef>
                        <a:spcAft>
                          <a:spcPts val="0"/>
                        </a:spcAft>
                      </a:pPr>
                      <a:r>
                        <a:rPr lang="en-US" sz="1600" dirty="0">
                          <a:solidFill>
                            <a:schemeClr val="accent6">
                              <a:lumMod val="75000"/>
                            </a:schemeClr>
                          </a:solidFill>
                          <a:effectLst/>
                        </a:rPr>
                        <a:t>Descriptive dashboard </a:t>
                      </a:r>
                    </a:p>
                    <a:p>
                      <a:pPr marL="0" marR="0">
                        <a:spcBef>
                          <a:spcPts val="0"/>
                        </a:spcBef>
                        <a:spcAft>
                          <a:spcPts val="0"/>
                        </a:spcAft>
                      </a:pPr>
                      <a:r>
                        <a:rPr lang="en-US" sz="1600" dirty="0">
                          <a:solidFill>
                            <a:schemeClr val="accent6">
                              <a:lumMod val="75000"/>
                            </a:schemeClr>
                          </a:solidFill>
                          <a:effectLst/>
                        </a:rPr>
                        <a:t> </a:t>
                      </a:r>
                      <a:endParaRPr lang="en-US" sz="1600" dirty="0">
                        <a:solidFill>
                          <a:schemeClr val="accent6">
                            <a:lumMod val="75000"/>
                          </a:schemeClr>
                        </a:solidFill>
                        <a:effectLst/>
                        <a:latin typeface="Times New Roman"/>
                        <a:ea typeface="MS Mincho"/>
                        <a:cs typeface="Times New Roman"/>
                      </a:endParaRPr>
                    </a:p>
                  </a:txBody>
                  <a:tcPr marL="68580" marR="68580" marT="0" marB="0"/>
                </a:tc>
                <a:tc>
                  <a:txBody>
                    <a:bodyPr/>
                    <a:lstStyle/>
                    <a:p>
                      <a:pPr marL="0" marR="0">
                        <a:spcBef>
                          <a:spcPts val="0"/>
                        </a:spcBef>
                        <a:spcAft>
                          <a:spcPts val="0"/>
                        </a:spcAft>
                      </a:pPr>
                      <a:r>
                        <a:rPr lang="en-US" sz="1600" dirty="0">
                          <a:effectLst/>
                        </a:rPr>
                        <a:t>Data incompleteness and unreliability</a:t>
                      </a:r>
                      <a:endParaRPr lang="en-US" sz="1600" dirty="0">
                        <a:effectLst/>
                        <a:latin typeface="Times New Roman"/>
                        <a:ea typeface="MS Mincho"/>
                        <a:cs typeface="Times New Roman"/>
                      </a:endParaRPr>
                    </a:p>
                  </a:txBody>
                  <a:tcPr marL="68580" marR="68580" marT="0" marB="0"/>
                </a:tc>
                <a:tc>
                  <a:txBody>
                    <a:bodyPr/>
                    <a:lstStyle/>
                    <a:p>
                      <a:pPr marL="0" marR="0">
                        <a:spcBef>
                          <a:spcPts val="0"/>
                        </a:spcBef>
                        <a:spcAft>
                          <a:spcPts val="0"/>
                        </a:spcAft>
                      </a:pPr>
                      <a:r>
                        <a:rPr lang="en-US" sz="1600" dirty="0">
                          <a:effectLst/>
                        </a:rPr>
                        <a:t>Contract</a:t>
                      </a:r>
                      <a:endParaRPr lang="en-US" sz="1600" dirty="0">
                        <a:effectLst/>
                        <a:latin typeface="Times New Roman"/>
                        <a:ea typeface="MS Mincho"/>
                        <a:cs typeface="Times New Roman"/>
                      </a:endParaRPr>
                    </a:p>
                  </a:txBody>
                  <a:tcPr marL="68580" marR="68580" marT="0" marB="0"/>
                </a:tc>
                <a:tc>
                  <a:txBody>
                    <a:bodyPr/>
                    <a:lstStyle/>
                    <a:p>
                      <a:pPr marL="0" marR="0">
                        <a:spcBef>
                          <a:spcPts val="0"/>
                        </a:spcBef>
                        <a:spcAft>
                          <a:spcPts val="0"/>
                        </a:spcAft>
                      </a:pPr>
                      <a:r>
                        <a:rPr lang="en-US" sz="1600">
                          <a:effectLst/>
                        </a:rPr>
                        <a:t>Descriptive Analysis</a:t>
                      </a:r>
                      <a:endParaRPr lang="en-US" sz="1600">
                        <a:effectLst/>
                        <a:latin typeface="Times New Roman"/>
                        <a:ea typeface="MS Mincho"/>
                        <a:cs typeface="Times New Roman"/>
                      </a:endParaRPr>
                    </a:p>
                  </a:txBody>
                  <a:tcPr marL="68580" marR="68580" marT="0" marB="0"/>
                </a:tc>
                <a:tc>
                  <a:txBody>
                    <a:bodyPr/>
                    <a:lstStyle/>
                    <a:p>
                      <a:pPr marL="0" marR="0">
                        <a:spcBef>
                          <a:spcPts val="0"/>
                        </a:spcBef>
                        <a:spcAft>
                          <a:spcPts val="0"/>
                        </a:spcAft>
                      </a:pPr>
                      <a:r>
                        <a:rPr lang="en-US" sz="1600">
                          <a:effectLst/>
                        </a:rPr>
                        <a:t>Qilk sense</a:t>
                      </a:r>
                      <a:endParaRPr lang="en-US" sz="1600">
                        <a:effectLst/>
                        <a:latin typeface="Times New Roman"/>
                        <a:ea typeface="MS Mincho"/>
                        <a:cs typeface="Times New Roman"/>
                      </a:endParaRPr>
                    </a:p>
                  </a:txBody>
                  <a:tcPr marL="68580" marR="68580" marT="0" marB="0"/>
                </a:tc>
                <a:tc>
                  <a:txBody>
                    <a:bodyPr/>
                    <a:lstStyle/>
                    <a:p>
                      <a:pPr marL="0" marR="0">
                        <a:spcBef>
                          <a:spcPts val="0"/>
                        </a:spcBef>
                        <a:spcAft>
                          <a:spcPts val="0"/>
                        </a:spcAft>
                      </a:pPr>
                      <a:r>
                        <a:rPr lang="en-US" sz="1600">
                          <a:effectLst/>
                        </a:rPr>
                        <a:t>Medium and above</a:t>
                      </a:r>
                      <a:endParaRPr lang="en-US" sz="1600">
                        <a:effectLst/>
                        <a:latin typeface="Times New Roman"/>
                        <a:ea typeface="MS Mincho"/>
                        <a:cs typeface="Times New Roman"/>
                      </a:endParaRPr>
                    </a:p>
                  </a:txBody>
                  <a:tcPr marL="68580" marR="68580" marT="0" marB="0"/>
                </a:tc>
                <a:extLst>
                  <a:ext uri="{0D108BD9-81ED-4DB2-BD59-A6C34878D82A}">
                    <a16:rowId xmlns:a16="http://schemas.microsoft.com/office/drawing/2014/main" val="10001"/>
                  </a:ext>
                </a:extLst>
              </a:tr>
              <a:tr h="777067">
                <a:tc>
                  <a:txBody>
                    <a:bodyPr/>
                    <a:lstStyle/>
                    <a:p>
                      <a:pPr marL="0" marR="0">
                        <a:spcBef>
                          <a:spcPts val="0"/>
                        </a:spcBef>
                        <a:spcAft>
                          <a:spcPts val="0"/>
                        </a:spcAft>
                      </a:pPr>
                      <a:r>
                        <a:rPr lang="en-US" sz="1600" dirty="0">
                          <a:solidFill>
                            <a:schemeClr val="accent6">
                              <a:lumMod val="75000"/>
                            </a:schemeClr>
                          </a:solidFill>
                          <a:effectLst/>
                        </a:rPr>
                        <a:t>Missing values</a:t>
                      </a:r>
                      <a:endParaRPr lang="en-US" sz="1600" dirty="0">
                        <a:solidFill>
                          <a:schemeClr val="accent6">
                            <a:lumMod val="75000"/>
                          </a:schemeClr>
                        </a:solidFill>
                        <a:effectLst/>
                        <a:latin typeface="Times New Roman"/>
                        <a:ea typeface="MS Mincho"/>
                        <a:cs typeface="Times New Roman"/>
                      </a:endParaRPr>
                    </a:p>
                  </a:txBody>
                  <a:tcPr marL="68580" marR="68580" marT="0" marB="0"/>
                </a:tc>
                <a:tc>
                  <a:txBody>
                    <a:bodyPr/>
                    <a:lstStyle/>
                    <a:p>
                      <a:pPr marL="0" marR="0">
                        <a:spcBef>
                          <a:spcPts val="0"/>
                        </a:spcBef>
                        <a:spcAft>
                          <a:spcPts val="0"/>
                        </a:spcAft>
                      </a:pPr>
                      <a:r>
                        <a:rPr lang="en-US" sz="1600" dirty="0">
                          <a:effectLst/>
                        </a:rPr>
                        <a:t>Data incompleteness and unreliability</a:t>
                      </a:r>
                      <a:endParaRPr lang="en-US" sz="1600" dirty="0">
                        <a:effectLst/>
                        <a:latin typeface="Times New Roman"/>
                        <a:ea typeface="MS Mincho"/>
                        <a:cs typeface="Times New Roman"/>
                      </a:endParaRPr>
                    </a:p>
                  </a:txBody>
                  <a:tcPr marL="68580" marR="68580" marT="0" marB="0"/>
                </a:tc>
                <a:tc>
                  <a:txBody>
                    <a:bodyPr/>
                    <a:lstStyle/>
                    <a:p>
                      <a:pPr marL="0" marR="0">
                        <a:spcBef>
                          <a:spcPts val="0"/>
                        </a:spcBef>
                        <a:spcAft>
                          <a:spcPts val="0"/>
                        </a:spcAft>
                      </a:pPr>
                      <a:r>
                        <a:rPr lang="en-US" sz="1600" dirty="0">
                          <a:effectLst/>
                        </a:rPr>
                        <a:t>Contract</a:t>
                      </a:r>
                      <a:endParaRPr lang="en-US" sz="1600" dirty="0">
                        <a:effectLst/>
                        <a:latin typeface="Times New Roman"/>
                        <a:ea typeface="MS Mincho"/>
                        <a:cs typeface="Times New Roman"/>
                      </a:endParaRPr>
                    </a:p>
                  </a:txBody>
                  <a:tcPr marL="68580" marR="68580" marT="0" marB="0"/>
                </a:tc>
                <a:tc>
                  <a:txBody>
                    <a:bodyPr/>
                    <a:lstStyle/>
                    <a:p>
                      <a:pPr marL="0" marR="0">
                        <a:spcBef>
                          <a:spcPts val="0"/>
                        </a:spcBef>
                        <a:spcAft>
                          <a:spcPts val="0"/>
                        </a:spcAft>
                      </a:pPr>
                      <a:r>
                        <a:rPr lang="en-US" sz="1600" dirty="0">
                          <a:effectLst/>
                        </a:rPr>
                        <a:t>Query</a:t>
                      </a:r>
                      <a:endParaRPr lang="en-US" sz="1600" dirty="0">
                        <a:effectLst/>
                        <a:latin typeface="Times New Roman"/>
                        <a:ea typeface="MS Mincho"/>
                        <a:cs typeface="Times New Roman"/>
                      </a:endParaRPr>
                    </a:p>
                  </a:txBody>
                  <a:tcPr marL="68580" marR="68580" marT="0" marB="0"/>
                </a:tc>
                <a:tc>
                  <a:txBody>
                    <a:bodyPr/>
                    <a:lstStyle/>
                    <a:p>
                      <a:pPr marL="0" marR="0">
                        <a:spcBef>
                          <a:spcPts val="0"/>
                        </a:spcBef>
                        <a:spcAft>
                          <a:spcPts val="0"/>
                        </a:spcAft>
                      </a:pPr>
                      <a:r>
                        <a:rPr lang="en-US" sz="1600">
                          <a:effectLst/>
                        </a:rPr>
                        <a:t>IDEA</a:t>
                      </a:r>
                      <a:endParaRPr lang="en-US" sz="1600">
                        <a:effectLst/>
                        <a:latin typeface="Times New Roman"/>
                        <a:ea typeface="MS Mincho"/>
                        <a:cs typeface="Times New Roman"/>
                      </a:endParaRPr>
                    </a:p>
                  </a:txBody>
                  <a:tcPr marL="68580" marR="68580" marT="0" marB="0"/>
                </a:tc>
                <a:tc>
                  <a:txBody>
                    <a:bodyPr/>
                    <a:lstStyle/>
                    <a:p>
                      <a:pPr marL="0" marR="0">
                        <a:spcBef>
                          <a:spcPts val="0"/>
                        </a:spcBef>
                        <a:spcAft>
                          <a:spcPts val="0"/>
                        </a:spcAft>
                      </a:pPr>
                      <a:r>
                        <a:rPr lang="en-US" sz="1600">
                          <a:effectLst/>
                        </a:rPr>
                        <a:t>Low and above</a:t>
                      </a:r>
                      <a:endParaRPr lang="en-US" sz="1600">
                        <a:effectLst/>
                        <a:latin typeface="Times New Roman"/>
                        <a:ea typeface="MS Mincho"/>
                        <a:cs typeface="Times New Roman"/>
                      </a:endParaRPr>
                    </a:p>
                  </a:txBody>
                  <a:tcPr marL="68580" marR="68580" marT="0" marB="0"/>
                </a:tc>
                <a:extLst>
                  <a:ext uri="{0D108BD9-81ED-4DB2-BD59-A6C34878D82A}">
                    <a16:rowId xmlns:a16="http://schemas.microsoft.com/office/drawing/2014/main" val="10002"/>
                  </a:ext>
                </a:extLst>
              </a:tr>
              <a:tr h="971334">
                <a:tc>
                  <a:txBody>
                    <a:bodyPr/>
                    <a:lstStyle/>
                    <a:p>
                      <a:pPr marL="0" marR="0">
                        <a:spcBef>
                          <a:spcPts val="0"/>
                        </a:spcBef>
                        <a:spcAft>
                          <a:spcPts val="0"/>
                        </a:spcAft>
                      </a:pPr>
                      <a:r>
                        <a:rPr lang="en-US" sz="1600" dirty="0">
                          <a:solidFill>
                            <a:schemeClr val="accent6">
                              <a:lumMod val="75000"/>
                            </a:schemeClr>
                          </a:solidFill>
                          <a:effectLst/>
                        </a:rPr>
                        <a:t>Split purchases </a:t>
                      </a:r>
                    </a:p>
                    <a:p>
                      <a:pPr marL="0" marR="0">
                        <a:spcBef>
                          <a:spcPts val="0"/>
                        </a:spcBef>
                        <a:spcAft>
                          <a:spcPts val="0"/>
                        </a:spcAft>
                      </a:pPr>
                      <a:r>
                        <a:rPr lang="en-US" sz="1600" dirty="0">
                          <a:solidFill>
                            <a:schemeClr val="accent6">
                              <a:lumMod val="75000"/>
                            </a:schemeClr>
                          </a:solidFill>
                          <a:effectLst/>
                        </a:rPr>
                        <a:t> </a:t>
                      </a:r>
                      <a:endParaRPr lang="en-US" sz="1600" dirty="0">
                        <a:solidFill>
                          <a:schemeClr val="accent6">
                            <a:lumMod val="75000"/>
                          </a:schemeClr>
                        </a:solidFill>
                        <a:effectLst/>
                        <a:latin typeface="Times New Roman"/>
                        <a:ea typeface="MS Mincho"/>
                        <a:cs typeface="Times New Roman"/>
                      </a:endParaRPr>
                    </a:p>
                  </a:txBody>
                  <a:tcPr marL="68580" marR="68580" marT="0" marB="0"/>
                </a:tc>
                <a:tc>
                  <a:txBody>
                    <a:bodyPr/>
                    <a:lstStyle/>
                    <a:p>
                      <a:pPr marL="0" marR="0">
                        <a:spcBef>
                          <a:spcPts val="0"/>
                        </a:spcBef>
                        <a:spcAft>
                          <a:spcPts val="0"/>
                        </a:spcAft>
                      </a:pPr>
                      <a:r>
                        <a:rPr lang="en-US" sz="1600">
                          <a:effectLst/>
                        </a:rPr>
                        <a:t>Contracts with same suppliers, dates and goods</a:t>
                      </a:r>
                      <a:endParaRPr lang="en-US" sz="1600">
                        <a:effectLst/>
                        <a:latin typeface="Times New Roman"/>
                        <a:ea typeface="MS Mincho"/>
                        <a:cs typeface="Times New Roman"/>
                      </a:endParaRPr>
                    </a:p>
                  </a:txBody>
                  <a:tcPr marL="68580" marR="68580" marT="0" marB="0"/>
                </a:tc>
                <a:tc>
                  <a:txBody>
                    <a:bodyPr/>
                    <a:lstStyle/>
                    <a:p>
                      <a:pPr marL="0" marR="0">
                        <a:spcBef>
                          <a:spcPts val="0"/>
                        </a:spcBef>
                        <a:spcAft>
                          <a:spcPts val="0"/>
                        </a:spcAft>
                      </a:pPr>
                      <a:r>
                        <a:rPr lang="en-US" sz="1600" dirty="0">
                          <a:effectLst/>
                        </a:rPr>
                        <a:t>Contract</a:t>
                      </a:r>
                      <a:endParaRPr lang="en-US" sz="1600" dirty="0">
                        <a:effectLst/>
                        <a:latin typeface="Times New Roman"/>
                        <a:ea typeface="MS Mincho"/>
                        <a:cs typeface="Times New Roman"/>
                      </a:endParaRPr>
                    </a:p>
                  </a:txBody>
                  <a:tcPr marL="68580" marR="68580" marT="0" marB="0"/>
                </a:tc>
                <a:tc>
                  <a:txBody>
                    <a:bodyPr/>
                    <a:lstStyle/>
                    <a:p>
                      <a:pPr marL="0" marR="0">
                        <a:spcBef>
                          <a:spcPts val="0"/>
                        </a:spcBef>
                        <a:spcAft>
                          <a:spcPts val="0"/>
                        </a:spcAft>
                      </a:pPr>
                      <a:r>
                        <a:rPr lang="en-US" sz="1600" dirty="0">
                          <a:effectLst/>
                        </a:rPr>
                        <a:t>Matching</a:t>
                      </a:r>
                      <a:endParaRPr lang="en-US" sz="1600" dirty="0">
                        <a:effectLst/>
                        <a:latin typeface="Times New Roman"/>
                        <a:ea typeface="MS Mincho"/>
                        <a:cs typeface="Times New Roman"/>
                      </a:endParaRPr>
                    </a:p>
                  </a:txBody>
                  <a:tcPr marL="68580" marR="68580" marT="0" marB="0"/>
                </a:tc>
                <a:tc>
                  <a:txBody>
                    <a:bodyPr/>
                    <a:lstStyle/>
                    <a:p>
                      <a:pPr marL="0" marR="0">
                        <a:spcBef>
                          <a:spcPts val="0"/>
                        </a:spcBef>
                        <a:spcAft>
                          <a:spcPts val="0"/>
                        </a:spcAft>
                      </a:pPr>
                      <a:r>
                        <a:rPr lang="en-US" sz="1600">
                          <a:effectLst/>
                        </a:rPr>
                        <a:t>SAS</a:t>
                      </a:r>
                      <a:endParaRPr lang="en-US" sz="1600">
                        <a:effectLst/>
                        <a:latin typeface="Times New Roman"/>
                        <a:ea typeface="MS Mincho"/>
                        <a:cs typeface="Times New Roman"/>
                      </a:endParaRPr>
                    </a:p>
                  </a:txBody>
                  <a:tcPr marL="68580" marR="68580" marT="0" marB="0"/>
                </a:tc>
                <a:tc>
                  <a:txBody>
                    <a:bodyPr/>
                    <a:lstStyle/>
                    <a:p>
                      <a:pPr marL="0" marR="0">
                        <a:spcBef>
                          <a:spcPts val="0"/>
                        </a:spcBef>
                        <a:spcAft>
                          <a:spcPts val="0"/>
                        </a:spcAft>
                      </a:pPr>
                      <a:r>
                        <a:rPr lang="en-US" sz="1600">
                          <a:effectLst/>
                        </a:rPr>
                        <a:t>Medium and above</a:t>
                      </a:r>
                      <a:endParaRPr lang="en-US" sz="1600">
                        <a:effectLst/>
                        <a:latin typeface="Times New Roman"/>
                        <a:ea typeface="MS Mincho"/>
                        <a:cs typeface="Times New Roman"/>
                      </a:endParaRPr>
                    </a:p>
                  </a:txBody>
                  <a:tcPr marL="68580" marR="68580" marT="0" marB="0"/>
                </a:tc>
                <a:extLst>
                  <a:ext uri="{0D108BD9-81ED-4DB2-BD59-A6C34878D82A}">
                    <a16:rowId xmlns:a16="http://schemas.microsoft.com/office/drawing/2014/main" val="10003"/>
                  </a:ext>
                </a:extLst>
              </a:tr>
              <a:tr h="831752">
                <a:tc>
                  <a:txBody>
                    <a:bodyPr/>
                    <a:lstStyle/>
                    <a:p>
                      <a:pPr marL="0" marR="0">
                        <a:spcBef>
                          <a:spcPts val="0"/>
                        </a:spcBef>
                        <a:spcAft>
                          <a:spcPts val="0"/>
                        </a:spcAft>
                      </a:pPr>
                      <a:r>
                        <a:rPr lang="en-US" sz="1600" dirty="0">
                          <a:solidFill>
                            <a:schemeClr val="accent6">
                              <a:lumMod val="75000"/>
                            </a:schemeClr>
                          </a:solidFill>
                          <a:effectLst/>
                        </a:rPr>
                        <a:t>Winning price prediction</a:t>
                      </a:r>
                      <a:endParaRPr lang="en-US" sz="1600" dirty="0">
                        <a:solidFill>
                          <a:schemeClr val="accent6">
                            <a:lumMod val="75000"/>
                          </a:schemeClr>
                        </a:solidFill>
                        <a:effectLst/>
                        <a:latin typeface="Times New Roman"/>
                        <a:ea typeface="MS Mincho"/>
                        <a:cs typeface="Times New Roman"/>
                      </a:endParaRPr>
                    </a:p>
                  </a:txBody>
                  <a:tcPr marL="68580" marR="68580" marT="0" marB="0"/>
                </a:tc>
                <a:tc>
                  <a:txBody>
                    <a:bodyPr/>
                    <a:lstStyle/>
                    <a:p>
                      <a:pPr marL="0" marR="0">
                        <a:spcBef>
                          <a:spcPts val="0"/>
                        </a:spcBef>
                        <a:spcAft>
                          <a:spcPts val="0"/>
                        </a:spcAft>
                      </a:pPr>
                      <a:r>
                        <a:rPr lang="en-US" sz="1600">
                          <a:effectLst/>
                        </a:rPr>
                        <a:t>Abnormal winning price</a:t>
                      </a:r>
                      <a:endParaRPr lang="en-US" sz="1600">
                        <a:effectLst/>
                        <a:latin typeface="Times New Roman"/>
                        <a:ea typeface="MS Mincho"/>
                        <a:cs typeface="Times New Roman"/>
                      </a:endParaRPr>
                    </a:p>
                  </a:txBody>
                  <a:tcPr marL="68580" marR="68580" marT="0" marB="0"/>
                </a:tc>
                <a:tc>
                  <a:txBody>
                    <a:bodyPr/>
                    <a:lstStyle/>
                    <a:p>
                      <a:pPr marL="0" marR="0">
                        <a:spcBef>
                          <a:spcPts val="0"/>
                        </a:spcBef>
                        <a:spcAft>
                          <a:spcPts val="0"/>
                        </a:spcAft>
                      </a:pPr>
                      <a:r>
                        <a:rPr lang="en-US" sz="1600" dirty="0">
                          <a:effectLst/>
                        </a:rPr>
                        <a:t>Bidding process;</a:t>
                      </a:r>
                    </a:p>
                    <a:p>
                      <a:pPr marL="0" marR="0">
                        <a:spcBef>
                          <a:spcPts val="0"/>
                        </a:spcBef>
                        <a:spcAft>
                          <a:spcPts val="0"/>
                        </a:spcAft>
                      </a:pPr>
                      <a:r>
                        <a:rPr lang="en-US" sz="1600" dirty="0">
                          <a:effectLst/>
                        </a:rPr>
                        <a:t>Goods and service</a:t>
                      </a:r>
                      <a:endParaRPr lang="en-US" sz="1600" dirty="0">
                        <a:effectLst/>
                        <a:latin typeface="Times New Roman"/>
                        <a:ea typeface="MS Mincho"/>
                        <a:cs typeface="Times New Roman"/>
                      </a:endParaRPr>
                    </a:p>
                  </a:txBody>
                  <a:tcPr marL="68580" marR="68580" marT="0" marB="0"/>
                </a:tc>
                <a:tc>
                  <a:txBody>
                    <a:bodyPr/>
                    <a:lstStyle/>
                    <a:p>
                      <a:pPr marL="0" marR="0">
                        <a:spcBef>
                          <a:spcPts val="0"/>
                        </a:spcBef>
                        <a:spcAft>
                          <a:spcPts val="0"/>
                        </a:spcAft>
                      </a:pPr>
                      <a:r>
                        <a:rPr lang="en-US" sz="1600" dirty="0">
                          <a:effectLst/>
                        </a:rPr>
                        <a:t>Regression</a:t>
                      </a:r>
                      <a:endParaRPr lang="en-US" sz="1600" dirty="0">
                        <a:effectLst/>
                        <a:latin typeface="Times New Roman"/>
                        <a:ea typeface="MS Mincho"/>
                        <a:cs typeface="Times New Roman"/>
                      </a:endParaRPr>
                    </a:p>
                  </a:txBody>
                  <a:tcPr marL="68580" marR="68580" marT="0" marB="0"/>
                </a:tc>
                <a:tc>
                  <a:txBody>
                    <a:bodyPr/>
                    <a:lstStyle/>
                    <a:p>
                      <a:pPr marL="0" marR="0">
                        <a:spcBef>
                          <a:spcPts val="0"/>
                        </a:spcBef>
                        <a:spcAft>
                          <a:spcPts val="0"/>
                        </a:spcAft>
                      </a:pPr>
                      <a:r>
                        <a:rPr lang="en-US" sz="1600" dirty="0">
                          <a:effectLst/>
                        </a:rPr>
                        <a:t>R</a:t>
                      </a:r>
                      <a:endParaRPr lang="en-US" sz="1600" dirty="0">
                        <a:effectLst/>
                        <a:latin typeface="Times New Roman"/>
                        <a:ea typeface="MS Mincho"/>
                        <a:cs typeface="Times New Roman"/>
                      </a:endParaRPr>
                    </a:p>
                  </a:txBody>
                  <a:tcPr marL="68580" marR="68580" marT="0" marB="0"/>
                </a:tc>
                <a:tc>
                  <a:txBody>
                    <a:bodyPr/>
                    <a:lstStyle/>
                    <a:p>
                      <a:pPr marL="0" marR="0">
                        <a:spcBef>
                          <a:spcPts val="0"/>
                        </a:spcBef>
                        <a:spcAft>
                          <a:spcPts val="0"/>
                        </a:spcAft>
                      </a:pPr>
                      <a:r>
                        <a:rPr lang="en-US" sz="1600">
                          <a:effectLst/>
                        </a:rPr>
                        <a:t>Medium to high and above</a:t>
                      </a:r>
                      <a:endParaRPr lang="en-US" sz="1600">
                        <a:effectLst/>
                        <a:latin typeface="Times New Roman"/>
                        <a:ea typeface="MS Mincho"/>
                        <a:cs typeface="Times New Roman"/>
                      </a:endParaRPr>
                    </a:p>
                  </a:txBody>
                  <a:tcPr marL="68580" marR="68580" marT="0" marB="0"/>
                </a:tc>
                <a:extLst>
                  <a:ext uri="{0D108BD9-81ED-4DB2-BD59-A6C34878D82A}">
                    <a16:rowId xmlns:a16="http://schemas.microsoft.com/office/drawing/2014/main" val="10004"/>
                  </a:ext>
                </a:extLst>
              </a:tr>
              <a:tr h="872197">
                <a:tc>
                  <a:txBody>
                    <a:bodyPr/>
                    <a:lstStyle/>
                    <a:p>
                      <a:pPr marL="0" marR="0">
                        <a:spcBef>
                          <a:spcPts val="0"/>
                        </a:spcBef>
                        <a:spcAft>
                          <a:spcPts val="0"/>
                        </a:spcAft>
                      </a:pPr>
                      <a:r>
                        <a:rPr lang="en-US" sz="1600" dirty="0">
                          <a:solidFill>
                            <a:schemeClr val="accent6">
                              <a:lumMod val="75000"/>
                            </a:schemeClr>
                          </a:solidFill>
                          <a:effectLst/>
                        </a:rPr>
                        <a:t>Suppliers cluster</a:t>
                      </a:r>
                      <a:endParaRPr lang="en-US" sz="1600" dirty="0">
                        <a:solidFill>
                          <a:schemeClr val="accent6">
                            <a:lumMod val="75000"/>
                          </a:schemeClr>
                        </a:solidFill>
                        <a:effectLst/>
                        <a:latin typeface="Times New Roman"/>
                        <a:ea typeface="MS Mincho"/>
                        <a:cs typeface="Times New Roman"/>
                      </a:endParaRPr>
                    </a:p>
                  </a:txBody>
                  <a:tcPr marL="68580" marR="68580" marT="0" marB="0"/>
                </a:tc>
                <a:tc>
                  <a:txBody>
                    <a:bodyPr/>
                    <a:lstStyle/>
                    <a:p>
                      <a:pPr marL="0" marR="0">
                        <a:spcBef>
                          <a:spcPts val="0"/>
                        </a:spcBef>
                        <a:spcAft>
                          <a:spcPts val="0"/>
                        </a:spcAft>
                      </a:pPr>
                      <a:r>
                        <a:rPr lang="en-US" sz="1600" dirty="0">
                          <a:effectLst/>
                        </a:rPr>
                        <a:t>Unqualified suppliers </a:t>
                      </a:r>
                      <a:endParaRPr lang="en-US" sz="1600" dirty="0">
                        <a:effectLst/>
                        <a:latin typeface="Times New Roman"/>
                        <a:ea typeface="MS Mincho"/>
                        <a:cs typeface="Times New Roman"/>
                      </a:endParaRPr>
                    </a:p>
                  </a:txBody>
                  <a:tcPr marL="68580" marR="68580" marT="0" marB="0"/>
                </a:tc>
                <a:tc>
                  <a:txBody>
                    <a:bodyPr/>
                    <a:lstStyle/>
                    <a:p>
                      <a:pPr marL="0" marR="0">
                        <a:spcBef>
                          <a:spcPts val="0"/>
                        </a:spcBef>
                        <a:spcAft>
                          <a:spcPts val="0"/>
                        </a:spcAft>
                      </a:pPr>
                      <a:r>
                        <a:rPr lang="en-US" sz="1600">
                          <a:effectLst/>
                        </a:rPr>
                        <a:t>Contract;</a:t>
                      </a:r>
                    </a:p>
                    <a:p>
                      <a:pPr marL="0" marR="0">
                        <a:spcBef>
                          <a:spcPts val="0"/>
                        </a:spcBef>
                        <a:spcAft>
                          <a:spcPts val="0"/>
                        </a:spcAft>
                      </a:pPr>
                      <a:r>
                        <a:rPr lang="en-US" sz="1600">
                          <a:effectLst/>
                        </a:rPr>
                        <a:t>Supplier;</a:t>
                      </a:r>
                    </a:p>
                    <a:p>
                      <a:pPr marL="0" marR="0">
                        <a:spcBef>
                          <a:spcPts val="0"/>
                        </a:spcBef>
                        <a:spcAft>
                          <a:spcPts val="0"/>
                        </a:spcAft>
                      </a:pPr>
                      <a:r>
                        <a:rPr lang="en-US" sz="1600">
                          <a:effectLst/>
                        </a:rPr>
                        <a:t>Bidding process</a:t>
                      </a:r>
                      <a:endParaRPr lang="en-US" sz="1600">
                        <a:effectLst/>
                        <a:latin typeface="Times New Roman"/>
                        <a:ea typeface="MS Mincho"/>
                        <a:cs typeface="Times New Roman"/>
                      </a:endParaRPr>
                    </a:p>
                  </a:txBody>
                  <a:tcPr marL="68580" marR="68580" marT="0" marB="0"/>
                </a:tc>
                <a:tc>
                  <a:txBody>
                    <a:bodyPr/>
                    <a:lstStyle/>
                    <a:p>
                      <a:pPr marL="0" marR="0">
                        <a:spcBef>
                          <a:spcPts val="0"/>
                        </a:spcBef>
                        <a:spcAft>
                          <a:spcPts val="0"/>
                        </a:spcAft>
                      </a:pPr>
                      <a:r>
                        <a:rPr lang="en-US" sz="1600" dirty="0">
                          <a:effectLst/>
                        </a:rPr>
                        <a:t>Clustering </a:t>
                      </a:r>
                      <a:endParaRPr lang="en-US" sz="1600" dirty="0">
                        <a:effectLst/>
                        <a:latin typeface="Times New Roman"/>
                        <a:ea typeface="MS Mincho"/>
                        <a:cs typeface="Times New Roman"/>
                      </a:endParaRPr>
                    </a:p>
                  </a:txBody>
                  <a:tcPr marL="68580" marR="68580" marT="0" marB="0"/>
                </a:tc>
                <a:tc>
                  <a:txBody>
                    <a:bodyPr/>
                    <a:lstStyle/>
                    <a:p>
                      <a:pPr marL="0" marR="0">
                        <a:spcBef>
                          <a:spcPts val="0"/>
                        </a:spcBef>
                        <a:spcAft>
                          <a:spcPts val="0"/>
                        </a:spcAft>
                      </a:pPr>
                      <a:r>
                        <a:rPr lang="en-US" sz="1600" dirty="0">
                          <a:effectLst/>
                        </a:rPr>
                        <a:t>R</a:t>
                      </a:r>
                      <a:endParaRPr lang="en-US" sz="1600" dirty="0">
                        <a:effectLst/>
                        <a:latin typeface="Times New Roman"/>
                        <a:ea typeface="MS Mincho"/>
                        <a:cs typeface="Times New Roman"/>
                      </a:endParaRPr>
                    </a:p>
                  </a:txBody>
                  <a:tcPr marL="68580" marR="68580" marT="0" marB="0"/>
                </a:tc>
                <a:tc>
                  <a:txBody>
                    <a:bodyPr/>
                    <a:lstStyle/>
                    <a:p>
                      <a:pPr marL="0" marR="0">
                        <a:spcBef>
                          <a:spcPts val="0"/>
                        </a:spcBef>
                        <a:spcAft>
                          <a:spcPts val="0"/>
                        </a:spcAft>
                      </a:pPr>
                      <a:r>
                        <a:rPr lang="en-US" sz="1600">
                          <a:effectLst/>
                        </a:rPr>
                        <a:t>Medium to high and above</a:t>
                      </a:r>
                      <a:endParaRPr lang="en-US" sz="1600">
                        <a:effectLst/>
                        <a:latin typeface="Times New Roman"/>
                        <a:ea typeface="MS Mincho"/>
                        <a:cs typeface="Times New Roman"/>
                      </a:endParaRPr>
                    </a:p>
                  </a:txBody>
                  <a:tcPr marL="68580" marR="68580" marT="0" marB="0"/>
                </a:tc>
                <a:extLst>
                  <a:ext uri="{0D108BD9-81ED-4DB2-BD59-A6C34878D82A}">
                    <a16:rowId xmlns:a16="http://schemas.microsoft.com/office/drawing/2014/main" val="10005"/>
                  </a:ext>
                </a:extLst>
              </a:tr>
              <a:tr h="582801">
                <a:tc>
                  <a:txBody>
                    <a:bodyPr/>
                    <a:lstStyle/>
                    <a:p>
                      <a:pPr marL="0" marR="0">
                        <a:spcBef>
                          <a:spcPts val="0"/>
                        </a:spcBef>
                        <a:spcAft>
                          <a:spcPts val="0"/>
                        </a:spcAft>
                      </a:pPr>
                      <a:r>
                        <a:rPr lang="en-US" sz="1600" dirty="0" smtClean="0">
                          <a:solidFill>
                            <a:schemeClr val="accent6">
                              <a:lumMod val="75000"/>
                            </a:schemeClr>
                          </a:solidFill>
                          <a:effectLst/>
                        </a:rPr>
                        <a:t>Abnormal actions in a bidding</a:t>
                      </a:r>
                      <a:endParaRPr lang="en-US" sz="1600" dirty="0">
                        <a:solidFill>
                          <a:schemeClr val="accent6">
                            <a:lumMod val="75000"/>
                          </a:schemeClr>
                        </a:solidFill>
                        <a:effectLst/>
                        <a:latin typeface="Times New Roman"/>
                        <a:ea typeface="MS Mincho"/>
                        <a:cs typeface="Times New Roman"/>
                      </a:endParaRPr>
                    </a:p>
                  </a:txBody>
                  <a:tcPr marL="68580" marR="68580" marT="0" marB="0"/>
                </a:tc>
                <a:tc>
                  <a:txBody>
                    <a:bodyPr/>
                    <a:lstStyle/>
                    <a:p>
                      <a:pPr marL="0" marR="0">
                        <a:spcBef>
                          <a:spcPts val="0"/>
                        </a:spcBef>
                        <a:spcAft>
                          <a:spcPts val="0"/>
                        </a:spcAft>
                      </a:pPr>
                      <a:r>
                        <a:rPr lang="en-US" sz="1600" dirty="0">
                          <a:effectLst/>
                        </a:rPr>
                        <a:t>Unfair bidding process</a:t>
                      </a:r>
                      <a:endParaRPr lang="en-US" sz="1600" dirty="0">
                        <a:effectLst/>
                        <a:latin typeface="Times New Roman"/>
                        <a:ea typeface="MS Mincho"/>
                        <a:cs typeface="Times New Roman"/>
                      </a:endParaRPr>
                    </a:p>
                  </a:txBody>
                  <a:tcPr marL="68580" marR="68580" marT="0" marB="0"/>
                </a:tc>
                <a:tc>
                  <a:txBody>
                    <a:bodyPr/>
                    <a:lstStyle/>
                    <a:p>
                      <a:pPr marL="0" marR="0">
                        <a:spcBef>
                          <a:spcPts val="0"/>
                        </a:spcBef>
                        <a:spcAft>
                          <a:spcPts val="0"/>
                        </a:spcAft>
                      </a:pPr>
                      <a:r>
                        <a:rPr lang="en-US" sz="1600">
                          <a:effectLst/>
                        </a:rPr>
                        <a:t>Biding process</a:t>
                      </a:r>
                      <a:endParaRPr lang="en-US" sz="1600">
                        <a:effectLst/>
                        <a:latin typeface="Times New Roman"/>
                        <a:ea typeface="MS Mincho"/>
                        <a:cs typeface="Times New Roman"/>
                      </a:endParaRPr>
                    </a:p>
                  </a:txBody>
                  <a:tcPr marL="68580" marR="68580" marT="0" marB="0"/>
                </a:tc>
                <a:tc>
                  <a:txBody>
                    <a:bodyPr/>
                    <a:lstStyle/>
                    <a:p>
                      <a:pPr marL="0" marR="0">
                        <a:spcBef>
                          <a:spcPts val="0"/>
                        </a:spcBef>
                        <a:spcAft>
                          <a:spcPts val="0"/>
                        </a:spcAft>
                      </a:pPr>
                      <a:r>
                        <a:rPr lang="en-US" sz="1600" dirty="0">
                          <a:effectLst/>
                        </a:rPr>
                        <a:t>Classification </a:t>
                      </a:r>
                      <a:endParaRPr lang="en-US" sz="1600" dirty="0">
                        <a:effectLst/>
                        <a:latin typeface="Times New Roman"/>
                        <a:ea typeface="MS Mincho"/>
                        <a:cs typeface="Times New Roman"/>
                      </a:endParaRPr>
                    </a:p>
                  </a:txBody>
                  <a:tcPr marL="68580" marR="68580" marT="0" marB="0"/>
                </a:tc>
                <a:tc>
                  <a:txBody>
                    <a:bodyPr/>
                    <a:lstStyle/>
                    <a:p>
                      <a:pPr marL="0" marR="0">
                        <a:spcBef>
                          <a:spcPts val="0"/>
                        </a:spcBef>
                        <a:spcAft>
                          <a:spcPts val="0"/>
                        </a:spcAft>
                      </a:pPr>
                      <a:r>
                        <a:rPr lang="en-US" sz="1600" dirty="0">
                          <a:effectLst/>
                        </a:rPr>
                        <a:t>R</a:t>
                      </a:r>
                      <a:endParaRPr lang="en-US" sz="1600" dirty="0">
                        <a:effectLst/>
                        <a:latin typeface="Times New Roman"/>
                        <a:ea typeface="MS Mincho"/>
                        <a:cs typeface="Times New Roman"/>
                      </a:endParaRPr>
                    </a:p>
                  </a:txBody>
                  <a:tcPr marL="68580" marR="68580" marT="0" marB="0"/>
                </a:tc>
                <a:tc>
                  <a:txBody>
                    <a:bodyPr/>
                    <a:lstStyle/>
                    <a:p>
                      <a:pPr marL="0" marR="0">
                        <a:spcBef>
                          <a:spcPts val="0"/>
                        </a:spcBef>
                        <a:spcAft>
                          <a:spcPts val="0"/>
                        </a:spcAft>
                      </a:pPr>
                      <a:r>
                        <a:rPr lang="en-US" sz="1600" dirty="0">
                          <a:effectLst/>
                        </a:rPr>
                        <a:t>Medium to high and above</a:t>
                      </a:r>
                      <a:endParaRPr lang="en-US" sz="1600" dirty="0">
                        <a:effectLst/>
                        <a:latin typeface="Times New Roman"/>
                        <a:ea typeface="MS Mincho"/>
                        <a:cs typeface="Times New Roman"/>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7039493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8324" y="233068"/>
            <a:ext cx="3048001" cy="2308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514350" y="6310575"/>
            <a:ext cx="942976" cy="280725"/>
          </a:xfrm>
          <a:prstGeom prst="rect">
            <a:avLst/>
          </a:prstGeom>
          <a:solidFill>
            <a:schemeClr val="bg1"/>
          </a:solidFill>
        </p:spPr>
        <p:txBody>
          <a:bodyPr wrap="square" rtlCol="0">
            <a:spAutoFit/>
          </a:bodyPr>
          <a:lstStyle/>
          <a:p>
            <a:endParaRPr lang="en-US" dirty="0"/>
          </a:p>
        </p:txBody>
      </p:sp>
      <p:sp>
        <p:nvSpPr>
          <p:cNvPr id="6" name="标题 1"/>
          <p:cNvSpPr>
            <a:spLocks noGrp="1"/>
          </p:cNvSpPr>
          <p:nvPr>
            <p:ph type="title"/>
          </p:nvPr>
        </p:nvSpPr>
        <p:spPr>
          <a:xfrm>
            <a:off x="307346" y="660400"/>
            <a:ext cx="7543800" cy="1020762"/>
          </a:xfrm>
        </p:spPr>
        <p:txBody>
          <a:bodyPr>
            <a:normAutofit/>
          </a:bodyPr>
          <a:lstStyle/>
          <a:p>
            <a:pPr algn="l"/>
            <a:r>
              <a:rPr lang="en-US" dirty="0">
                <a:solidFill>
                  <a:srgbClr val="C00000"/>
                </a:solidFill>
                <a:latin typeface="Arial Rounded MT Bold" panose="020F0704030504030204" pitchFamily="34" charset="0"/>
              </a:rPr>
              <a:t>Illustrations</a:t>
            </a:r>
          </a:p>
        </p:txBody>
      </p:sp>
      <p:sp>
        <p:nvSpPr>
          <p:cNvPr id="2" name="矩形 1"/>
          <p:cNvSpPr/>
          <p:nvPr/>
        </p:nvSpPr>
        <p:spPr>
          <a:xfrm>
            <a:off x="292100" y="1720840"/>
            <a:ext cx="8166100" cy="3477875"/>
          </a:xfrm>
          <a:prstGeom prst="rect">
            <a:avLst/>
          </a:prstGeom>
        </p:spPr>
        <p:txBody>
          <a:bodyPr wrap="square">
            <a:spAutoFit/>
          </a:bodyPr>
          <a:lstStyle/>
          <a:p>
            <a:pPr algn="just"/>
            <a:r>
              <a:rPr lang="en-US" sz="2000" b="1" dirty="0">
                <a:solidFill>
                  <a:srgbClr val="0070C0"/>
                </a:solidFill>
              </a:rPr>
              <a:t>Data: </a:t>
            </a:r>
            <a:endParaRPr lang="en-US" sz="2000" b="1" dirty="0" smtClean="0">
              <a:solidFill>
                <a:srgbClr val="0070C0"/>
              </a:solidFill>
            </a:endParaRPr>
          </a:p>
          <a:p>
            <a:pPr algn="just"/>
            <a:r>
              <a:rPr lang="en-US" sz="2000" dirty="0" smtClean="0"/>
              <a:t>Contracts of Brazil </a:t>
            </a:r>
            <a:r>
              <a:rPr lang="en-US" sz="2000" dirty="0"/>
              <a:t>federal government from 1989 to </a:t>
            </a:r>
            <a:r>
              <a:rPr lang="en-US" sz="2000" dirty="0" smtClean="0"/>
              <a:t>2014 from </a:t>
            </a:r>
            <a:r>
              <a:rPr lang="en-US" sz="2000" dirty="0"/>
              <a:t>SIASG </a:t>
            </a:r>
            <a:r>
              <a:rPr lang="en-US" sz="2000" dirty="0" smtClean="0"/>
              <a:t>(Brazilian public </a:t>
            </a:r>
            <a:r>
              <a:rPr lang="en-US" sz="2000" dirty="0"/>
              <a:t>federal procurement information </a:t>
            </a:r>
            <a:r>
              <a:rPr lang="en-US" sz="2000" dirty="0" smtClean="0"/>
              <a:t>system)</a:t>
            </a:r>
            <a:r>
              <a:rPr lang="en-US" sz="2000" baseline="30000" dirty="0" smtClean="0"/>
              <a:t> </a:t>
            </a:r>
            <a:r>
              <a:rPr lang="en-US" sz="2000" dirty="0" smtClean="0"/>
              <a:t> </a:t>
            </a:r>
          </a:p>
          <a:p>
            <a:pPr algn="just"/>
            <a:endParaRPr lang="en-US" sz="2000" dirty="0" smtClean="0"/>
          </a:p>
          <a:p>
            <a:pPr algn="just"/>
            <a:endParaRPr lang="en-US" sz="2000" dirty="0"/>
          </a:p>
          <a:p>
            <a:pPr algn="just"/>
            <a:endParaRPr lang="en-US" sz="2000" dirty="0"/>
          </a:p>
          <a:p>
            <a:pPr marL="457200" indent="-457200" algn="just">
              <a:buAutoNum type="arabicPeriod"/>
            </a:pPr>
            <a:r>
              <a:rPr lang="en-US" sz="2000" b="1" dirty="0" smtClean="0">
                <a:solidFill>
                  <a:srgbClr val="0070C0"/>
                </a:solidFill>
              </a:rPr>
              <a:t>Descriptive </a:t>
            </a:r>
            <a:r>
              <a:rPr lang="en-US" sz="2000" b="1" dirty="0">
                <a:solidFill>
                  <a:srgbClr val="0070C0"/>
                </a:solidFill>
              </a:rPr>
              <a:t>dashboard </a:t>
            </a:r>
            <a:endParaRPr lang="en-US" sz="2000" b="1" dirty="0" smtClean="0">
              <a:solidFill>
                <a:srgbClr val="0070C0"/>
              </a:solidFill>
            </a:endParaRPr>
          </a:p>
          <a:p>
            <a:pPr algn="just"/>
            <a:endParaRPr lang="en-US" sz="2000" b="1" dirty="0">
              <a:solidFill>
                <a:srgbClr val="0070C0"/>
              </a:solidFill>
            </a:endParaRPr>
          </a:p>
          <a:p>
            <a:pPr algn="just"/>
            <a:r>
              <a:rPr lang="en-US" sz="2000" dirty="0">
                <a:solidFill>
                  <a:srgbClr val="FF0000"/>
                </a:solidFill>
              </a:rPr>
              <a:t>Software </a:t>
            </a:r>
            <a:r>
              <a:rPr lang="en-US" sz="2000" dirty="0" smtClean="0">
                <a:solidFill>
                  <a:srgbClr val="FF0000"/>
                </a:solidFill>
              </a:rPr>
              <a:t>: </a:t>
            </a:r>
            <a:r>
              <a:rPr lang="en-US" sz="2000" dirty="0" err="1">
                <a:solidFill>
                  <a:srgbClr val="FF0000"/>
                </a:solidFill>
              </a:rPr>
              <a:t>Qlik</a:t>
            </a:r>
            <a:r>
              <a:rPr lang="en-US" sz="2000" dirty="0">
                <a:solidFill>
                  <a:srgbClr val="FF0000"/>
                </a:solidFill>
              </a:rPr>
              <a:t> Sense Enterprise </a:t>
            </a:r>
          </a:p>
          <a:p>
            <a:pPr algn="just"/>
            <a:endParaRPr lang="en-US" sz="2000" dirty="0" smtClean="0"/>
          </a:p>
          <a:p>
            <a:pPr algn="just"/>
            <a:r>
              <a:rPr lang="en-US" sz="2000" dirty="0" smtClean="0"/>
              <a:t>--  dashboard for visualization </a:t>
            </a:r>
          </a:p>
        </p:txBody>
      </p:sp>
      <p:sp>
        <p:nvSpPr>
          <p:cNvPr id="3" name="灯片编号占位符 2"/>
          <p:cNvSpPr>
            <a:spLocks noGrp="1"/>
          </p:cNvSpPr>
          <p:nvPr>
            <p:ph type="sldNum" sz="quarter" idx="10"/>
          </p:nvPr>
        </p:nvSpPr>
        <p:spPr/>
        <p:txBody>
          <a:bodyPr/>
          <a:lstStyle/>
          <a:p>
            <a:pPr>
              <a:defRPr/>
            </a:pPr>
            <a:fld id="{1BAEB5F4-2CD3-8E4C-A685-9D3768E45768}" type="slidenum">
              <a:rPr lang="en-US" smtClean="0"/>
              <a:pPr>
                <a:defRPr/>
              </a:pPr>
              <a:t>78</a:t>
            </a:fld>
            <a:endParaRPr lang="en-US"/>
          </a:p>
        </p:txBody>
      </p:sp>
    </p:spTree>
    <p:extLst>
      <p:ext uri="{BB962C8B-B14F-4D97-AF65-F5344CB8AC3E}">
        <p14:creationId xmlns:p14="http://schemas.microsoft.com/office/powerpoint/2010/main" val="350806436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4350" y="6310575"/>
            <a:ext cx="942976" cy="280725"/>
          </a:xfrm>
          <a:prstGeom prst="rect">
            <a:avLst/>
          </a:prstGeom>
          <a:solidFill>
            <a:schemeClr val="bg1"/>
          </a:solidFill>
        </p:spPr>
        <p:txBody>
          <a:bodyPr wrap="square" rtlCol="0">
            <a:spAutoFit/>
          </a:bodyPr>
          <a:lstStyle/>
          <a:p>
            <a:endParaRPr lang="en-US" dirty="0"/>
          </a:p>
        </p:txBody>
      </p:sp>
      <p:sp>
        <p:nvSpPr>
          <p:cNvPr id="4" name="灯片编号占位符 3"/>
          <p:cNvSpPr>
            <a:spLocks noGrp="1"/>
          </p:cNvSpPr>
          <p:nvPr>
            <p:ph type="sldNum" sz="quarter" idx="10"/>
          </p:nvPr>
        </p:nvSpPr>
        <p:spPr/>
        <p:txBody>
          <a:bodyPr/>
          <a:lstStyle/>
          <a:p>
            <a:pPr>
              <a:defRPr/>
            </a:pPr>
            <a:fld id="{FAE71A66-C5E3-5A47-946A-B61AF455DD22}" type="slidenum">
              <a:rPr lang="en-US" smtClean="0"/>
              <a:pPr>
                <a:defRPr/>
              </a:pPr>
              <a:t>79</a:t>
            </a:fld>
            <a:endParaRPr lang="en-US"/>
          </a:p>
        </p:txBody>
      </p:sp>
      <p:pic>
        <p:nvPicPr>
          <p:cNvPr id="2050" name="Picture 2" descr="C:\Users\Qiao\Desktop\QQ截图2015080701173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23" y="1116937"/>
            <a:ext cx="9018588" cy="5334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48324" y="233068"/>
            <a:ext cx="3048001" cy="230832"/>
          </a:xfrm>
          <a:prstGeom prst="rect">
            <a:avLst/>
          </a:prstGeom>
          <a:solidFill>
            <a:schemeClr val="bg1"/>
          </a:solidFill>
        </p:spPr>
        <p:txBody>
          <a:bodyPr wrap="square" rtlCol="0">
            <a:spAutoFit/>
          </a:bodyPr>
          <a:lstStyle/>
          <a:p>
            <a:endParaRPr lang="en-US" dirty="0"/>
          </a:p>
        </p:txBody>
      </p:sp>
      <p:sp>
        <p:nvSpPr>
          <p:cNvPr id="2" name="矩形 1"/>
          <p:cNvSpPr/>
          <p:nvPr/>
        </p:nvSpPr>
        <p:spPr>
          <a:xfrm>
            <a:off x="67923" y="1422400"/>
            <a:ext cx="9018588" cy="5028537"/>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直接连接符 6"/>
          <p:cNvCxnSpPr/>
          <p:nvPr/>
        </p:nvCxnSpPr>
        <p:spPr>
          <a:xfrm>
            <a:off x="1991066" y="3595251"/>
            <a:ext cx="7095445"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991066" y="5271651"/>
            <a:ext cx="7095445"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991066" y="1422400"/>
            <a:ext cx="0" cy="5028537"/>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505111" y="1422399"/>
            <a:ext cx="0" cy="2172852"/>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7923" y="5271651"/>
            <a:ext cx="9018588"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646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819" y="1522185"/>
            <a:ext cx="5962650" cy="606028"/>
          </a:xfrm>
        </p:spPr>
        <p:txBody>
          <a:bodyPr/>
          <a:lstStyle/>
          <a:p>
            <a:r>
              <a:rPr lang="en-US" sz="2700" dirty="0"/>
              <a:t>Content</a:t>
            </a:r>
          </a:p>
        </p:txBody>
      </p:sp>
      <p:sp>
        <p:nvSpPr>
          <p:cNvPr id="3" name="Content Placeholder 2"/>
          <p:cNvSpPr>
            <a:spLocks noGrp="1"/>
          </p:cNvSpPr>
          <p:nvPr>
            <p:ph idx="1"/>
          </p:nvPr>
        </p:nvSpPr>
        <p:spPr>
          <a:xfrm>
            <a:off x="1331947" y="1856362"/>
            <a:ext cx="6335630" cy="3740317"/>
          </a:xfrm>
        </p:spPr>
        <p:txBody>
          <a:bodyPr/>
          <a:lstStyle/>
          <a:p>
            <a:endParaRPr lang="en-US" b="1" dirty="0" smtClean="0"/>
          </a:p>
          <a:p>
            <a:r>
              <a:rPr lang="en-US" sz="1350" b="1" dirty="0"/>
              <a:t>Undergraduate, Graduate, PhD, &amp; Audit Analytics Content</a:t>
            </a:r>
          </a:p>
          <a:p>
            <a:endParaRPr lang="en-US" b="1" dirty="0" smtClean="0"/>
          </a:p>
          <a:p>
            <a:pPr>
              <a:buNone/>
            </a:pPr>
            <a:endParaRPr lang="en-US" dirty="0"/>
          </a:p>
        </p:txBody>
      </p:sp>
      <p:graphicFrame>
        <p:nvGraphicFramePr>
          <p:cNvPr id="4" name="Table 3"/>
          <p:cNvGraphicFramePr>
            <a:graphicFrameLocks noGrp="1"/>
          </p:cNvGraphicFramePr>
          <p:nvPr/>
        </p:nvGraphicFramePr>
        <p:xfrm>
          <a:off x="1283080" y="2680144"/>
          <a:ext cx="6467922" cy="2888622"/>
        </p:xfrm>
        <a:graphic>
          <a:graphicData uri="http://schemas.openxmlformats.org/drawingml/2006/table">
            <a:tbl>
              <a:tblPr firstRow="1" bandRow="1">
                <a:tableStyleId>{912C8C85-51F0-491E-9774-3900AFEF0FD7}</a:tableStyleId>
              </a:tblPr>
              <a:tblGrid>
                <a:gridCol w="1751952">
                  <a:extLst>
                    <a:ext uri="{9D8B030D-6E8A-4147-A177-3AD203B41FA5}">
                      <a16:colId xmlns:a16="http://schemas.microsoft.com/office/drawing/2014/main" val="20000"/>
                    </a:ext>
                  </a:extLst>
                </a:gridCol>
                <a:gridCol w="1497865">
                  <a:extLst>
                    <a:ext uri="{9D8B030D-6E8A-4147-A177-3AD203B41FA5}">
                      <a16:colId xmlns:a16="http://schemas.microsoft.com/office/drawing/2014/main" val="20001"/>
                    </a:ext>
                  </a:extLst>
                </a:gridCol>
                <a:gridCol w="1587554">
                  <a:extLst>
                    <a:ext uri="{9D8B030D-6E8A-4147-A177-3AD203B41FA5}">
                      <a16:colId xmlns:a16="http://schemas.microsoft.com/office/drawing/2014/main" val="20002"/>
                    </a:ext>
                  </a:extLst>
                </a:gridCol>
                <a:gridCol w="1630551">
                  <a:extLst>
                    <a:ext uri="{9D8B030D-6E8A-4147-A177-3AD203B41FA5}">
                      <a16:colId xmlns:a16="http://schemas.microsoft.com/office/drawing/2014/main" val="20003"/>
                    </a:ext>
                  </a:extLst>
                </a:gridCol>
              </a:tblGrid>
              <a:tr h="259722">
                <a:tc>
                  <a:txBody>
                    <a:bodyPr/>
                    <a:lstStyle/>
                    <a:p>
                      <a:pPr algn="ctr"/>
                      <a:r>
                        <a:rPr lang="en-US" sz="900" dirty="0" smtClean="0"/>
                        <a:t>Undergraduate</a:t>
                      </a:r>
                      <a:endParaRPr lang="en-US" sz="900" dirty="0"/>
                    </a:p>
                  </a:txBody>
                  <a:tcPr marL="68580" marR="68580" marT="34290" marB="34290"/>
                </a:tc>
                <a:tc>
                  <a:txBody>
                    <a:bodyPr/>
                    <a:lstStyle/>
                    <a:p>
                      <a:pPr algn="ctr">
                        <a:buFont typeface="Arial"/>
                        <a:buNone/>
                      </a:pPr>
                      <a:r>
                        <a:rPr lang="en-US" sz="900" dirty="0" smtClean="0"/>
                        <a:t>Graduate</a:t>
                      </a:r>
                      <a:endParaRPr lang="en-US" sz="900" dirty="0"/>
                    </a:p>
                  </a:txBody>
                  <a:tcPr marL="68580" marR="68580" marT="34290" marB="34290"/>
                </a:tc>
                <a:tc>
                  <a:txBody>
                    <a:bodyPr/>
                    <a:lstStyle/>
                    <a:p>
                      <a:pPr algn="ctr"/>
                      <a:r>
                        <a:rPr lang="en-US" sz="900" dirty="0" smtClean="0"/>
                        <a:t>PhD</a:t>
                      </a:r>
                      <a:endParaRPr lang="en-US" sz="900" dirty="0"/>
                    </a:p>
                  </a:txBody>
                  <a:tcPr marL="68580" marR="68580" marT="34290" marB="34290"/>
                </a:tc>
                <a:tc>
                  <a:txBody>
                    <a:bodyPr/>
                    <a:lstStyle/>
                    <a:p>
                      <a:pPr algn="ctr"/>
                      <a:r>
                        <a:rPr lang="en-US" sz="900" dirty="0" smtClean="0"/>
                        <a:t>Audit</a:t>
                      </a:r>
                      <a:r>
                        <a:rPr lang="en-US" sz="900" baseline="0" dirty="0" smtClean="0"/>
                        <a:t> Analytics Certificate</a:t>
                      </a:r>
                      <a:endParaRPr lang="en-US" sz="900" dirty="0"/>
                    </a:p>
                  </a:txBody>
                  <a:tcPr marL="68580" marR="68580" marT="34290" marB="34290"/>
                </a:tc>
                <a:extLst>
                  <a:ext uri="{0D108BD9-81ED-4DB2-BD59-A6C34878D82A}">
                    <a16:rowId xmlns:a16="http://schemas.microsoft.com/office/drawing/2014/main" val="10000"/>
                  </a:ext>
                </a:extLst>
              </a:tr>
              <a:tr h="2468880">
                <a:tc>
                  <a:txBody>
                    <a:bodyPr/>
                    <a:lstStyle/>
                    <a:p>
                      <a:pPr marL="228600" indent="-228600" algn="l">
                        <a:buFont typeface="Arial"/>
                        <a:buChar char="•"/>
                      </a:pPr>
                      <a:r>
                        <a:rPr lang="en-US" sz="800" baseline="0" dirty="0" smtClean="0">
                          <a:solidFill>
                            <a:srgbClr val="0070C0"/>
                          </a:solidFill>
                        </a:rPr>
                        <a:t>Introduction to Financial Accounting</a:t>
                      </a:r>
                    </a:p>
                    <a:p>
                      <a:pPr marL="228600" indent="-228600" algn="l">
                        <a:buFont typeface="Arial"/>
                        <a:buChar char="•"/>
                      </a:pPr>
                      <a:r>
                        <a:rPr lang="en-US" sz="800" baseline="0" dirty="0" smtClean="0">
                          <a:solidFill>
                            <a:srgbClr val="0070C0"/>
                          </a:solidFill>
                        </a:rPr>
                        <a:t>Introduction to Managerial Accounting</a:t>
                      </a:r>
                    </a:p>
                    <a:p>
                      <a:pPr marL="228600" indent="-228600" algn="l">
                        <a:buFont typeface="Arial"/>
                        <a:buChar char="•"/>
                      </a:pPr>
                      <a:r>
                        <a:rPr lang="en-US" sz="800" baseline="0" dirty="0" smtClean="0">
                          <a:solidFill>
                            <a:srgbClr val="0070C0"/>
                          </a:solidFill>
                        </a:rPr>
                        <a:t>Intermediate Accounting I</a:t>
                      </a:r>
                    </a:p>
                    <a:p>
                      <a:pPr marL="228600" indent="-228600" algn="l">
                        <a:buFont typeface="Arial"/>
                        <a:buChar char="•"/>
                      </a:pPr>
                      <a:r>
                        <a:rPr lang="en-US" sz="800" baseline="0" dirty="0" smtClean="0">
                          <a:solidFill>
                            <a:srgbClr val="0070C0"/>
                          </a:solidFill>
                        </a:rPr>
                        <a:t>Intermediate Accounting II</a:t>
                      </a:r>
                    </a:p>
                    <a:p>
                      <a:pPr marL="228600" indent="-228600" algn="l">
                        <a:buFont typeface="Arial"/>
                        <a:buChar char="•"/>
                      </a:pPr>
                      <a:r>
                        <a:rPr lang="en-US" sz="800" baseline="0" dirty="0" smtClean="0">
                          <a:solidFill>
                            <a:srgbClr val="0070C0"/>
                          </a:solidFill>
                        </a:rPr>
                        <a:t>Advanced Accounting </a:t>
                      </a:r>
                    </a:p>
                    <a:p>
                      <a:pPr marL="228600" indent="-228600" algn="l">
                        <a:buFont typeface="Arial"/>
                        <a:buChar char="•"/>
                      </a:pPr>
                      <a:r>
                        <a:rPr lang="en-US" sz="800" baseline="0" dirty="0" smtClean="0">
                          <a:solidFill>
                            <a:srgbClr val="0070C0"/>
                          </a:solidFill>
                        </a:rPr>
                        <a:t>Auditing Principles</a:t>
                      </a:r>
                    </a:p>
                    <a:p>
                      <a:pPr marL="228600" indent="-228600" algn="l">
                        <a:buFont typeface="Arial"/>
                        <a:buChar char="•"/>
                      </a:pPr>
                      <a:r>
                        <a:rPr lang="en-US" sz="800" baseline="0" dirty="0" smtClean="0">
                          <a:solidFill>
                            <a:srgbClr val="0070C0"/>
                          </a:solidFill>
                        </a:rPr>
                        <a:t>Management and Cost Accounting</a:t>
                      </a:r>
                    </a:p>
                    <a:p>
                      <a:pPr marL="228600" indent="-228600" algn="l">
                        <a:buFont typeface="Arial"/>
                        <a:buChar char="•"/>
                      </a:pPr>
                      <a:r>
                        <a:rPr lang="en-US" sz="800" baseline="0" dirty="0" smtClean="0">
                          <a:solidFill>
                            <a:srgbClr val="0070C0"/>
                          </a:solidFill>
                        </a:rPr>
                        <a:t>Accounting Information Systems</a:t>
                      </a:r>
                    </a:p>
                    <a:p>
                      <a:pPr marL="228600" indent="-228600" algn="l">
                        <a:buFont typeface="Arial"/>
                        <a:buChar char="•"/>
                      </a:pPr>
                      <a:r>
                        <a:rPr lang="en-US" sz="800" baseline="0" dirty="0" smtClean="0">
                          <a:solidFill>
                            <a:srgbClr val="0070C0"/>
                          </a:solidFill>
                        </a:rPr>
                        <a:t>Business Law I</a:t>
                      </a:r>
                    </a:p>
                    <a:p>
                      <a:pPr marL="228600" indent="-228600" algn="l">
                        <a:buFont typeface="Arial"/>
                        <a:buChar char="•"/>
                      </a:pPr>
                      <a:r>
                        <a:rPr lang="en-US" sz="800" baseline="0" dirty="0" smtClean="0">
                          <a:solidFill>
                            <a:srgbClr val="0070C0"/>
                          </a:solidFill>
                        </a:rPr>
                        <a:t>Business Law II</a:t>
                      </a:r>
                    </a:p>
                    <a:p>
                      <a:pPr marL="228600" indent="-228600" algn="l">
                        <a:buFont typeface="Arial"/>
                        <a:buChar char="•"/>
                      </a:pPr>
                      <a:r>
                        <a:rPr lang="en-US" sz="800" baseline="0" dirty="0" smtClean="0">
                          <a:solidFill>
                            <a:srgbClr val="0070C0"/>
                          </a:solidFill>
                        </a:rPr>
                        <a:t>Federal Taxation I</a:t>
                      </a:r>
                    </a:p>
                    <a:p>
                      <a:pPr marL="228600" indent="-228600" algn="l">
                        <a:buFont typeface="Arial"/>
                        <a:buChar char="•"/>
                      </a:pPr>
                      <a:r>
                        <a:rPr lang="en-US" sz="800" baseline="0" dirty="0" smtClean="0">
                          <a:solidFill>
                            <a:srgbClr val="0070C0"/>
                          </a:solidFill>
                        </a:rPr>
                        <a:t>Accounting in the Digital Era</a:t>
                      </a:r>
                    </a:p>
                    <a:p>
                      <a:pPr marL="228600" indent="-228600" algn="l">
                        <a:buFont typeface="Arial"/>
                        <a:buChar char="•"/>
                      </a:pPr>
                      <a:r>
                        <a:rPr lang="en-US" sz="800" baseline="0" dirty="0" smtClean="0">
                          <a:solidFill>
                            <a:srgbClr val="0070C0"/>
                          </a:solidFill>
                        </a:rPr>
                        <a:t>Computer Augmented Accounting</a:t>
                      </a:r>
                    </a:p>
                    <a:p>
                      <a:pPr marL="228600" indent="-228600" algn="l">
                        <a:buFont typeface="Arial"/>
                        <a:buChar char="•"/>
                      </a:pPr>
                      <a:r>
                        <a:rPr lang="en-US" sz="800" baseline="0" dirty="0" smtClean="0">
                          <a:solidFill>
                            <a:srgbClr val="0070C0"/>
                          </a:solidFill>
                        </a:rPr>
                        <a:t>Decoding of Corporate Financial Communications</a:t>
                      </a:r>
                    </a:p>
                    <a:p>
                      <a:pPr>
                        <a:buFontTx/>
                        <a:buNone/>
                      </a:pPr>
                      <a:endParaRPr lang="en-US" sz="800" dirty="0" smtClean="0">
                        <a:solidFill>
                          <a:srgbClr val="0070C0"/>
                        </a:solidFill>
                      </a:endParaRPr>
                    </a:p>
                  </a:txBody>
                  <a:tcPr marL="68580" marR="68580" marT="34290" marB="34290"/>
                </a:tc>
                <a:tc>
                  <a:txBody>
                    <a:bodyPr/>
                    <a:lstStyle/>
                    <a:p>
                      <a:pPr marL="228600" indent="-228600" algn="l">
                        <a:buFont typeface="Arial"/>
                        <a:buChar char="•"/>
                      </a:pPr>
                      <a:r>
                        <a:rPr lang="en-US" sz="800" baseline="0" dirty="0" smtClean="0">
                          <a:solidFill>
                            <a:srgbClr val="0070C0"/>
                          </a:solidFill>
                        </a:rPr>
                        <a:t>Accounting Principles and Practices</a:t>
                      </a:r>
                    </a:p>
                    <a:p>
                      <a:pPr marL="228600" indent="-228600" algn="l">
                        <a:buFont typeface="Arial"/>
                        <a:buChar char="•"/>
                      </a:pPr>
                      <a:r>
                        <a:rPr lang="en-US" sz="800" baseline="0" dirty="0" smtClean="0">
                          <a:solidFill>
                            <a:srgbClr val="0070C0"/>
                          </a:solidFill>
                        </a:rPr>
                        <a:t>Information Technology</a:t>
                      </a:r>
                    </a:p>
                    <a:p>
                      <a:pPr marL="228600" indent="-228600" algn="l">
                        <a:buFont typeface="Arial"/>
                        <a:buChar char="•"/>
                      </a:pPr>
                      <a:r>
                        <a:rPr lang="en-US" sz="800" baseline="0" dirty="0" smtClean="0">
                          <a:solidFill>
                            <a:srgbClr val="0070C0"/>
                          </a:solidFill>
                        </a:rPr>
                        <a:t>Government and Not-for-Profit Accounting</a:t>
                      </a:r>
                    </a:p>
                    <a:p>
                      <a:pPr marL="228600" indent="-228600" algn="l">
                        <a:buFont typeface="Arial"/>
                        <a:buChar char="•"/>
                      </a:pPr>
                      <a:r>
                        <a:rPr lang="en-US" sz="800" baseline="0" dirty="0" smtClean="0">
                          <a:solidFill>
                            <a:srgbClr val="0070C0"/>
                          </a:solidFill>
                        </a:rPr>
                        <a:t>Advanced Auditing and Information Systems</a:t>
                      </a:r>
                    </a:p>
                    <a:p>
                      <a:pPr marL="228600" indent="-228600" algn="l">
                        <a:buFont typeface="Arial"/>
                        <a:buChar char="•"/>
                      </a:pPr>
                      <a:r>
                        <a:rPr lang="en-US" sz="800" baseline="0" dirty="0" smtClean="0">
                          <a:solidFill>
                            <a:srgbClr val="0070C0"/>
                          </a:solidFill>
                        </a:rPr>
                        <a:t>Advanced Accounting</a:t>
                      </a:r>
                    </a:p>
                    <a:p>
                      <a:pPr marL="228600" indent="-228600" algn="l">
                        <a:buFont typeface="Arial"/>
                        <a:buChar char="•"/>
                      </a:pPr>
                      <a:r>
                        <a:rPr lang="en-US" sz="800" baseline="0" dirty="0" smtClean="0">
                          <a:solidFill>
                            <a:srgbClr val="0070C0"/>
                          </a:solidFill>
                        </a:rPr>
                        <a:t>Corporate Taxation</a:t>
                      </a:r>
                    </a:p>
                    <a:p>
                      <a:pPr marL="228600" indent="-228600" algn="l">
                        <a:buFont typeface="Arial"/>
                        <a:buChar char="•"/>
                      </a:pPr>
                      <a:r>
                        <a:rPr lang="en-US" sz="800" b="0" baseline="0" dirty="0" smtClean="0">
                          <a:solidFill>
                            <a:srgbClr val="0070C0"/>
                          </a:solidFill>
                        </a:rPr>
                        <a:t>Income Taxatio</a:t>
                      </a:r>
                      <a:r>
                        <a:rPr lang="en-US" sz="800" baseline="0" dirty="0" smtClean="0">
                          <a:solidFill>
                            <a:srgbClr val="0070C0"/>
                          </a:solidFill>
                        </a:rPr>
                        <a:t>n</a:t>
                      </a:r>
                    </a:p>
                    <a:p>
                      <a:pPr marL="228600" indent="-228600" algn="l">
                        <a:buFont typeface="Arial"/>
                        <a:buChar char="•"/>
                      </a:pPr>
                      <a:endParaRPr lang="en-US" sz="800" baseline="0" dirty="0" smtClean="0">
                        <a:solidFill>
                          <a:srgbClr val="0070C0"/>
                        </a:solidFill>
                      </a:endParaRPr>
                    </a:p>
                    <a:p>
                      <a:pPr>
                        <a:buFont typeface="Arial"/>
                        <a:buNone/>
                      </a:pPr>
                      <a:endParaRPr lang="en-US" sz="800" dirty="0">
                        <a:solidFill>
                          <a:srgbClr val="0070C0"/>
                        </a:solidFill>
                      </a:endParaRPr>
                    </a:p>
                  </a:txBody>
                  <a:tcPr marL="68580" marR="68580" marT="34290" marB="34290"/>
                </a:tc>
                <a:tc>
                  <a:txBody>
                    <a:bodyPr/>
                    <a:lstStyle/>
                    <a:p>
                      <a:pPr marL="228600" indent="-228600" algn="l">
                        <a:buFont typeface="Arial"/>
                        <a:buChar char="•"/>
                      </a:pPr>
                      <a:r>
                        <a:rPr lang="en-US" sz="800" baseline="0" dirty="0" smtClean="0">
                          <a:solidFill>
                            <a:srgbClr val="0070C0"/>
                          </a:solidFill>
                        </a:rPr>
                        <a:t>Special Topics in Accounting</a:t>
                      </a:r>
                    </a:p>
                    <a:p>
                      <a:pPr marL="228600" indent="-228600" algn="l">
                        <a:buFont typeface="Arial"/>
                        <a:buChar char="•"/>
                      </a:pPr>
                      <a:r>
                        <a:rPr lang="en-US" sz="800" baseline="0" dirty="0" smtClean="0">
                          <a:solidFill>
                            <a:srgbClr val="0070C0"/>
                          </a:solidFill>
                        </a:rPr>
                        <a:t>Survey of Accounting Information Systems</a:t>
                      </a:r>
                    </a:p>
                    <a:p>
                      <a:pPr marL="228600" indent="-228600" algn="l">
                        <a:buFont typeface="Arial"/>
                        <a:buChar char="•"/>
                      </a:pPr>
                      <a:r>
                        <a:rPr lang="en-US" sz="800" baseline="0" dirty="0" smtClean="0">
                          <a:solidFill>
                            <a:srgbClr val="0070C0"/>
                          </a:solidFill>
                        </a:rPr>
                        <a:t>Current Topics in Auditing</a:t>
                      </a:r>
                    </a:p>
                    <a:p>
                      <a:pPr marL="228600" indent="-228600" algn="l">
                        <a:buFont typeface="Arial"/>
                        <a:buChar char="•"/>
                      </a:pPr>
                      <a:r>
                        <a:rPr lang="en-US" sz="800" baseline="0" dirty="0" smtClean="0">
                          <a:solidFill>
                            <a:srgbClr val="0070C0"/>
                          </a:solidFill>
                        </a:rPr>
                        <a:t>Machine Learning</a:t>
                      </a:r>
                    </a:p>
                    <a:p>
                      <a:endParaRPr lang="en-US" sz="800" dirty="0">
                        <a:solidFill>
                          <a:srgbClr val="0070C0"/>
                        </a:solidFill>
                      </a:endParaRPr>
                    </a:p>
                  </a:txBody>
                  <a:tcPr marL="68580" marR="68580" marT="34290" marB="34290"/>
                </a:tc>
                <a:tc>
                  <a:txBody>
                    <a:bodyPr/>
                    <a:lstStyle/>
                    <a:p>
                      <a:pPr marL="228600" indent="-228600" algn="l">
                        <a:buFont typeface="Arial"/>
                        <a:buChar char="•"/>
                      </a:pPr>
                      <a:r>
                        <a:rPr lang="en-US" sz="800" baseline="0" dirty="0" smtClean="0">
                          <a:solidFill>
                            <a:srgbClr val="0070C0"/>
                          </a:solidFill>
                        </a:rPr>
                        <a:t>Introduction to Audit Analytics</a:t>
                      </a:r>
                    </a:p>
                    <a:p>
                      <a:pPr marL="228600" indent="-228600" algn="l">
                        <a:buFont typeface="Arial"/>
                        <a:buChar char="•"/>
                      </a:pPr>
                      <a:r>
                        <a:rPr lang="en-US" sz="800" baseline="0" dirty="0" smtClean="0">
                          <a:solidFill>
                            <a:srgbClr val="0070C0"/>
                          </a:solidFill>
                        </a:rPr>
                        <a:t>Special Topics in Audit Analytics</a:t>
                      </a:r>
                    </a:p>
                    <a:p>
                      <a:pPr marL="228600" indent="-228600" algn="l">
                        <a:buFont typeface="Arial"/>
                        <a:buChar char="•"/>
                      </a:pPr>
                      <a:r>
                        <a:rPr lang="en-US" sz="800" baseline="0" dirty="0" smtClean="0">
                          <a:solidFill>
                            <a:srgbClr val="0070C0"/>
                          </a:solidFill>
                        </a:rPr>
                        <a:t>Information Risk Management</a:t>
                      </a:r>
                    </a:p>
                    <a:p>
                      <a:pPr marL="228600" indent="-228600" algn="l">
                        <a:buFont typeface="Arial"/>
                        <a:buChar char="•"/>
                      </a:pPr>
                      <a:r>
                        <a:rPr lang="en-US" sz="800" baseline="0" dirty="0" smtClean="0">
                          <a:solidFill>
                            <a:srgbClr val="0070C0"/>
                          </a:solidFill>
                        </a:rPr>
                        <a:t>Tutorials for Risk Management</a:t>
                      </a:r>
                    </a:p>
                    <a:p>
                      <a:endParaRPr lang="en-US" sz="1400" dirty="0">
                        <a:solidFill>
                          <a:srgbClr val="0070C0"/>
                        </a:solidFill>
                      </a:endParaRPr>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41199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8324" y="233068"/>
            <a:ext cx="3048001" cy="2308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514350" y="6310575"/>
            <a:ext cx="942976" cy="280725"/>
          </a:xfrm>
          <a:prstGeom prst="rect">
            <a:avLst/>
          </a:prstGeom>
          <a:solidFill>
            <a:schemeClr val="bg1"/>
          </a:solidFill>
        </p:spPr>
        <p:txBody>
          <a:bodyPr wrap="square" rtlCol="0">
            <a:spAutoFit/>
          </a:bodyPr>
          <a:lstStyle/>
          <a:p>
            <a:endParaRPr lang="en-US" dirty="0"/>
          </a:p>
        </p:txBody>
      </p:sp>
      <p:sp>
        <p:nvSpPr>
          <p:cNvPr id="2" name="矩形 1"/>
          <p:cNvSpPr/>
          <p:nvPr/>
        </p:nvSpPr>
        <p:spPr>
          <a:xfrm>
            <a:off x="292100" y="679440"/>
            <a:ext cx="8166100" cy="1938992"/>
          </a:xfrm>
          <a:prstGeom prst="rect">
            <a:avLst/>
          </a:prstGeom>
        </p:spPr>
        <p:txBody>
          <a:bodyPr wrap="square">
            <a:spAutoFit/>
          </a:bodyPr>
          <a:lstStyle/>
          <a:p>
            <a:pPr algn="just"/>
            <a:r>
              <a:rPr lang="en-US" sz="2000" b="1" dirty="0" smtClean="0">
                <a:solidFill>
                  <a:srgbClr val="0070C0"/>
                </a:solidFill>
              </a:rPr>
              <a:t>Data </a:t>
            </a:r>
            <a:r>
              <a:rPr lang="en-US" sz="2000" b="1" dirty="0">
                <a:solidFill>
                  <a:srgbClr val="0070C0"/>
                </a:solidFill>
              </a:rPr>
              <a:t>incompleteness and </a:t>
            </a:r>
            <a:r>
              <a:rPr lang="en-US" sz="2000" b="1" dirty="0" smtClean="0">
                <a:solidFill>
                  <a:srgbClr val="0070C0"/>
                </a:solidFill>
              </a:rPr>
              <a:t>unreliability Check</a:t>
            </a:r>
          </a:p>
          <a:p>
            <a:pPr algn="just"/>
            <a:endParaRPr lang="en-US" sz="2000" b="1" dirty="0">
              <a:solidFill>
                <a:srgbClr val="0070C0"/>
              </a:solidFill>
            </a:endParaRPr>
          </a:p>
          <a:p>
            <a:pPr algn="just"/>
            <a:r>
              <a:rPr lang="en-US" sz="2000" dirty="0">
                <a:solidFill>
                  <a:srgbClr val="FF0000"/>
                </a:solidFill>
              </a:rPr>
              <a:t>Software </a:t>
            </a:r>
            <a:r>
              <a:rPr lang="en-US" sz="2000" dirty="0" smtClean="0">
                <a:solidFill>
                  <a:srgbClr val="FF0000"/>
                </a:solidFill>
              </a:rPr>
              <a:t>: </a:t>
            </a:r>
            <a:r>
              <a:rPr lang="en-US" sz="2000" dirty="0" err="1">
                <a:solidFill>
                  <a:srgbClr val="FF0000"/>
                </a:solidFill>
              </a:rPr>
              <a:t>Caseware</a:t>
            </a:r>
            <a:r>
              <a:rPr lang="en-US" sz="2000" dirty="0">
                <a:solidFill>
                  <a:srgbClr val="FF0000"/>
                </a:solidFill>
              </a:rPr>
              <a:t> </a:t>
            </a:r>
            <a:r>
              <a:rPr lang="en-US" sz="2000" dirty="0" smtClean="0">
                <a:solidFill>
                  <a:srgbClr val="FF0000"/>
                </a:solidFill>
              </a:rPr>
              <a:t>IDEA</a:t>
            </a:r>
          </a:p>
          <a:p>
            <a:pPr algn="just"/>
            <a:r>
              <a:rPr lang="en-US" sz="2000" dirty="0" smtClean="0"/>
              <a:t>-- </a:t>
            </a:r>
            <a:r>
              <a:rPr lang="en-US" sz="2000" dirty="0"/>
              <a:t>Integrity Check for Missing Contractors</a:t>
            </a:r>
          </a:p>
          <a:p>
            <a:pPr algn="just"/>
            <a:endParaRPr lang="en-US" sz="2000" dirty="0" smtClean="0"/>
          </a:p>
          <a:p>
            <a:pPr algn="just"/>
            <a:r>
              <a:rPr lang="en-US" sz="2000" dirty="0" smtClean="0"/>
              <a:t> </a:t>
            </a:r>
          </a:p>
        </p:txBody>
      </p:sp>
      <p:sp>
        <p:nvSpPr>
          <p:cNvPr id="7" name="Title 1"/>
          <p:cNvSpPr>
            <a:spLocks noGrp="1"/>
          </p:cNvSpPr>
          <p:nvPr>
            <p:ph type="title"/>
          </p:nvPr>
        </p:nvSpPr>
        <p:spPr>
          <a:xfrm>
            <a:off x="784225" y="2298701"/>
            <a:ext cx="1507671" cy="319732"/>
          </a:xfrm>
        </p:spPr>
        <p:txBody>
          <a:bodyPr/>
          <a:lstStyle/>
          <a:p>
            <a:r>
              <a:rPr lang="en-US" sz="2000" dirty="0" smtClean="0">
                <a:latin typeface="+mn-lt"/>
              </a:rPr>
              <a:t>App script</a:t>
            </a:r>
            <a:endParaRPr lang="en-US" sz="2000" dirty="0">
              <a:latin typeface="+mn-lt"/>
            </a:endParaRPr>
          </a:p>
        </p:txBody>
      </p:sp>
      <p:pic>
        <p:nvPicPr>
          <p:cNvPr id="8" name="Picture 6" descr="Macintosh HD:Users:jun:Downloads:capturecontractor.PN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2100" y="2692113"/>
            <a:ext cx="2320471" cy="3131171"/>
          </a:xfrm>
          <a:prstGeom prst="rect">
            <a:avLst/>
          </a:prstGeom>
          <a:solidFill>
            <a:schemeClr val="accent1"/>
          </a:solidFill>
          <a:ln>
            <a:noFill/>
          </a:ln>
        </p:spPr>
      </p:pic>
      <p:sp>
        <p:nvSpPr>
          <p:cNvPr id="11" name="灯片编号占位符 10"/>
          <p:cNvSpPr>
            <a:spLocks noGrp="1"/>
          </p:cNvSpPr>
          <p:nvPr>
            <p:ph type="sldNum" sz="quarter" idx="10"/>
          </p:nvPr>
        </p:nvSpPr>
        <p:spPr/>
        <p:txBody>
          <a:bodyPr/>
          <a:lstStyle/>
          <a:p>
            <a:pPr>
              <a:defRPr/>
            </a:pPr>
            <a:fld id="{1BAEB5F4-2CD3-8E4C-A685-9D3768E45768}" type="slidenum">
              <a:rPr lang="en-US" smtClean="0"/>
              <a:pPr>
                <a:defRPr/>
              </a:pPr>
              <a:t>80</a:t>
            </a:fld>
            <a:endParaRPr lang="en-US"/>
          </a:p>
        </p:txBody>
      </p:sp>
      <p:sp>
        <p:nvSpPr>
          <p:cNvPr id="6" name="TextBox 5"/>
          <p:cNvSpPr txBox="1"/>
          <p:nvPr/>
        </p:nvSpPr>
        <p:spPr>
          <a:xfrm>
            <a:off x="6490611" y="2022074"/>
            <a:ext cx="2609847" cy="4001095"/>
          </a:xfrm>
          <a:prstGeom prst="rect">
            <a:avLst/>
          </a:prstGeom>
          <a:noFill/>
        </p:spPr>
        <p:txBody>
          <a:bodyPr wrap="square" rtlCol="0">
            <a:spAutoFit/>
          </a:bodyPr>
          <a:lstStyle/>
          <a:p>
            <a:r>
              <a:rPr lang="en-US" sz="2000" kern="0" dirty="0"/>
              <a:t>Integrated </a:t>
            </a:r>
            <a:r>
              <a:rPr lang="en-US" sz="2000" kern="0" dirty="0" smtClean="0"/>
              <a:t>results:</a:t>
            </a:r>
            <a:endParaRPr lang="en-US" sz="2000" kern="0" dirty="0"/>
          </a:p>
          <a:p>
            <a:pPr marL="0" indent="0">
              <a:buNone/>
            </a:pPr>
            <a:r>
              <a:rPr lang="pt-BR" sz="1800" dirty="0" smtClean="0"/>
              <a:t>For </a:t>
            </a:r>
            <a:r>
              <a:rPr lang="pt-BR" sz="1800" dirty="0"/>
              <a:t>contracts that </a:t>
            </a:r>
            <a:r>
              <a:rPr lang="pt-BR" sz="1800" dirty="0" smtClean="0"/>
              <a:t>lost contractor records, </a:t>
            </a:r>
            <a:r>
              <a:rPr lang="pt-BR" sz="1800" dirty="0"/>
              <a:t>90% </a:t>
            </a:r>
            <a:r>
              <a:rPr lang="pt-BR" sz="1800" dirty="0" smtClean="0"/>
              <a:t>belong </a:t>
            </a:r>
            <a:r>
              <a:rPr lang="pt-BR" sz="1800" dirty="0"/>
              <a:t>to </a:t>
            </a:r>
            <a:r>
              <a:rPr lang="pt-BR" sz="1800" dirty="0" smtClean="0"/>
              <a:t>waived </a:t>
            </a:r>
            <a:r>
              <a:rPr lang="pt-BR" sz="1800" dirty="0"/>
              <a:t>bidding</a:t>
            </a:r>
          </a:p>
          <a:p>
            <a:endParaRPr lang="en-US" sz="1800" dirty="0" smtClean="0"/>
          </a:p>
          <a:p>
            <a:r>
              <a:rPr lang="en-US" sz="1800" dirty="0" smtClean="0"/>
              <a:t>In 470,683 </a:t>
            </a:r>
            <a:r>
              <a:rPr lang="en-US" sz="1800" dirty="0"/>
              <a:t>contracts, </a:t>
            </a:r>
            <a:endParaRPr lang="en-US" sz="1800" dirty="0" smtClean="0"/>
          </a:p>
          <a:p>
            <a:pPr marL="285750" indent="-285750">
              <a:buFont typeface="Arial" panose="020B0604020202020204" pitchFamily="34" charset="0"/>
              <a:buChar char="•"/>
            </a:pPr>
            <a:r>
              <a:rPr lang="en-US" sz="1800" dirty="0" smtClean="0"/>
              <a:t>35,516 </a:t>
            </a:r>
            <a:r>
              <a:rPr lang="en-US" sz="1800" dirty="0"/>
              <a:t>contracts </a:t>
            </a:r>
            <a:r>
              <a:rPr lang="en-US" sz="1800" dirty="0" smtClean="0"/>
              <a:t>lose </a:t>
            </a:r>
            <a:r>
              <a:rPr lang="en-US" sz="1800" dirty="0"/>
              <a:t>contractor </a:t>
            </a:r>
            <a:r>
              <a:rPr lang="en-US" sz="1800" dirty="0" smtClean="0"/>
              <a:t>information </a:t>
            </a:r>
          </a:p>
          <a:p>
            <a:pPr marL="285750" indent="-285750">
              <a:buFont typeface="Arial" panose="020B0604020202020204" pitchFamily="34" charset="0"/>
              <a:buChar char="•"/>
            </a:pPr>
            <a:r>
              <a:rPr lang="en-US" sz="1800" dirty="0" smtClean="0"/>
              <a:t>6,167 </a:t>
            </a:r>
            <a:r>
              <a:rPr lang="en-US" sz="1800" dirty="0"/>
              <a:t>contracts </a:t>
            </a:r>
            <a:r>
              <a:rPr lang="en-US" sz="1800" dirty="0" smtClean="0"/>
              <a:t>lose bidding mode</a:t>
            </a:r>
          </a:p>
          <a:p>
            <a:pPr marL="285750" indent="-285750">
              <a:buFont typeface="Arial" panose="020B0604020202020204" pitchFamily="34" charset="0"/>
              <a:buChar char="•"/>
            </a:pPr>
            <a:r>
              <a:rPr lang="en-US" sz="1800" dirty="0" smtClean="0"/>
              <a:t>1,000 contracts lost valid dates</a:t>
            </a:r>
            <a:endParaRPr lang="en-US" sz="1800" dirty="0"/>
          </a:p>
        </p:txBody>
      </p:sp>
      <p:sp>
        <p:nvSpPr>
          <p:cNvPr id="13" name="矩形 12"/>
          <p:cNvSpPr/>
          <p:nvPr/>
        </p:nvSpPr>
        <p:spPr>
          <a:xfrm>
            <a:off x="292100" y="2298700"/>
            <a:ext cx="2320471" cy="352458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7135" y="3289915"/>
            <a:ext cx="3038034" cy="168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矩形 14"/>
          <p:cNvSpPr/>
          <p:nvPr/>
        </p:nvSpPr>
        <p:spPr>
          <a:xfrm>
            <a:off x="3027135" y="2883515"/>
            <a:ext cx="3038033" cy="20955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txBox="1">
            <a:spLocks/>
          </p:cNvSpPr>
          <p:nvPr/>
        </p:nvSpPr>
        <p:spPr bwMode="auto">
          <a:xfrm>
            <a:off x="3590252" y="2909969"/>
            <a:ext cx="1911799" cy="31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a:solidFill>
                  <a:schemeClr val="tx2"/>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a:lstStyle>
          <a:p>
            <a:r>
              <a:rPr lang="en-US" sz="2000" kern="0" dirty="0" smtClean="0">
                <a:latin typeface="+mn-lt"/>
              </a:rPr>
              <a:t>Sample results</a:t>
            </a:r>
            <a:endParaRPr lang="en-US" sz="2000" kern="0" dirty="0">
              <a:latin typeface="+mn-lt"/>
            </a:endParaRPr>
          </a:p>
        </p:txBody>
      </p:sp>
      <p:sp>
        <p:nvSpPr>
          <p:cNvPr id="17" name="矩形 16"/>
          <p:cNvSpPr/>
          <p:nvPr/>
        </p:nvSpPr>
        <p:spPr>
          <a:xfrm>
            <a:off x="6464305" y="2022074"/>
            <a:ext cx="2609847" cy="427809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右箭头 13"/>
          <p:cNvSpPr/>
          <p:nvPr/>
        </p:nvSpPr>
        <p:spPr>
          <a:xfrm>
            <a:off x="2612571" y="3686629"/>
            <a:ext cx="304800" cy="335992"/>
          </a:xfrm>
          <a:prstGeom prst="rightArrow">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右箭头 19"/>
          <p:cNvSpPr/>
          <p:nvPr/>
        </p:nvSpPr>
        <p:spPr>
          <a:xfrm>
            <a:off x="6079683" y="3696664"/>
            <a:ext cx="304800" cy="335992"/>
          </a:xfrm>
          <a:prstGeom prst="rightArrow">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57147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8324" y="233068"/>
            <a:ext cx="3048001" cy="2308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514350" y="6310575"/>
            <a:ext cx="942976" cy="280725"/>
          </a:xfrm>
          <a:prstGeom prst="rect">
            <a:avLst/>
          </a:prstGeom>
          <a:solidFill>
            <a:schemeClr val="bg1"/>
          </a:solidFill>
        </p:spPr>
        <p:txBody>
          <a:bodyPr wrap="square" rtlCol="0">
            <a:spAutoFit/>
          </a:bodyPr>
          <a:lstStyle/>
          <a:p>
            <a:endParaRPr lang="en-US" dirty="0"/>
          </a:p>
        </p:txBody>
      </p:sp>
      <p:sp>
        <p:nvSpPr>
          <p:cNvPr id="7" name="Title 1"/>
          <p:cNvSpPr>
            <a:spLocks noGrp="1"/>
          </p:cNvSpPr>
          <p:nvPr>
            <p:ph type="title"/>
          </p:nvPr>
        </p:nvSpPr>
        <p:spPr>
          <a:xfrm>
            <a:off x="784225" y="2298701"/>
            <a:ext cx="1507671" cy="319732"/>
          </a:xfrm>
        </p:spPr>
        <p:txBody>
          <a:bodyPr/>
          <a:lstStyle/>
          <a:p>
            <a:r>
              <a:rPr lang="en-US" sz="2000" dirty="0" smtClean="0">
                <a:latin typeface="+mn-lt"/>
              </a:rPr>
              <a:t>App script</a:t>
            </a:r>
            <a:endParaRPr lang="en-US" sz="2000" dirty="0">
              <a:latin typeface="+mn-lt"/>
            </a:endParaRPr>
          </a:p>
        </p:txBody>
      </p:sp>
      <p:sp>
        <p:nvSpPr>
          <p:cNvPr id="11" name="灯片编号占位符 10"/>
          <p:cNvSpPr>
            <a:spLocks noGrp="1"/>
          </p:cNvSpPr>
          <p:nvPr>
            <p:ph type="sldNum" sz="quarter" idx="10"/>
          </p:nvPr>
        </p:nvSpPr>
        <p:spPr/>
        <p:txBody>
          <a:bodyPr/>
          <a:lstStyle/>
          <a:p>
            <a:pPr>
              <a:defRPr/>
            </a:pPr>
            <a:fld id="{1BAEB5F4-2CD3-8E4C-A685-9D3768E45768}" type="slidenum">
              <a:rPr lang="en-US" smtClean="0"/>
              <a:pPr>
                <a:defRPr/>
              </a:pPr>
              <a:t>81</a:t>
            </a:fld>
            <a:endParaRPr lang="en-US"/>
          </a:p>
        </p:txBody>
      </p:sp>
      <p:sp>
        <p:nvSpPr>
          <p:cNvPr id="6" name="TextBox 5"/>
          <p:cNvSpPr txBox="1"/>
          <p:nvPr/>
        </p:nvSpPr>
        <p:spPr>
          <a:xfrm>
            <a:off x="6490611" y="2022074"/>
            <a:ext cx="2609847" cy="3724096"/>
          </a:xfrm>
          <a:prstGeom prst="rect">
            <a:avLst/>
          </a:prstGeom>
          <a:noFill/>
        </p:spPr>
        <p:txBody>
          <a:bodyPr wrap="square" rtlCol="0">
            <a:spAutoFit/>
          </a:bodyPr>
          <a:lstStyle/>
          <a:p>
            <a:r>
              <a:rPr lang="en-US" sz="2000" kern="0" dirty="0"/>
              <a:t>Integrated </a:t>
            </a:r>
            <a:r>
              <a:rPr lang="en-US" sz="2000" kern="0" dirty="0" smtClean="0"/>
              <a:t>results:</a:t>
            </a:r>
            <a:endParaRPr lang="en-US" sz="2000" kern="0" dirty="0"/>
          </a:p>
          <a:p>
            <a:pPr algn="just"/>
            <a:endParaRPr lang="en-US" sz="1800" dirty="0" smtClean="0"/>
          </a:p>
          <a:p>
            <a:pPr algn="just"/>
            <a:r>
              <a:rPr lang="en-US" sz="1800" dirty="0" smtClean="0"/>
              <a:t>501 </a:t>
            </a:r>
            <a:r>
              <a:rPr lang="en-US" sz="1800" dirty="0"/>
              <a:t>contracts that have “0” </a:t>
            </a:r>
            <a:r>
              <a:rPr lang="en-US" altLang="zh-CN" sz="1800" dirty="0"/>
              <a:t>value </a:t>
            </a:r>
            <a:r>
              <a:rPr lang="en-US" sz="1800" dirty="0"/>
              <a:t>after removing contracts pertaining to government departments</a:t>
            </a:r>
          </a:p>
          <a:p>
            <a:pPr algn="just"/>
            <a:endParaRPr lang="en-US" sz="1800" dirty="0"/>
          </a:p>
          <a:p>
            <a:pPr algn="just"/>
            <a:r>
              <a:rPr lang="en-US" sz="1800" dirty="0"/>
              <a:t>527 contracts have values that &lt;1; the values are 0.01</a:t>
            </a:r>
            <a:r>
              <a:rPr lang="en-US" altLang="zh-CN" sz="1800" dirty="0"/>
              <a:t>, 0.05, 0.1, and 0.53 </a:t>
            </a:r>
            <a:r>
              <a:rPr lang="en-US" sz="1800" dirty="0"/>
              <a:t>Brazilian real</a:t>
            </a:r>
          </a:p>
        </p:txBody>
      </p:sp>
      <p:sp>
        <p:nvSpPr>
          <p:cNvPr id="13" name="矩形 12"/>
          <p:cNvSpPr/>
          <p:nvPr/>
        </p:nvSpPr>
        <p:spPr>
          <a:xfrm>
            <a:off x="292100" y="2298700"/>
            <a:ext cx="2320471" cy="344747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矩形 14"/>
          <p:cNvSpPr/>
          <p:nvPr/>
        </p:nvSpPr>
        <p:spPr>
          <a:xfrm>
            <a:off x="2931885" y="2894456"/>
            <a:ext cx="3185891" cy="225633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txBox="1">
            <a:spLocks/>
          </p:cNvSpPr>
          <p:nvPr/>
        </p:nvSpPr>
        <p:spPr bwMode="auto">
          <a:xfrm>
            <a:off x="3590252" y="2909969"/>
            <a:ext cx="1911799" cy="31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a:solidFill>
                  <a:schemeClr val="tx2"/>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a:lstStyle>
          <a:p>
            <a:r>
              <a:rPr lang="en-US" sz="2000" kern="0" dirty="0" smtClean="0">
                <a:latin typeface="+mn-lt"/>
              </a:rPr>
              <a:t>Sample results</a:t>
            </a:r>
            <a:endParaRPr lang="en-US" sz="2000" kern="0" dirty="0">
              <a:latin typeface="+mn-lt"/>
            </a:endParaRPr>
          </a:p>
        </p:txBody>
      </p:sp>
      <p:sp>
        <p:nvSpPr>
          <p:cNvPr id="17" name="矩形 16"/>
          <p:cNvSpPr/>
          <p:nvPr/>
        </p:nvSpPr>
        <p:spPr>
          <a:xfrm>
            <a:off x="6493333" y="2022074"/>
            <a:ext cx="2609847" cy="388524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右箭头 13"/>
          <p:cNvSpPr/>
          <p:nvPr/>
        </p:nvSpPr>
        <p:spPr>
          <a:xfrm>
            <a:off x="2612571" y="3686629"/>
            <a:ext cx="304800" cy="335992"/>
          </a:xfrm>
          <a:prstGeom prst="rightArrow">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右箭头 19"/>
          <p:cNvSpPr/>
          <p:nvPr/>
        </p:nvSpPr>
        <p:spPr>
          <a:xfrm>
            <a:off x="6159508" y="3696664"/>
            <a:ext cx="304800" cy="335992"/>
          </a:xfrm>
          <a:prstGeom prst="rightArrow">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矩形 17"/>
          <p:cNvSpPr/>
          <p:nvPr/>
        </p:nvSpPr>
        <p:spPr>
          <a:xfrm>
            <a:off x="292100" y="679440"/>
            <a:ext cx="8166100" cy="1323439"/>
          </a:xfrm>
          <a:prstGeom prst="rect">
            <a:avLst/>
          </a:prstGeom>
        </p:spPr>
        <p:txBody>
          <a:bodyPr wrap="square">
            <a:spAutoFit/>
          </a:bodyPr>
          <a:lstStyle/>
          <a:p>
            <a:pPr algn="just"/>
            <a:r>
              <a:rPr lang="en-US" sz="2000" b="1" dirty="0">
                <a:solidFill>
                  <a:srgbClr val="0070C0"/>
                </a:solidFill>
              </a:rPr>
              <a:t>Data incompleteness and unreliability Check</a:t>
            </a:r>
          </a:p>
          <a:p>
            <a:pPr algn="just"/>
            <a:endParaRPr lang="en-US" sz="2000" dirty="0" smtClean="0"/>
          </a:p>
          <a:p>
            <a:pPr algn="just"/>
            <a:r>
              <a:rPr lang="en-US" sz="2000" dirty="0" smtClean="0">
                <a:solidFill>
                  <a:srgbClr val="FF0000"/>
                </a:solidFill>
              </a:rPr>
              <a:t>Software: </a:t>
            </a:r>
            <a:r>
              <a:rPr lang="en-US" sz="2000" dirty="0" err="1" smtClean="0">
                <a:solidFill>
                  <a:srgbClr val="FF0000"/>
                </a:solidFill>
              </a:rPr>
              <a:t>Caseware</a:t>
            </a:r>
            <a:r>
              <a:rPr lang="en-US" sz="2000" dirty="0" smtClean="0">
                <a:solidFill>
                  <a:srgbClr val="FF0000"/>
                </a:solidFill>
              </a:rPr>
              <a:t> IDEA </a:t>
            </a:r>
          </a:p>
          <a:p>
            <a:pPr algn="just"/>
            <a:r>
              <a:rPr lang="en-US" sz="2000" dirty="0" smtClean="0"/>
              <a:t>-- unusual initial values</a:t>
            </a:r>
          </a:p>
        </p:txBody>
      </p:sp>
      <p:pic>
        <p:nvPicPr>
          <p:cNvPr id="19" name="Picture 8" descr="Macintosh HD:Users:jun:Downloads:Capturesmallvaluescript.PN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3073" y="2690601"/>
            <a:ext cx="2175330" cy="3023485"/>
          </a:xfrm>
          <a:prstGeom prst="rect">
            <a:avLst/>
          </a:prstGeom>
          <a:noFill/>
          <a:ln>
            <a:noFill/>
          </a:ln>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0012" y="3222908"/>
            <a:ext cx="314325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024170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8324" y="233068"/>
            <a:ext cx="3048001" cy="2308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514350" y="6310575"/>
            <a:ext cx="942976" cy="280725"/>
          </a:xfrm>
          <a:prstGeom prst="rect">
            <a:avLst/>
          </a:prstGeom>
          <a:solidFill>
            <a:schemeClr val="bg1"/>
          </a:solidFill>
        </p:spPr>
        <p:txBody>
          <a:bodyPr wrap="square" rtlCol="0">
            <a:spAutoFit/>
          </a:bodyPr>
          <a:lstStyle/>
          <a:p>
            <a:endParaRPr lang="en-US" dirty="0"/>
          </a:p>
        </p:txBody>
      </p:sp>
      <p:sp>
        <p:nvSpPr>
          <p:cNvPr id="2" name="矩形 1"/>
          <p:cNvSpPr/>
          <p:nvPr/>
        </p:nvSpPr>
        <p:spPr>
          <a:xfrm>
            <a:off x="292100" y="781040"/>
            <a:ext cx="8166100" cy="1323439"/>
          </a:xfrm>
          <a:prstGeom prst="rect">
            <a:avLst/>
          </a:prstGeom>
        </p:spPr>
        <p:txBody>
          <a:bodyPr wrap="square">
            <a:spAutoFit/>
          </a:bodyPr>
          <a:lstStyle/>
          <a:p>
            <a:pPr algn="just"/>
            <a:r>
              <a:rPr lang="en-US" sz="2000" b="1" dirty="0" err="1">
                <a:solidFill>
                  <a:srgbClr val="0070C0"/>
                </a:solidFill>
              </a:rPr>
              <a:t>Unnormal</a:t>
            </a:r>
            <a:r>
              <a:rPr lang="en-US" sz="2000" b="1" dirty="0">
                <a:solidFill>
                  <a:srgbClr val="0070C0"/>
                </a:solidFill>
              </a:rPr>
              <a:t> prices</a:t>
            </a:r>
          </a:p>
          <a:p>
            <a:pPr algn="just"/>
            <a:endParaRPr lang="en-US" sz="2000" b="1" dirty="0">
              <a:solidFill>
                <a:srgbClr val="0070C0"/>
              </a:solidFill>
            </a:endParaRPr>
          </a:p>
          <a:p>
            <a:pPr algn="just"/>
            <a:r>
              <a:rPr lang="en-US" sz="2000" dirty="0" smtClean="0">
                <a:solidFill>
                  <a:srgbClr val="FF0000"/>
                </a:solidFill>
              </a:rPr>
              <a:t>Software: </a:t>
            </a:r>
            <a:r>
              <a:rPr lang="en-US" sz="2000" dirty="0" err="1">
                <a:solidFill>
                  <a:srgbClr val="FF0000"/>
                </a:solidFill>
              </a:rPr>
              <a:t>Caseware</a:t>
            </a:r>
            <a:r>
              <a:rPr lang="en-US" sz="2000" dirty="0">
                <a:solidFill>
                  <a:srgbClr val="FF0000"/>
                </a:solidFill>
              </a:rPr>
              <a:t> </a:t>
            </a:r>
            <a:r>
              <a:rPr lang="en-US" sz="2000" dirty="0" smtClean="0">
                <a:solidFill>
                  <a:srgbClr val="FF0000"/>
                </a:solidFill>
              </a:rPr>
              <a:t>IDEA</a:t>
            </a:r>
          </a:p>
          <a:p>
            <a:pPr algn="just"/>
            <a:r>
              <a:rPr lang="en-US" sz="2000" dirty="0" smtClean="0"/>
              <a:t>-- </a:t>
            </a:r>
            <a:r>
              <a:rPr lang="en-US" sz="2000" dirty="0" err="1" smtClean="0"/>
              <a:t>Benford’s</a:t>
            </a:r>
            <a:r>
              <a:rPr lang="en-US" sz="2000" dirty="0" smtClean="0"/>
              <a:t> Law Check</a:t>
            </a:r>
            <a:endParaRPr lang="en-US" sz="2000" dirty="0"/>
          </a:p>
        </p:txBody>
      </p:sp>
      <p:pic>
        <p:nvPicPr>
          <p:cNvPr id="15" name="Picture 4"/>
          <p:cNvPicPr/>
          <p:nvPr/>
        </p:nvPicPr>
        <p:blipFill>
          <a:blip r:embed="rId3" cstate="print"/>
          <a:srcRect/>
          <a:stretch>
            <a:fillRect/>
          </a:stretch>
        </p:blipFill>
        <p:spPr bwMode="auto">
          <a:xfrm>
            <a:off x="292100" y="2275405"/>
            <a:ext cx="7456237" cy="4486821"/>
          </a:xfrm>
          <a:prstGeom prst="rect">
            <a:avLst/>
          </a:prstGeom>
          <a:noFill/>
          <a:ln w="9525">
            <a:noFill/>
            <a:miter lim="800000"/>
            <a:headEnd/>
            <a:tailEnd/>
          </a:ln>
        </p:spPr>
      </p:pic>
      <p:sp>
        <p:nvSpPr>
          <p:cNvPr id="3" name="灯片编号占位符 2"/>
          <p:cNvSpPr>
            <a:spLocks noGrp="1"/>
          </p:cNvSpPr>
          <p:nvPr>
            <p:ph type="sldNum" sz="quarter" idx="10"/>
          </p:nvPr>
        </p:nvSpPr>
        <p:spPr/>
        <p:txBody>
          <a:bodyPr/>
          <a:lstStyle/>
          <a:p>
            <a:pPr>
              <a:defRPr/>
            </a:pPr>
            <a:fld id="{1BAEB5F4-2CD3-8E4C-A685-9D3768E45768}" type="slidenum">
              <a:rPr lang="en-US" smtClean="0"/>
              <a:pPr>
                <a:defRPr/>
              </a:pPr>
              <a:t>82</a:t>
            </a:fld>
            <a:endParaRPr lang="en-US"/>
          </a:p>
        </p:txBody>
      </p:sp>
      <p:grpSp>
        <p:nvGrpSpPr>
          <p:cNvPr id="10" name="组合 9"/>
          <p:cNvGrpSpPr/>
          <p:nvPr/>
        </p:nvGrpSpPr>
        <p:grpSpPr>
          <a:xfrm>
            <a:off x="5215726" y="505457"/>
            <a:ext cx="3803095" cy="3759928"/>
            <a:chOff x="169799" y="1463558"/>
            <a:chExt cx="5080916" cy="9695536"/>
          </a:xfrm>
        </p:grpSpPr>
        <p:sp>
          <p:nvSpPr>
            <p:cNvPr id="11" name="圆角矩形标注 10"/>
            <p:cNvSpPr/>
            <p:nvPr/>
          </p:nvSpPr>
          <p:spPr>
            <a:xfrm>
              <a:off x="169799" y="1463558"/>
              <a:ext cx="5080916" cy="9695536"/>
            </a:xfrm>
            <a:prstGeom prst="wedgeRoundRectCallout">
              <a:avLst>
                <a:gd name="adj1" fmla="val -36626"/>
                <a:gd name="adj2" fmla="val 55807"/>
                <a:gd name="adj3" fmla="val 16667"/>
              </a:avLst>
            </a:prstGeom>
            <a:solidFill>
              <a:schemeClr val="accent5"/>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4697" y="1463559"/>
              <a:ext cx="4610889" cy="9680843"/>
            </a:xfrm>
            <a:prstGeom prst="rect">
              <a:avLst/>
            </a:prstGeom>
            <a:noFill/>
          </p:spPr>
          <p:txBody>
            <a:bodyPr wrap="square" rtlCol="0">
              <a:spAutoFit/>
            </a:bodyPr>
            <a:lstStyle/>
            <a:p>
              <a:r>
                <a:rPr lang="en-US" sz="2000" dirty="0"/>
                <a:t>Widely used for accounting fraud detection </a:t>
              </a:r>
            </a:p>
            <a:p>
              <a:endParaRPr lang="en-US" sz="2000" dirty="0"/>
            </a:p>
            <a:p>
              <a:r>
                <a:rPr lang="en-US" sz="2000" dirty="0"/>
                <a:t>Values should come from mathematical combination of numbers (quantity × price), they are expected to obey </a:t>
              </a:r>
              <a:r>
                <a:rPr lang="en-US" sz="2000" dirty="0" err="1"/>
                <a:t>Benford’s</a:t>
              </a:r>
              <a:r>
                <a:rPr lang="en-US" sz="2000" dirty="0"/>
                <a:t> Law </a:t>
              </a:r>
            </a:p>
            <a:p>
              <a:endParaRPr lang="en-US" sz="2000" dirty="0" smtClean="0"/>
            </a:p>
            <a:p>
              <a:r>
                <a:rPr lang="en-US" sz="2000" dirty="0" smtClean="0"/>
                <a:t>First </a:t>
              </a:r>
              <a:r>
                <a:rPr lang="en-US" sz="2000" dirty="0"/>
                <a:t>Two </a:t>
              </a:r>
              <a:r>
                <a:rPr lang="en-US" sz="2000" dirty="0" smtClean="0"/>
                <a:t>Digit:“</a:t>
              </a:r>
              <a:r>
                <a:rPr lang="en-US" sz="2000" dirty="0"/>
                <a:t>60”, “79” and “80” do not obey </a:t>
              </a:r>
              <a:r>
                <a:rPr lang="en-US" sz="2000" dirty="0" smtClean="0"/>
                <a:t>the First Two Digit Law </a:t>
              </a:r>
              <a:endParaRPr lang="en-US" altLang="zh-CN" sz="2000" dirty="0" smtClean="0"/>
            </a:p>
            <a:p>
              <a:pPr algn="just"/>
              <a:endParaRPr lang="en-US" sz="1600" dirty="0" smtClean="0"/>
            </a:p>
          </p:txBody>
        </p:sp>
      </p:grpSp>
    </p:spTree>
    <p:extLst>
      <p:ext uri="{BB962C8B-B14F-4D97-AF65-F5344CB8AC3E}">
        <p14:creationId xmlns:p14="http://schemas.microsoft.com/office/powerpoint/2010/main" val="384083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8324" y="233068"/>
            <a:ext cx="3048001" cy="2308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514350" y="6310575"/>
            <a:ext cx="942976" cy="280725"/>
          </a:xfrm>
          <a:prstGeom prst="rect">
            <a:avLst/>
          </a:prstGeom>
          <a:solidFill>
            <a:schemeClr val="bg1"/>
          </a:solidFill>
        </p:spPr>
        <p:txBody>
          <a:bodyPr wrap="square" rtlCol="0">
            <a:spAutoFit/>
          </a:bodyPr>
          <a:lstStyle/>
          <a:p>
            <a:endParaRPr lang="en-US" dirty="0"/>
          </a:p>
        </p:txBody>
      </p:sp>
      <p:sp>
        <p:nvSpPr>
          <p:cNvPr id="2" name="矩形 1"/>
          <p:cNvSpPr/>
          <p:nvPr/>
        </p:nvSpPr>
        <p:spPr>
          <a:xfrm>
            <a:off x="292100" y="1032082"/>
            <a:ext cx="8166100" cy="1323439"/>
          </a:xfrm>
          <a:prstGeom prst="rect">
            <a:avLst/>
          </a:prstGeom>
        </p:spPr>
        <p:txBody>
          <a:bodyPr wrap="square">
            <a:spAutoFit/>
          </a:bodyPr>
          <a:lstStyle/>
          <a:p>
            <a:pPr algn="just"/>
            <a:r>
              <a:rPr lang="en-US" sz="2000" b="1" dirty="0" smtClean="0">
                <a:solidFill>
                  <a:srgbClr val="0070C0"/>
                </a:solidFill>
              </a:rPr>
              <a:t>Unqualified </a:t>
            </a:r>
            <a:r>
              <a:rPr lang="en-US" sz="2000" b="1" dirty="0">
                <a:solidFill>
                  <a:srgbClr val="0070C0"/>
                </a:solidFill>
              </a:rPr>
              <a:t>suppliers</a:t>
            </a:r>
          </a:p>
          <a:p>
            <a:pPr algn="just"/>
            <a:endParaRPr lang="en-US" sz="2000" dirty="0" smtClean="0"/>
          </a:p>
          <a:p>
            <a:pPr algn="just"/>
            <a:r>
              <a:rPr lang="en-US" sz="2000" dirty="0" smtClean="0">
                <a:solidFill>
                  <a:srgbClr val="FF0000"/>
                </a:solidFill>
              </a:rPr>
              <a:t>Software: SAS </a:t>
            </a:r>
          </a:p>
          <a:p>
            <a:pPr algn="just"/>
            <a:r>
              <a:rPr lang="en-US" sz="2000" dirty="0" smtClean="0"/>
              <a:t>--“</a:t>
            </a:r>
            <a:r>
              <a:rPr lang="en-US" sz="2000" dirty="0"/>
              <a:t>black list” Contractor Detection</a:t>
            </a:r>
            <a:endParaRPr lang="en-US" sz="2000" dirty="0" smtClean="0"/>
          </a:p>
        </p:txBody>
      </p:sp>
      <p:pic>
        <p:nvPicPr>
          <p:cNvPr id="12" name="Picture 9"/>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10049" y="1751034"/>
            <a:ext cx="4802414" cy="1849714"/>
          </a:xfrm>
          <a:prstGeom prst="rect">
            <a:avLst/>
          </a:prstGeom>
          <a:noFill/>
          <a:ln>
            <a:noFill/>
          </a:ln>
        </p:spPr>
      </p:pic>
      <p:graphicFrame>
        <p:nvGraphicFramePr>
          <p:cNvPr id="15" name="表格 14"/>
          <p:cNvGraphicFramePr>
            <a:graphicFrameLocks noGrp="1"/>
          </p:cNvGraphicFramePr>
          <p:nvPr>
            <p:extLst/>
          </p:nvPr>
        </p:nvGraphicFramePr>
        <p:xfrm>
          <a:off x="5129325" y="4790505"/>
          <a:ext cx="3133498" cy="1752600"/>
        </p:xfrm>
        <a:graphic>
          <a:graphicData uri="http://schemas.openxmlformats.org/drawingml/2006/table">
            <a:tbl>
              <a:tblPr firstRow="1" firstCol="1" bandRow="1">
                <a:tableStyleId>{5C22544A-7EE6-4342-B048-85BDC9FD1C3A}</a:tableStyleId>
              </a:tblPr>
              <a:tblGrid>
                <a:gridCol w="1801958">
                  <a:extLst>
                    <a:ext uri="{9D8B030D-6E8A-4147-A177-3AD203B41FA5}">
                      <a16:colId xmlns:a16="http://schemas.microsoft.com/office/drawing/2014/main" val="20000"/>
                    </a:ext>
                  </a:extLst>
                </a:gridCol>
                <a:gridCol w="1331540">
                  <a:extLst>
                    <a:ext uri="{9D8B030D-6E8A-4147-A177-3AD203B41FA5}">
                      <a16:colId xmlns:a16="http://schemas.microsoft.com/office/drawing/2014/main" val="20001"/>
                    </a:ext>
                  </a:extLst>
                </a:gridCol>
              </a:tblGrid>
              <a:tr h="292100">
                <a:tc>
                  <a:txBody>
                    <a:bodyPr/>
                    <a:lstStyle/>
                    <a:p>
                      <a:pPr marL="0" marR="0" algn="just">
                        <a:lnSpc>
                          <a:spcPct val="115000"/>
                        </a:lnSpc>
                        <a:spcBef>
                          <a:spcPts val="0"/>
                        </a:spcBef>
                        <a:spcAft>
                          <a:spcPts val="0"/>
                        </a:spcAft>
                      </a:pPr>
                      <a:r>
                        <a:rPr lang="en-US" sz="1400" dirty="0">
                          <a:solidFill>
                            <a:schemeClr val="tx1"/>
                          </a:solidFill>
                          <a:effectLst/>
                        </a:rPr>
                        <a:t>Contractor     </a:t>
                      </a:r>
                      <a:endParaRPr lang="en-US" sz="1400" dirty="0">
                        <a:solidFill>
                          <a:schemeClr val="tx1"/>
                        </a:solidFill>
                        <a:effectLst/>
                        <a:latin typeface="Calibri"/>
                        <a:ea typeface="SimSun"/>
                        <a:cs typeface="Times New Roman"/>
                      </a:endParaRPr>
                    </a:p>
                  </a:txBody>
                  <a:tcPr marL="68580" marR="68580" marT="0" marB="0"/>
                </a:tc>
                <a:tc>
                  <a:txBody>
                    <a:bodyPr/>
                    <a:lstStyle/>
                    <a:p>
                      <a:pPr marL="0" marR="0" algn="just">
                        <a:lnSpc>
                          <a:spcPct val="115000"/>
                        </a:lnSpc>
                        <a:spcBef>
                          <a:spcPts val="0"/>
                        </a:spcBef>
                        <a:spcAft>
                          <a:spcPts val="0"/>
                        </a:spcAft>
                      </a:pPr>
                      <a:r>
                        <a:rPr lang="en-US" sz="1400">
                          <a:solidFill>
                            <a:schemeClr val="tx1"/>
                          </a:solidFill>
                          <a:effectLst/>
                        </a:rPr>
                        <a:t>Frequency</a:t>
                      </a:r>
                      <a:endParaRPr lang="en-US" sz="1400">
                        <a:solidFill>
                          <a:schemeClr val="tx1"/>
                        </a:solidFill>
                        <a:effectLst/>
                        <a:latin typeface="Calibri"/>
                        <a:ea typeface="SimSun"/>
                        <a:cs typeface="Times New Roman"/>
                      </a:endParaRPr>
                    </a:p>
                  </a:txBody>
                  <a:tcPr marL="68580" marR="68580" marT="0" marB="0"/>
                </a:tc>
                <a:extLst>
                  <a:ext uri="{0D108BD9-81ED-4DB2-BD59-A6C34878D82A}">
                    <a16:rowId xmlns:a16="http://schemas.microsoft.com/office/drawing/2014/main" val="10000"/>
                  </a:ext>
                </a:extLst>
              </a:tr>
              <a:tr h="292100">
                <a:tc>
                  <a:txBody>
                    <a:bodyPr/>
                    <a:lstStyle/>
                    <a:p>
                      <a:pPr marL="0" marR="0" algn="just">
                        <a:lnSpc>
                          <a:spcPct val="115000"/>
                        </a:lnSpc>
                        <a:spcBef>
                          <a:spcPts val="0"/>
                        </a:spcBef>
                        <a:spcAft>
                          <a:spcPts val="0"/>
                        </a:spcAft>
                      </a:pPr>
                      <a:r>
                        <a:rPr lang="en-US" sz="1400" dirty="0">
                          <a:solidFill>
                            <a:schemeClr val="tx1"/>
                          </a:solidFill>
                          <a:effectLst/>
                        </a:rPr>
                        <a:t>33.000.118</a:t>
                      </a:r>
                      <a:endParaRPr lang="en-US" sz="1400" dirty="0">
                        <a:solidFill>
                          <a:schemeClr val="tx1"/>
                        </a:solidFill>
                        <a:effectLst/>
                        <a:latin typeface="Calibri"/>
                        <a:ea typeface="SimSun"/>
                        <a:cs typeface="Times New Roman"/>
                      </a:endParaRPr>
                    </a:p>
                  </a:txBody>
                  <a:tcPr marL="68580" marR="68580" marT="0" marB="0"/>
                </a:tc>
                <a:tc>
                  <a:txBody>
                    <a:bodyPr/>
                    <a:lstStyle/>
                    <a:p>
                      <a:pPr marL="0" marR="0" algn="just">
                        <a:lnSpc>
                          <a:spcPct val="115000"/>
                        </a:lnSpc>
                        <a:spcBef>
                          <a:spcPts val="0"/>
                        </a:spcBef>
                        <a:spcAft>
                          <a:spcPts val="0"/>
                        </a:spcAft>
                      </a:pPr>
                      <a:r>
                        <a:rPr lang="en-US" sz="1400">
                          <a:solidFill>
                            <a:schemeClr val="tx1"/>
                          </a:solidFill>
                          <a:effectLst/>
                        </a:rPr>
                        <a:t>1717</a:t>
                      </a:r>
                      <a:endParaRPr lang="en-US" sz="1400">
                        <a:solidFill>
                          <a:schemeClr val="tx1"/>
                        </a:solidFill>
                        <a:effectLst/>
                        <a:latin typeface="Calibri"/>
                        <a:ea typeface="SimSun"/>
                        <a:cs typeface="Times New Roman"/>
                      </a:endParaRPr>
                    </a:p>
                  </a:txBody>
                  <a:tcPr marL="68580" marR="68580" marT="0" marB="0"/>
                </a:tc>
                <a:extLst>
                  <a:ext uri="{0D108BD9-81ED-4DB2-BD59-A6C34878D82A}">
                    <a16:rowId xmlns:a16="http://schemas.microsoft.com/office/drawing/2014/main" val="10001"/>
                  </a:ext>
                </a:extLst>
              </a:tr>
              <a:tr h="292100">
                <a:tc>
                  <a:txBody>
                    <a:bodyPr/>
                    <a:lstStyle/>
                    <a:p>
                      <a:pPr marL="0" marR="0" algn="just">
                        <a:lnSpc>
                          <a:spcPct val="115000"/>
                        </a:lnSpc>
                        <a:spcBef>
                          <a:spcPts val="0"/>
                        </a:spcBef>
                        <a:spcAft>
                          <a:spcPts val="0"/>
                        </a:spcAft>
                      </a:pPr>
                      <a:r>
                        <a:rPr lang="en-US" sz="1400" dirty="0">
                          <a:solidFill>
                            <a:schemeClr val="tx1"/>
                          </a:solidFill>
                          <a:effectLst/>
                        </a:rPr>
                        <a:t>00.212.655</a:t>
                      </a:r>
                      <a:endParaRPr lang="en-US" sz="1400" dirty="0">
                        <a:solidFill>
                          <a:schemeClr val="tx1"/>
                        </a:solidFill>
                        <a:effectLst/>
                        <a:latin typeface="Calibri"/>
                        <a:ea typeface="SimSun"/>
                        <a:cs typeface="Times New Roman"/>
                      </a:endParaRPr>
                    </a:p>
                  </a:txBody>
                  <a:tcPr marL="68580" marR="68580" marT="0" marB="0"/>
                </a:tc>
                <a:tc>
                  <a:txBody>
                    <a:bodyPr/>
                    <a:lstStyle/>
                    <a:p>
                      <a:pPr marL="0" marR="0" algn="just">
                        <a:lnSpc>
                          <a:spcPct val="115000"/>
                        </a:lnSpc>
                        <a:spcBef>
                          <a:spcPts val="0"/>
                        </a:spcBef>
                        <a:spcAft>
                          <a:spcPts val="0"/>
                        </a:spcAft>
                      </a:pPr>
                      <a:r>
                        <a:rPr lang="en-US" sz="1400" dirty="0">
                          <a:solidFill>
                            <a:schemeClr val="tx1"/>
                          </a:solidFill>
                          <a:effectLst/>
                        </a:rPr>
                        <a:t>405</a:t>
                      </a:r>
                      <a:endParaRPr lang="en-US" sz="1400" dirty="0">
                        <a:solidFill>
                          <a:schemeClr val="tx1"/>
                        </a:solidFill>
                        <a:effectLst/>
                        <a:latin typeface="Calibri"/>
                        <a:ea typeface="SimSun"/>
                        <a:cs typeface="Times New Roman"/>
                      </a:endParaRPr>
                    </a:p>
                  </a:txBody>
                  <a:tcPr marL="68580" marR="68580" marT="0" marB="0"/>
                </a:tc>
                <a:extLst>
                  <a:ext uri="{0D108BD9-81ED-4DB2-BD59-A6C34878D82A}">
                    <a16:rowId xmlns:a16="http://schemas.microsoft.com/office/drawing/2014/main" val="10002"/>
                  </a:ext>
                </a:extLst>
              </a:tr>
              <a:tr h="292100">
                <a:tc>
                  <a:txBody>
                    <a:bodyPr/>
                    <a:lstStyle/>
                    <a:p>
                      <a:pPr marL="0" marR="0" algn="just">
                        <a:lnSpc>
                          <a:spcPct val="115000"/>
                        </a:lnSpc>
                        <a:spcBef>
                          <a:spcPts val="0"/>
                        </a:spcBef>
                        <a:spcAft>
                          <a:spcPts val="0"/>
                        </a:spcAft>
                      </a:pPr>
                      <a:r>
                        <a:rPr lang="en-US" sz="1400">
                          <a:solidFill>
                            <a:schemeClr val="tx1"/>
                          </a:solidFill>
                          <a:effectLst/>
                        </a:rPr>
                        <a:t>29.739.737</a:t>
                      </a:r>
                      <a:endParaRPr lang="en-US" sz="1400">
                        <a:solidFill>
                          <a:schemeClr val="tx1"/>
                        </a:solidFill>
                        <a:effectLst/>
                        <a:latin typeface="Calibri"/>
                        <a:ea typeface="SimSun"/>
                        <a:cs typeface="Times New Roman"/>
                      </a:endParaRPr>
                    </a:p>
                  </a:txBody>
                  <a:tcPr marL="68580" marR="68580" marT="0" marB="0"/>
                </a:tc>
                <a:tc>
                  <a:txBody>
                    <a:bodyPr/>
                    <a:lstStyle/>
                    <a:p>
                      <a:pPr marL="0" marR="0" algn="just">
                        <a:lnSpc>
                          <a:spcPct val="115000"/>
                        </a:lnSpc>
                        <a:spcBef>
                          <a:spcPts val="0"/>
                        </a:spcBef>
                        <a:spcAft>
                          <a:spcPts val="0"/>
                        </a:spcAft>
                      </a:pPr>
                      <a:r>
                        <a:rPr lang="en-US" sz="1400" dirty="0">
                          <a:solidFill>
                            <a:schemeClr val="tx1"/>
                          </a:solidFill>
                          <a:effectLst/>
                        </a:rPr>
                        <a:t>404</a:t>
                      </a:r>
                      <a:endParaRPr lang="en-US" sz="1400" dirty="0">
                        <a:solidFill>
                          <a:schemeClr val="tx1"/>
                        </a:solidFill>
                        <a:effectLst/>
                        <a:latin typeface="Calibri"/>
                        <a:ea typeface="SimSun"/>
                        <a:cs typeface="Times New Roman"/>
                      </a:endParaRPr>
                    </a:p>
                  </a:txBody>
                  <a:tcPr marL="68580" marR="68580" marT="0" marB="0"/>
                </a:tc>
                <a:extLst>
                  <a:ext uri="{0D108BD9-81ED-4DB2-BD59-A6C34878D82A}">
                    <a16:rowId xmlns:a16="http://schemas.microsoft.com/office/drawing/2014/main" val="10003"/>
                  </a:ext>
                </a:extLst>
              </a:tr>
              <a:tr h="292100">
                <a:tc>
                  <a:txBody>
                    <a:bodyPr/>
                    <a:lstStyle/>
                    <a:p>
                      <a:pPr marL="0" marR="0" algn="just">
                        <a:lnSpc>
                          <a:spcPct val="115000"/>
                        </a:lnSpc>
                        <a:spcBef>
                          <a:spcPts val="0"/>
                        </a:spcBef>
                        <a:spcAft>
                          <a:spcPts val="0"/>
                        </a:spcAft>
                      </a:pPr>
                      <a:r>
                        <a:rPr lang="en-US" sz="1400">
                          <a:solidFill>
                            <a:schemeClr val="tx1"/>
                          </a:solidFill>
                          <a:effectLst/>
                        </a:rPr>
                        <a:t>10.788.628</a:t>
                      </a:r>
                      <a:endParaRPr lang="en-US" sz="1400">
                        <a:solidFill>
                          <a:schemeClr val="tx1"/>
                        </a:solidFill>
                        <a:effectLst/>
                        <a:latin typeface="Calibri"/>
                        <a:ea typeface="SimSun"/>
                        <a:cs typeface="Times New Roman"/>
                      </a:endParaRPr>
                    </a:p>
                  </a:txBody>
                  <a:tcPr marL="68580" marR="68580" marT="0" marB="0"/>
                </a:tc>
                <a:tc>
                  <a:txBody>
                    <a:bodyPr/>
                    <a:lstStyle/>
                    <a:p>
                      <a:pPr marL="0" marR="0" algn="just">
                        <a:lnSpc>
                          <a:spcPct val="115000"/>
                        </a:lnSpc>
                        <a:spcBef>
                          <a:spcPts val="0"/>
                        </a:spcBef>
                        <a:spcAft>
                          <a:spcPts val="0"/>
                        </a:spcAft>
                      </a:pPr>
                      <a:r>
                        <a:rPr lang="en-US" sz="1400" dirty="0">
                          <a:solidFill>
                            <a:schemeClr val="tx1"/>
                          </a:solidFill>
                          <a:effectLst/>
                        </a:rPr>
                        <a:t>375</a:t>
                      </a:r>
                      <a:endParaRPr lang="en-US" sz="1400" dirty="0">
                        <a:solidFill>
                          <a:schemeClr val="tx1"/>
                        </a:solidFill>
                        <a:effectLst/>
                        <a:latin typeface="Calibri"/>
                        <a:ea typeface="SimSun"/>
                        <a:cs typeface="Times New Roman"/>
                      </a:endParaRPr>
                    </a:p>
                  </a:txBody>
                  <a:tcPr marL="68580" marR="68580" marT="0" marB="0"/>
                </a:tc>
                <a:extLst>
                  <a:ext uri="{0D108BD9-81ED-4DB2-BD59-A6C34878D82A}">
                    <a16:rowId xmlns:a16="http://schemas.microsoft.com/office/drawing/2014/main" val="10004"/>
                  </a:ext>
                </a:extLst>
              </a:tr>
              <a:tr h="292100">
                <a:tc>
                  <a:txBody>
                    <a:bodyPr/>
                    <a:lstStyle/>
                    <a:p>
                      <a:pPr marL="0" marR="0" algn="just">
                        <a:lnSpc>
                          <a:spcPct val="115000"/>
                        </a:lnSpc>
                        <a:spcBef>
                          <a:spcPts val="0"/>
                        </a:spcBef>
                        <a:spcAft>
                          <a:spcPts val="0"/>
                        </a:spcAft>
                      </a:pPr>
                      <a:r>
                        <a:rPr lang="en-US" sz="1400">
                          <a:solidFill>
                            <a:schemeClr val="tx1"/>
                          </a:solidFill>
                          <a:effectLst/>
                        </a:rPr>
                        <a:t>00.329.379</a:t>
                      </a:r>
                      <a:endParaRPr lang="en-US" sz="1400">
                        <a:solidFill>
                          <a:schemeClr val="tx1"/>
                        </a:solidFill>
                        <a:effectLst/>
                        <a:latin typeface="Calibri"/>
                        <a:ea typeface="SimSun"/>
                        <a:cs typeface="Times New Roman"/>
                      </a:endParaRPr>
                    </a:p>
                  </a:txBody>
                  <a:tcPr marL="68580" marR="68580" marT="0" marB="0"/>
                </a:tc>
                <a:tc>
                  <a:txBody>
                    <a:bodyPr/>
                    <a:lstStyle/>
                    <a:p>
                      <a:pPr marL="0" marR="0" algn="just">
                        <a:lnSpc>
                          <a:spcPct val="115000"/>
                        </a:lnSpc>
                        <a:spcBef>
                          <a:spcPts val="0"/>
                        </a:spcBef>
                        <a:spcAft>
                          <a:spcPts val="0"/>
                        </a:spcAft>
                      </a:pPr>
                      <a:r>
                        <a:rPr lang="en-US" sz="1400" dirty="0">
                          <a:solidFill>
                            <a:schemeClr val="tx1"/>
                          </a:solidFill>
                          <a:effectLst/>
                        </a:rPr>
                        <a:t>345</a:t>
                      </a:r>
                      <a:endParaRPr lang="en-US" sz="1400" dirty="0">
                        <a:solidFill>
                          <a:schemeClr val="tx1"/>
                        </a:solidFill>
                        <a:effectLst/>
                        <a:latin typeface="Calibri"/>
                        <a:ea typeface="SimSun"/>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3" name="灯片编号占位符 2"/>
          <p:cNvSpPr>
            <a:spLocks noGrp="1"/>
          </p:cNvSpPr>
          <p:nvPr>
            <p:ph type="sldNum" sz="quarter" idx="10"/>
          </p:nvPr>
        </p:nvSpPr>
        <p:spPr/>
        <p:txBody>
          <a:bodyPr/>
          <a:lstStyle/>
          <a:p>
            <a:pPr>
              <a:defRPr/>
            </a:pPr>
            <a:fld id="{1BAEB5F4-2CD3-8E4C-A685-9D3768E45768}" type="slidenum">
              <a:rPr lang="en-US" smtClean="0"/>
              <a:pPr>
                <a:defRPr/>
              </a:pPr>
              <a:t>83</a:t>
            </a:fld>
            <a:endParaRPr lang="en-US"/>
          </a:p>
        </p:txBody>
      </p:sp>
      <p:sp>
        <p:nvSpPr>
          <p:cNvPr id="13" name="TextBox 12"/>
          <p:cNvSpPr txBox="1"/>
          <p:nvPr/>
        </p:nvSpPr>
        <p:spPr>
          <a:xfrm>
            <a:off x="138383" y="4807682"/>
            <a:ext cx="3932693" cy="2185214"/>
          </a:xfrm>
          <a:prstGeom prst="rect">
            <a:avLst/>
          </a:prstGeom>
          <a:noFill/>
        </p:spPr>
        <p:txBody>
          <a:bodyPr wrap="square" rtlCol="0">
            <a:spAutoFit/>
          </a:bodyPr>
          <a:lstStyle/>
          <a:p>
            <a:r>
              <a:rPr lang="en-US" dirty="0" smtClean="0"/>
              <a:t>Integrated </a:t>
            </a:r>
            <a:r>
              <a:rPr lang="en-US" dirty="0"/>
              <a:t>results:</a:t>
            </a:r>
          </a:p>
          <a:p>
            <a:pPr marL="285750" indent="-285750">
              <a:buFont typeface="Arial" panose="020B0604020202020204" pitchFamily="34" charset="0"/>
              <a:buChar char="•"/>
            </a:pPr>
            <a:r>
              <a:rPr lang="en-US" sz="1800" dirty="0" smtClean="0"/>
              <a:t>25,100 </a:t>
            </a:r>
            <a:r>
              <a:rPr lang="en-US" sz="1800" dirty="0"/>
              <a:t>contracts are made with contractors listed in the blacklist</a:t>
            </a:r>
          </a:p>
          <a:p>
            <a:pPr marL="285750" indent="-285750">
              <a:buFont typeface="Arial" panose="020B0604020202020204" pitchFamily="34" charset="0"/>
              <a:buChar char="•"/>
            </a:pPr>
            <a:r>
              <a:rPr lang="en-US" sz="1800" dirty="0" smtClean="0"/>
              <a:t>1,936 </a:t>
            </a:r>
            <a:r>
              <a:rPr lang="en-US" sz="1800" dirty="0"/>
              <a:t>unique </a:t>
            </a:r>
            <a:r>
              <a:rPr lang="en-US" sz="1800" dirty="0" smtClean="0"/>
              <a:t>suspicious contractors (firms)</a:t>
            </a:r>
            <a:endParaRPr lang="en-US" altLang="zh-CN" sz="1800" dirty="0" smtClean="0"/>
          </a:p>
          <a:p>
            <a:pPr algn="just"/>
            <a:endParaRPr lang="en-US" sz="1600" dirty="0"/>
          </a:p>
          <a:p>
            <a:endParaRPr lang="en-US" dirty="0"/>
          </a:p>
        </p:txBody>
      </p:sp>
      <p:sp>
        <p:nvSpPr>
          <p:cNvPr id="6" name="矩形 5"/>
          <p:cNvSpPr/>
          <p:nvPr/>
        </p:nvSpPr>
        <p:spPr>
          <a:xfrm>
            <a:off x="4252684" y="1289369"/>
            <a:ext cx="4802414" cy="216086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右箭头 7"/>
          <p:cNvSpPr/>
          <p:nvPr/>
        </p:nvSpPr>
        <p:spPr>
          <a:xfrm rot="5400000">
            <a:off x="6218803" y="3638002"/>
            <a:ext cx="784905" cy="653142"/>
          </a:xfrm>
          <a:prstGeom prst="rightArrow">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169703" y="1289369"/>
            <a:ext cx="1059542" cy="461665"/>
          </a:xfrm>
          <a:prstGeom prst="rect">
            <a:avLst/>
          </a:prstGeom>
          <a:noFill/>
        </p:spPr>
        <p:txBody>
          <a:bodyPr wrap="square" rtlCol="0">
            <a:spAutoFit/>
          </a:bodyPr>
          <a:lstStyle/>
          <a:p>
            <a:r>
              <a:rPr lang="en-US" dirty="0" smtClean="0"/>
              <a:t>APP</a:t>
            </a:r>
            <a:endParaRPr lang="en-US" dirty="0"/>
          </a:p>
        </p:txBody>
      </p:sp>
      <p:sp>
        <p:nvSpPr>
          <p:cNvPr id="17" name="矩形 16"/>
          <p:cNvSpPr/>
          <p:nvPr/>
        </p:nvSpPr>
        <p:spPr>
          <a:xfrm>
            <a:off x="5136128" y="4790505"/>
            <a:ext cx="3126695" cy="174082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528693" y="4346017"/>
            <a:ext cx="2341563" cy="461665"/>
          </a:xfrm>
          <a:prstGeom prst="rect">
            <a:avLst/>
          </a:prstGeom>
          <a:noFill/>
        </p:spPr>
        <p:txBody>
          <a:bodyPr wrap="square" rtlCol="0">
            <a:spAutoFit/>
          </a:bodyPr>
          <a:lstStyle/>
          <a:p>
            <a:r>
              <a:rPr lang="en-US" dirty="0" smtClean="0"/>
              <a:t>Sample results</a:t>
            </a:r>
            <a:endParaRPr lang="en-US" dirty="0"/>
          </a:p>
        </p:txBody>
      </p:sp>
      <p:sp>
        <p:nvSpPr>
          <p:cNvPr id="20" name="矩形 19"/>
          <p:cNvSpPr/>
          <p:nvPr/>
        </p:nvSpPr>
        <p:spPr>
          <a:xfrm>
            <a:off x="145143" y="4807682"/>
            <a:ext cx="3919175" cy="172364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右箭头 20"/>
          <p:cNvSpPr/>
          <p:nvPr/>
        </p:nvSpPr>
        <p:spPr>
          <a:xfrm rot="10800000">
            <a:off x="4194058" y="5342933"/>
            <a:ext cx="784905" cy="653142"/>
          </a:xfrm>
          <a:prstGeom prst="rightArrow">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549596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8324" y="233068"/>
            <a:ext cx="3048001" cy="2308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514350" y="6310575"/>
            <a:ext cx="942976" cy="280725"/>
          </a:xfrm>
          <a:prstGeom prst="rect">
            <a:avLst/>
          </a:prstGeom>
          <a:solidFill>
            <a:schemeClr val="bg1"/>
          </a:solidFill>
        </p:spPr>
        <p:txBody>
          <a:bodyPr wrap="square" rtlCol="0">
            <a:spAutoFit/>
          </a:bodyPr>
          <a:lstStyle/>
          <a:p>
            <a:endParaRPr lang="en-US" dirty="0"/>
          </a:p>
        </p:txBody>
      </p:sp>
      <p:sp>
        <p:nvSpPr>
          <p:cNvPr id="2" name="矩形 1"/>
          <p:cNvSpPr/>
          <p:nvPr/>
        </p:nvSpPr>
        <p:spPr>
          <a:xfrm>
            <a:off x="260349" y="719822"/>
            <a:ext cx="8166100" cy="1323439"/>
          </a:xfrm>
          <a:prstGeom prst="rect">
            <a:avLst/>
          </a:prstGeom>
        </p:spPr>
        <p:txBody>
          <a:bodyPr wrap="square">
            <a:spAutoFit/>
          </a:bodyPr>
          <a:lstStyle/>
          <a:p>
            <a:pPr algn="just"/>
            <a:r>
              <a:rPr lang="en-US" sz="2000" b="1" dirty="0" err="1" smtClean="0">
                <a:solidFill>
                  <a:srgbClr val="0070C0"/>
                </a:solidFill>
              </a:rPr>
              <a:t>Unnormal</a:t>
            </a:r>
            <a:r>
              <a:rPr lang="en-US" sz="2000" b="1" dirty="0" smtClean="0">
                <a:solidFill>
                  <a:srgbClr val="0070C0"/>
                </a:solidFill>
              </a:rPr>
              <a:t> bidding mode</a:t>
            </a:r>
            <a:endParaRPr lang="en-US" sz="2000" b="1" dirty="0">
              <a:solidFill>
                <a:srgbClr val="0070C0"/>
              </a:solidFill>
            </a:endParaRPr>
          </a:p>
          <a:p>
            <a:pPr algn="just"/>
            <a:endParaRPr lang="en-US" sz="2000" dirty="0" smtClean="0"/>
          </a:p>
          <a:p>
            <a:pPr algn="just"/>
            <a:r>
              <a:rPr lang="en-US" sz="2000" dirty="0" smtClean="0">
                <a:solidFill>
                  <a:srgbClr val="FF0000"/>
                </a:solidFill>
              </a:rPr>
              <a:t>Software: Excel</a:t>
            </a:r>
          </a:p>
          <a:p>
            <a:pPr algn="just"/>
            <a:r>
              <a:rPr lang="en-US" sz="2000" dirty="0" smtClean="0"/>
              <a:t>-- Big </a:t>
            </a:r>
            <a:r>
              <a:rPr lang="en-US" sz="2000" dirty="0"/>
              <a:t>Data Collection</a:t>
            </a:r>
            <a:endParaRPr lang="en-US" sz="2000" dirty="0" smtClean="0"/>
          </a:p>
        </p:txBody>
      </p:sp>
      <p:graphicFrame>
        <p:nvGraphicFramePr>
          <p:cNvPr id="8" name="表格 7"/>
          <p:cNvGraphicFramePr>
            <a:graphicFrameLocks noGrp="1"/>
          </p:cNvGraphicFramePr>
          <p:nvPr>
            <p:extLst/>
          </p:nvPr>
        </p:nvGraphicFramePr>
        <p:xfrm>
          <a:off x="292100" y="2238756"/>
          <a:ext cx="8585199" cy="4184904"/>
        </p:xfrm>
        <a:graphic>
          <a:graphicData uri="http://schemas.openxmlformats.org/drawingml/2006/table">
            <a:tbl>
              <a:tblPr firstRow="1" firstCol="1" bandRow="1">
                <a:tableStyleId>{5C22544A-7EE6-4342-B048-85BDC9FD1C3A}</a:tableStyleId>
              </a:tblPr>
              <a:tblGrid>
                <a:gridCol w="1538399">
                  <a:extLst>
                    <a:ext uri="{9D8B030D-6E8A-4147-A177-3AD203B41FA5}">
                      <a16:colId xmlns:a16="http://schemas.microsoft.com/office/drawing/2014/main" val="20000"/>
                    </a:ext>
                  </a:extLst>
                </a:gridCol>
                <a:gridCol w="2000122">
                  <a:extLst>
                    <a:ext uri="{9D8B030D-6E8A-4147-A177-3AD203B41FA5}">
                      <a16:colId xmlns:a16="http://schemas.microsoft.com/office/drawing/2014/main" val="20001"/>
                    </a:ext>
                  </a:extLst>
                </a:gridCol>
                <a:gridCol w="2858037">
                  <a:extLst>
                    <a:ext uri="{9D8B030D-6E8A-4147-A177-3AD203B41FA5}">
                      <a16:colId xmlns:a16="http://schemas.microsoft.com/office/drawing/2014/main" val="20002"/>
                    </a:ext>
                  </a:extLst>
                </a:gridCol>
                <a:gridCol w="2188641">
                  <a:extLst>
                    <a:ext uri="{9D8B030D-6E8A-4147-A177-3AD203B41FA5}">
                      <a16:colId xmlns:a16="http://schemas.microsoft.com/office/drawing/2014/main" val="20003"/>
                    </a:ext>
                  </a:extLst>
                </a:gridCol>
              </a:tblGrid>
              <a:tr h="259080">
                <a:tc>
                  <a:txBody>
                    <a:bodyPr/>
                    <a:lstStyle/>
                    <a:p>
                      <a:pPr marL="0" marR="0" algn="just">
                        <a:lnSpc>
                          <a:spcPct val="115000"/>
                        </a:lnSpc>
                        <a:spcBef>
                          <a:spcPts val="0"/>
                        </a:spcBef>
                        <a:spcAft>
                          <a:spcPts val="0"/>
                        </a:spcAft>
                      </a:pPr>
                      <a:r>
                        <a:rPr lang="en-US" sz="1400" dirty="0" smtClean="0">
                          <a:solidFill>
                            <a:schemeClr val="tx1"/>
                          </a:solidFill>
                          <a:effectLst/>
                        </a:rPr>
                        <a:t>Contract ID</a:t>
                      </a:r>
                      <a:endParaRPr lang="en-US" sz="1400" dirty="0">
                        <a:solidFill>
                          <a:schemeClr val="tx1"/>
                        </a:solidFill>
                        <a:effectLst/>
                        <a:latin typeface="Calibri"/>
                        <a:ea typeface="SimSun"/>
                        <a:cs typeface="Times New Roman"/>
                      </a:endParaRPr>
                    </a:p>
                  </a:txBody>
                  <a:tcPr marL="46081" marR="46081" marT="0" marB="0"/>
                </a:tc>
                <a:tc>
                  <a:txBody>
                    <a:bodyPr/>
                    <a:lstStyle/>
                    <a:p>
                      <a:pPr marL="0" marR="0" algn="just">
                        <a:lnSpc>
                          <a:spcPct val="115000"/>
                        </a:lnSpc>
                        <a:spcBef>
                          <a:spcPts val="0"/>
                        </a:spcBef>
                        <a:spcAft>
                          <a:spcPts val="0"/>
                        </a:spcAft>
                      </a:pPr>
                      <a:r>
                        <a:rPr lang="en-US" sz="1400" dirty="0" smtClean="0">
                          <a:solidFill>
                            <a:schemeClr val="tx1"/>
                          </a:solidFill>
                          <a:effectLst/>
                        </a:rPr>
                        <a:t>Bidding Mode</a:t>
                      </a:r>
                      <a:endParaRPr lang="en-US" sz="1400" dirty="0">
                        <a:solidFill>
                          <a:schemeClr val="tx1"/>
                        </a:solidFill>
                        <a:effectLst/>
                        <a:latin typeface="Calibri"/>
                        <a:ea typeface="SimSun"/>
                        <a:cs typeface="Times New Roman"/>
                      </a:endParaRPr>
                    </a:p>
                  </a:txBody>
                  <a:tcPr marL="46081" marR="46081" marT="0" marB="0"/>
                </a:tc>
                <a:tc>
                  <a:txBody>
                    <a:bodyPr/>
                    <a:lstStyle/>
                    <a:p>
                      <a:pPr marL="0" marR="0" algn="just">
                        <a:lnSpc>
                          <a:spcPct val="115000"/>
                        </a:lnSpc>
                        <a:spcBef>
                          <a:spcPts val="0"/>
                        </a:spcBef>
                        <a:spcAft>
                          <a:spcPts val="0"/>
                        </a:spcAft>
                      </a:pPr>
                      <a:r>
                        <a:rPr lang="en-US" sz="1400" dirty="0" smtClean="0">
                          <a:solidFill>
                            <a:schemeClr val="tx1"/>
                          </a:solidFill>
                          <a:effectLst/>
                        </a:rPr>
                        <a:t>Objective</a:t>
                      </a:r>
                      <a:endParaRPr lang="en-US" sz="1400" dirty="0">
                        <a:solidFill>
                          <a:schemeClr val="tx1"/>
                        </a:solidFill>
                        <a:effectLst/>
                        <a:latin typeface="Calibri"/>
                        <a:ea typeface="SimSun"/>
                        <a:cs typeface="Times New Roman"/>
                      </a:endParaRPr>
                    </a:p>
                  </a:txBody>
                  <a:tcPr marL="46081" marR="46081" marT="0" marB="0"/>
                </a:tc>
                <a:tc>
                  <a:txBody>
                    <a:bodyPr/>
                    <a:lstStyle/>
                    <a:p>
                      <a:pPr marL="0" marR="0" algn="just">
                        <a:lnSpc>
                          <a:spcPct val="115000"/>
                        </a:lnSpc>
                        <a:spcBef>
                          <a:spcPts val="0"/>
                        </a:spcBef>
                        <a:spcAft>
                          <a:spcPts val="0"/>
                        </a:spcAft>
                      </a:pPr>
                      <a:r>
                        <a:rPr lang="en-US" sz="1400" dirty="0" smtClean="0">
                          <a:solidFill>
                            <a:schemeClr val="tx1"/>
                          </a:solidFill>
                          <a:effectLst/>
                        </a:rPr>
                        <a:t>Link to legislation</a:t>
                      </a:r>
                      <a:endParaRPr lang="en-US" sz="1400" dirty="0">
                        <a:solidFill>
                          <a:schemeClr val="tx1"/>
                        </a:solidFill>
                        <a:effectLst/>
                        <a:latin typeface="Calibri"/>
                        <a:ea typeface="SimSun"/>
                        <a:cs typeface="Times New Roman"/>
                      </a:endParaRPr>
                    </a:p>
                  </a:txBody>
                  <a:tcPr marL="46081" marR="46081" marT="0" marB="0"/>
                </a:tc>
                <a:extLst>
                  <a:ext uri="{0D108BD9-81ED-4DB2-BD59-A6C34878D82A}">
                    <a16:rowId xmlns:a16="http://schemas.microsoft.com/office/drawing/2014/main" val="10000"/>
                  </a:ext>
                </a:extLst>
              </a:tr>
              <a:tr h="518160">
                <a:tc>
                  <a:txBody>
                    <a:bodyPr/>
                    <a:lstStyle/>
                    <a:p>
                      <a:pPr marL="0" marR="0" algn="just">
                        <a:lnSpc>
                          <a:spcPct val="115000"/>
                        </a:lnSpc>
                        <a:spcBef>
                          <a:spcPts val="0"/>
                        </a:spcBef>
                        <a:spcAft>
                          <a:spcPts val="0"/>
                        </a:spcAft>
                      </a:pPr>
                      <a:r>
                        <a:rPr lang="en-US" sz="1400" dirty="0">
                          <a:solidFill>
                            <a:schemeClr val="tx1"/>
                          </a:solidFill>
                          <a:effectLst/>
                        </a:rPr>
                        <a:t>11460650000011984</a:t>
                      </a:r>
                      <a:endParaRPr lang="en-US" sz="1400" dirty="0">
                        <a:solidFill>
                          <a:schemeClr val="tx1"/>
                        </a:solidFill>
                        <a:effectLst/>
                        <a:latin typeface="Calibri"/>
                        <a:ea typeface="SimSun"/>
                        <a:cs typeface="Times New Roman"/>
                      </a:endParaRPr>
                    </a:p>
                  </a:txBody>
                  <a:tcPr marL="46081" marR="46081" marT="0" marB="0"/>
                </a:tc>
                <a:tc>
                  <a:txBody>
                    <a:bodyPr/>
                    <a:lstStyle/>
                    <a:p>
                      <a:pPr marL="0" marR="0" algn="just">
                        <a:lnSpc>
                          <a:spcPct val="115000"/>
                        </a:lnSpc>
                        <a:spcBef>
                          <a:spcPts val="0"/>
                        </a:spcBef>
                        <a:spcAft>
                          <a:spcPts val="0"/>
                        </a:spcAft>
                      </a:pPr>
                      <a:r>
                        <a:rPr lang="en-US" sz="1400" dirty="0">
                          <a:solidFill>
                            <a:schemeClr val="tx1"/>
                          </a:solidFill>
                          <a:effectLst/>
                        </a:rPr>
                        <a:t>06: DISPENSA DE LICITAÇÃO</a:t>
                      </a:r>
                      <a:endParaRPr lang="en-US" sz="1400" dirty="0">
                        <a:solidFill>
                          <a:schemeClr val="tx1"/>
                        </a:solidFill>
                        <a:effectLst/>
                        <a:latin typeface="Calibri"/>
                        <a:ea typeface="SimSun"/>
                        <a:cs typeface="Times New Roman"/>
                      </a:endParaRPr>
                    </a:p>
                  </a:txBody>
                  <a:tcPr marL="46081" marR="46081" marT="0" marB="0"/>
                </a:tc>
                <a:tc>
                  <a:txBody>
                    <a:bodyPr/>
                    <a:lstStyle/>
                    <a:p>
                      <a:pPr marL="0" marR="0" algn="just">
                        <a:lnSpc>
                          <a:spcPct val="115000"/>
                        </a:lnSpc>
                        <a:spcBef>
                          <a:spcPts val="0"/>
                        </a:spcBef>
                        <a:spcAft>
                          <a:spcPts val="0"/>
                        </a:spcAft>
                      </a:pPr>
                      <a:r>
                        <a:rPr lang="en-US" sz="1400" dirty="0" err="1">
                          <a:solidFill>
                            <a:schemeClr val="tx1"/>
                          </a:solidFill>
                          <a:effectLst/>
                        </a:rPr>
                        <a:t>Contratação</a:t>
                      </a:r>
                      <a:r>
                        <a:rPr lang="en-US" sz="1400" dirty="0">
                          <a:solidFill>
                            <a:schemeClr val="tx1"/>
                          </a:solidFill>
                          <a:effectLst/>
                        </a:rPr>
                        <a:t> de </a:t>
                      </a:r>
                      <a:r>
                        <a:rPr lang="en-US" sz="1400" dirty="0" err="1">
                          <a:solidFill>
                            <a:schemeClr val="tx1"/>
                          </a:solidFill>
                          <a:effectLst/>
                        </a:rPr>
                        <a:t>imóveis</a:t>
                      </a:r>
                      <a:r>
                        <a:rPr lang="en-US" sz="1400" dirty="0">
                          <a:solidFill>
                            <a:schemeClr val="tx1"/>
                          </a:solidFill>
                          <a:effectLst/>
                        </a:rPr>
                        <a:t> para </a:t>
                      </a:r>
                      <a:r>
                        <a:rPr lang="en-US" sz="1400" dirty="0" err="1">
                          <a:solidFill>
                            <a:schemeClr val="tx1"/>
                          </a:solidFill>
                          <a:effectLst/>
                        </a:rPr>
                        <a:t>instalação</a:t>
                      </a:r>
                      <a:r>
                        <a:rPr lang="en-US" sz="1400" dirty="0">
                          <a:solidFill>
                            <a:schemeClr val="tx1"/>
                          </a:solidFill>
                          <a:effectLst/>
                        </a:rPr>
                        <a:t> da </a:t>
                      </a:r>
                      <a:r>
                        <a:rPr lang="en-US" sz="1400" dirty="0" err="1">
                          <a:solidFill>
                            <a:schemeClr val="tx1"/>
                          </a:solidFill>
                          <a:effectLst/>
                        </a:rPr>
                        <a:t>Agência</a:t>
                      </a:r>
                      <a:r>
                        <a:rPr lang="en-US" sz="1400" dirty="0">
                          <a:solidFill>
                            <a:schemeClr val="tx1"/>
                          </a:solidFill>
                          <a:effectLst/>
                        </a:rPr>
                        <a:t> do IBGE </a:t>
                      </a:r>
                      <a:r>
                        <a:rPr lang="en-US" sz="1400" dirty="0" err="1">
                          <a:solidFill>
                            <a:schemeClr val="tx1"/>
                          </a:solidFill>
                          <a:effectLst/>
                        </a:rPr>
                        <a:t>nomunicípio</a:t>
                      </a:r>
                      <a:r>
                        <a:rPr lang="en-US" sz="1400" dirty="0">
                          <a:solidFill>
                            <a:schemeClr val="tx1"/>
                          </a:solidFill>
                          <a:effectLst/>
                        </a:rPr>
                        <a:t> de </a:t>
                      </a:r>
                      <a:r>
                        <a:rPr lang="en-US" sz="1400" dirty="0" err="1">
                          <a:solidFill>
                            <a:schemeClr val="tx1"/>
                          </a:solidFill>
                          <a:effectLst/>
                        </a:rPr>
                        <a:t>Conceição</a:t>
                      </a:r>
                      <a:r>
                        <a:rPr lang="en-US" sz="1400" dirty="0">
                          <a:solidFill>
                            <a:schemeClr val="tx1"/>
                          </a:solidFill>
                          <a:effectLst/>
                        </a:rPr>
                        <a:t> do Araguaia/PA.</a:t>
                      </a:r>
                      <a:endParaRPr lang="en-US" sz="1400" dirty="0">
                        <a:solidFill>
                          <a:schemeClr val="tx1"/>
                        </a:solidFill>
                        <a:effectLst/>
                        <a:latin typeface="Calibri"/>
                        <a:ea typeface="SimSun"/>
                        <a:cs typeface="Times New Roman"/>
                      </a:endParaRPr>
                    </a:p>
                  </a:txBody>
                  <a:tcPr marL="46081" marR="46081" marT="0" marB="0"/>
                </a:tc>
                <a:tc>
                  <a:txBody>
                    <a:bodyPr/>
                    <a:lstStyle/>
                    <a:p>
                      <a:pPr marL="0" marR="0" algn="just">
                        <a:lnSpc>
                          <a:spcPct val="115000"/>
                        </a:lnSpc>
                        <a:spcBef>
                          <a:spcPts val="0"/>
                        </a:spcBef>
                        <a:spcAft>
                          <a:spcPts val="0"/>
                        </a:spcAft>
                      </a:pPr>
                      <a:r>
                        <a:rPr lang="en-US" sz="1400" u="sng" dirty="0">
                          <a:solidFill>
                            <a:schemeClr val="tx1"/>
                          </a:solidFill>
                          <a:effectLst/>
                          <a:hlinkClick r:id="rId3"/>
                        </a:rPr>
                        <a:t>De </a:t>
                      </a:r>
                      <a:r>
                        <a:rPr lang="en-US" sz="1400" u="sng" dirty="0" err="1">
                          <a:solidFill>
                            <a:schemeClr val="tx1"/>
                          </a:solidFill>
                          <a:effectLst/>
                          <a:hlinkClick r:id="rId3"/>
                        </a:rPr>
                        <a:t>acordo</a:t>
                      </a:r>
                      <a:r>
                        <a:rPr lang="en-US" sz="1400" u="sng" dirty="0">
                          <a:solidFill>
                            <a:schemeClr val="tx1"/>
                          </a:solidFill>
                          <a:effectLst/>
                          <a:hlinkClick r:id="rId3"/>
                        </a:rPr>
                        <a:t> com </a:t>
                      </a:r>
                      <a:r>
                        <a:rPr lang="en-US" sz="1400" u="sng" dirty="0" err="1">
                          <a:solidFill>
                            <a:schemeClr val="tx1"/>
                          </a:solidFill>
                          <a:effectLst/>
                          <a:hlinkClick r:id="rId3"/>
                        </a:rPr>
                        <a:t>artigo</a:t>
                      </a:r>
                      <a:r>
                        <a:rPr lang="en-US" sz="1400" u="sng" dirty="0">
                          <a:solidFill>
                            <a:schemeClr val="tx1"/>
                          </a:solidFill>
                          <a:effectLst/>
                          <a:hlinkClick r:id="rId3"/>
                        </a:rPr>
                        <a:t> 24, </a:t>
                      </a:r>
                      <a:r>
                        <a:rPr lang="en-US" sz="1400" u="sng" dirty="0" err="1">
                          <a:solidFill>
                            <a:schemeClr val="tx1"/>
                          </a:solidFill>
                          <a:effectLst/>
                          <a:hlinkClick r:id="rId3"/>
                        </a:rPr>
                        <a:t>Inciso</a:t>
                      </a:r>
                      <a:r>
                        <a:rPr lang="en-US" sz="1400" u="sng" dirty="0">
                          <a:solidFill>
                            <a:schemeClr val="tx1"/>
                          </a:solidFill>
                          <a:effectLst/>
                          <a:hlinkClick r:id="rId3"/>
                        </a:rPr>
                        <a:t> X, da Lei 8.666/93____C/CR.PR. 06/96, ARTIGO 3.</a:t>
                      </a:r>
                      <a:endParaRPr lang="en-US" sz="1400" dirty="0">
                        <a:solidFill>
                          <a:schemeClr val="tx1"/>
                        </a:solidFill>
                        <a:effectLst/>
                        <a:latin typeface="Calibri"/>
                        <a:ea typeface="SimSun"/>
                        <a:cs typeface="Times New Roman"/>
                      </a:endParaRPr>
                    </a:p>
                  </a:txBody>
                  <a:tcPr marL="46081" marR="46081" marT="0" marB="0"/>
                </a:tc>
                <a:extLst>
                  <a:ext uri="{0D108BD9-81ED-4DB2-BD59-A6C34878D82A}">
                    <a16:rowId xmlns:a16="http://schemas.microsoft.com/office/drawing/2014/main" val="10001"/>
                  </a:ext>
                </a:extLst>
              </a:tr>
              <a:tr h="518160">
                <a:tc>
                  <a:txBody>
                    <a:bodyPr/>
                    <a:lstStyle/>
                    <a:p>
                      <a:pPr marL="0" marR="0" algn="just">
                        <a:lnSpc>
                          <a:spcPct val="115000"/>
                        </a:lnSpc>
                        <a:spcBef>
                          <a:spcPts val="0"/>
                        </a:spcBef>
                        <a:spcAft>
                          <a:spcPts val="0"/>
                        </a:spcAft>
                      </a:pPr>
                      <a:r>
                        <a:rPr lang="en-US" sz="1400" dirty="0">
                          <a:solidFill>
                            <a:schemeClr val="tx1"/>
                          </a:solidFill>
                          <a:effectLst/>
                        </a:rPr>
                        <a:t>38004450000011992</a:t>
                      </a:r>
                      <a:endParaRPr lang="en-US" sz="1400" dirty="0">
                        <a:solidFill>
                          <a:schemeClr val="tx1"/>
                        </a:solidFill>
                        <a:effectLst/>
                        <a:latin typeface="Calibri"/>
                        <a:ea typeface="SimSun"/>
                        <a:cs typeface="Times New Roman"/>
                      </a:endParaRPr>
                    </a:p>
                  </a:txBody>
                  <a:tcPr marL="46081" marR="46081" marT="0" marB="0"/>
                </a:tc>
                <a:tc>
                  <a:txBody>
                    <a:bodyPr/>
                    <a:lstStyle/>
                    <a:p>
                      <a:pPr marL="0" marR="0" algn="just">
                        <a:lnSpc>
                          <a:spcPct val="115000"/>
                        </a:lnSpc>
                        <a:spcBef>
                          <a:spcPts val="0"/>
                        </a:spcBef>
                        <a:spcAft>
                          <a:spcPts val="0"/>
                        </a:spcAft>
                      </a:pPr>
                      <a:r>
                        <a:rPr lang="en-US" sz="1400" dirty="0">
                          <a:solidFill>
                            <a:schemeClr val="tx1"/>
                          </a:solidFill>
                          <a:effectLst/>
                        </a:rPr>
                        <a:t>06: DISPENSA DE LICITAÇÃO</a:t>
                      </a:r>
                      <a:endParaRPr lang="en-US" sz="1400" dirty="0">
                        <a:solidFill>
                          <a:schemeClr val="tx1"/>
                        </a:solidFill>
                        <a:effectLst/>
                        <a:latin typeface="Calibri"/>
                        <a:ea typeface="SimSun"/>
                        <a:cs typeface="Times New Roman"/>
                      </a:endParaRPr>
                    </a:p>
                  </a:txBody>
                  <a:tcPr marL="46081" marR="46081" marT="0" marB="0"/>
                </a:tc>
                <a:tc>
                  <a:txBody>
                    <a:bodyPr/>
                    <a:lstStyle/>
                    <a:p>
                      <a:pPr marL="0" marR="0" algn="just">
                        <a:lnSpc>
                          <a:spcPct val="115000"/>
                        </a:lnSpc>
                        <a:spcBef>
                          <a:spcPts val="0"/>
                        </a:spcBef>
                        <a:spcAft>
                          <a:spcPts val="0"/>
                        </a:spcAft>
                      </a:pPr>
                      <a:r>
                        <a:rPr lang="en-US" sz="1400">
                          <a:solidFill>
                            <a:schemeClr val="tx1"/>
                          </a:solidFill>
                          <a:effectLst/>
                        </a:rPr>
                        <a:t>Contrato de locação do imovel da Av. Dr. Vicente Machado n.º 362 -Curitiba/PR.</a:t>
                      </a:r>
                      <a:endParaRPr lang="en-US" sz="1400">
                        <a:solidFill>
                          <a:schemeClr val="tx1"/>
                        </a:solidFill>
                        <a:effectLst/>
                        <a:latin typeface="Calibri"/>
                        <a:ea typeface="SimSun"/>
                        <a:cs typeface="Times New Roman"/>
                      </a:endParaRPr>
                    </a:p>
                  </a:txBody>
                  <a:tcPr marL="46081" marR="46081" marT="0" marB="0"/>
                </a:tc>
                <a:tc>
                  <a:txBody>
                    <a:bodyPr/>
                    <a:lstStyle/>
                    <a:p>
                      <a:pPr marL="0" marR="0" algn="just">
                        <a:lnSpc>
                          <a:spcPct val="115000"/>
                        </a:lnSpc>
                        <a:spcBef>
                          <a:spcPts val="0"/>
                        </a:spcBef>
                        <a:spcAft>
                          <a:spcPts val="0"/>
                        </a:spcAft>
                      </a:pPr>
                      <a:r>
                        <a:rPr lang="en-US" sz="1400" u="sng" dirty="0">
                          <a:solidFill>
                            <a:schemeClr val="tx1"/>
                          </a:solidFill>
                          <a:effectLst/>
                          <a:hlinkClick r:id="rId3"/>
                        </a:rPr>
                        <a:t>Art. 24, </a:t>
                      </a:r>
                      <a:r>
                        <a:rPr lang="en-US" sz="1400" u="sng" dirty="0" err="1">
                          <a:solidFill>
                            <a:schemeClr val="tx1"/>
                          </a:solidFill>
                          <a:effectLst/>
                          <a:hlinkClick r:id="rId3"/>
                        </a:rPr>
                        <a:t>Inciso</a:t>
                      </a:r>
                      <a:r>
                        <a:rPr lang="en-US" sz="1400" u="sng" dirty="0">
                          <a:solidFill>
                            <a:schemeClr val="tx1"/>
                          </a:solidFill>
                          <a:effectLst/>
                          <a:hlinkClick r:id="rId3"/>
                        </a:rPr>
                        <a:t> X, da lei 8666/93.</a:t>
                      </a:r>
                      <a:endParaRPr lang="en-US" sz="1400" dirty="0">
                        <a:solidFill>
                          <a:schemeClr val="tx1"/>
                        </a:solidFill>
                        <a:effectLst/>
                        <a:latin typeface="Calibri"/>
                        <a:ea typeface="SimSun"/>
                        <a:cs typeface="Times New Roman"/>
                      </a:endParaRPr>
                    </a:p>
                  </a:txBody>
                  <a:tcPr marL="46081" marR="46081" marT="0" marB="0"/>
                </a:tc>
                <a:extLst>
                  <a:ext uri="{0D108BD9-81ED-4DB2-BD59-A6C34878D82A}">
                    <a16:rowId xmlns:a16="http://schemas.microsoft.com/office/drawing/2014/main" val="10002"/>
                  </a:ext>
                </a:extLst>
              </a:tr>
              <a:tr h="777240">
                <a:tc>
                  <a:txBody>
                    <a:bodyPr/>
                    <a:lstStyle/>
                    <a:p>
                      <a:pPr marL="0" marR="0" algn="just">
                        <a:lnSpc>
                          <a:spcPct val="115000"/>
                        </a:lnSpc>
                        <a:spcBef>
                          <a:spcPts val="0"/>
                        </a:spcBef>
                        <a:spcAft>
                          <a:spcPts val="0"/>
                        </a:spcAft>
                      </a:pPr>
                      <a:r>
                        <a:rPr lang="en-US" sz="1400" dirty="0">
                          <a:solidFill>
                            <a:schemeClr val="tx1"/>
                          </a:solidFill>
                          <a:effectLst/>
                        </a:rPr>
                        <a:t>17011650000011988</a:t>
                      </a:r>
                      <a:endParaRPr lang="en-US" sz="1400" dirty="0">
                        <a:solidFill>
                          <a:schemeClr val="tx1"/>
                        </a:solidFill>
                        <a:effectLst/>
                        <a:latin typeface="Calibri"/>
                        <a:ea typeface="SimSun"/>
                        <a:cs typeface="Times New Roman"/>
                      </a:endParaRPr>
                    </a:p>
                  </a:txBody>
                  <a:tcPr marL="46081" marR="46081" marT="0" marB="0"/>
                </a:tc>
                <a:tc>
                  <a:txBody>
                    <a:bodyPr/>
                    <a:lstStyle/>
                    <a:p>
                      <a:pPr marL="0" marR="0" algn="just">
                        <a:lnSpc>
                          <a:spcPct val="115000"/>
                        </a:lnSpc>
                        <a:spcBef>
                          <a:spcPts val="0"/>
                        </a:spcBef>
                        <a:spcAft>
                          <a:spcPts val="0"/>
                        </a:spcAft>
                      </a:pPr>
                      <a:r>
                        <a:rPr lang="en-US" sz="1400" dirty="0">
                          <a:solidFill>
                            <a:schemeClr val="tx1"/>
                          </a:solidFill>
                          <a:effectLst/>
                        </a:rPr>
                        <a:t>07: INEXIGIBILIDADE DE LICITAÇÃO</a:t>
                      </a:r>
                      <a:endParaRPr lang="en-US" sz="1400" dirty="0">
                        <a:solidFill>
                          <a:schemeClr val="tx1"/>
                        </a:solidFill>
                        <a:effectLst/>
                        <a:latin typeface="Calibri"/>
                        <a:ea typeface="SimSun"/>
                        <a:cs typeface="Times New Roman"/>
                      </a:endParaRPr>
                    </a:p>
                  </a:txBody>
                  <a:tcPr marL="46081" marR="46081" marT="0" marB="0"/>
                </a:tc>
                <a:tc>
                  <a:txBody>
                    <a:bodyPr/>
                    <a:lstStyle/>
                    <a:p>
                      <a:pPr marL="0" marR="0" algn="just">
                        <a:lnSpc>
                          <a:spcPct val="115000"/>
                        </a:lnSpc>
                        <a:spcBef>
                          <a:spcPts val="0"/>
                        </a:spcBef>
                        <a:spcAft>
                          <a:spcPts val="0"/>
                        </a:spcAft>
                      </a:pPr>
                      <a:r>
                        <a:rPr lang="en-US" sz="1400" dirty="0" err="1">
                          <a:solidFill>
                            <a:schemeClr val="tx1"/>
                          </a:solidFill>
                          <a:effectLst/>
                        </a:rPr>
                        <a:t>Contrato</a:t>
                      </a:r>
                      <a:r>
                        <a:rPr lang="en-US" sz="1400" dirty="0">
                          <a:solidFill>
                            <a:schemeClr val="tx1"/>
                          </a:solidFill>
                          <a:effectLst/>
                        </a:rPr>
                        <a:t> nº 01/88 tem </a:t>
                      </a:r>
                      <a:r>
                        <a:rPr lang="en-US" sz="1400" dirty="0" err="1">
                          <a:solidFill>
                            <a:schemeClr val="tx1"/>
                          </a:solidFill>
                          <a:effectLst/>
                        </a:rPr>
                        <a:t>por</a:t>
                      </a:r>
                      <a:r>
                        <a:rPr lang="en-US" sz="1400" dirty="0">
                          <a:solidFill>
                            <a:schemeClr val="tx1"/>
                          </a:solidFill>
                          <a:effectLst/>
                        </a:rPr>
                        <a:t> </a:t>
                      </a:r>
                      <a:r>
                        <a:rPr lang="en-US" sz="1400" dirty="0" err="1">
                          <a:solidFill>
                            <a:schemeClr val="tx1"/>
                          </a:solidFill>
                          <a:effectLst/>
                        </a:rPr>
                        <a:t>objeto</a:t>
                      </a:r>
                      <a:r>
                        <a:rPr lang="en-US" sz="1400" dirty="0">
                          <a:solidFill>
                            <a:schemeClr val="tx1"/>
                          </a:solidFill>
                          <a:effectLst/>
                        </a:rPr>
                        <a:t> a </a:t>
                      </a:r>
                      <a:r>
                        <a:rPr lang="en-US" sz="1400" dirty="0" err="1">
                          <a:solidFill>
                            <a:schemeClr val="tx1"/>
                          </a:solidFill>
                          <a:effectLst/>
                        </a:rPr>
                        <a:t>locação</a:t>
                      </a:r>
                      <a:r>
                        <a:rPr lang="en-US" sz="1400" dirty="0">
                          <a:solidFill>
                            <a:schemeClr val="tx1"/>
                          </a:solidFill>
                          <a:effectLst/>
                        </a:rPr>
                        <a:t> dos </a:t>
                      </a:r>
                      <a:r>
                        <a:rPr lang="en-US" sz="1400" dirty="0" err="1">
                          <a:solidFill>
                            <a:schemeClr val="tx1"/>
                          </a:solidFill>
                          <a:effectLst/>
                        </a:rPr>
                        <a:t>imóveis</a:t>
                      </a:r>
                      <a:r>
                        <a:rPr lang="en-US" sz="1400" dirty="0">
                          <a:solidFill>
                            <a:schemeClr val="tx1"/>
                          </a:solidFill>
                          <a:effectLst/>
                        </a:rPr>
                        <a:t> </a:t>
                      </a:r>
                      <a:r>
                        <a:rPr lang="en-US" sz="1400" dirty="0" err="1">
                          <a:solidFill>
                            <a:schemeClr val="tx1"/>
                          </a:solidFill>
                          <a:effectLst/>
                        </a:rPr>
                        <a:t>nºs</a:t>
                      </a:r>
                      <a:r>
                        <a:rPr lang="en-US" sz="1400" dirty="0">
                          <a:solidFill>
                            <a:schemeClr val="tx1"/>
                          </a:solidFill>
                          <a:effectLst/>
                        </a:rPr>
                        <a:t> 26, 38 e44 da </a:t>
                      </a:r>
                      <a:r>
                        <a:rPr lang="en-US" sz="1400" dirty="0" err="1">
                          <a:solidFill>
                            <a:schemeClr val="tx1"/>
                          </a:solidFill>
                          <a:effectLst/>
                        </a:rPr>
                        <a:t>Praça</a:t>
                      </a:r>
                      <a:r>
                        <a:rPr lang="en-US" sz="1400" dirty="0">
                          <a:solidFill>
                            <a:schemeClr val="tx1"/>
                          </a:solidFill>
                          <a:effectLst/>
                        </a:rPr>
                        <a:t> Oliveira </a:t>
                      </a:r>
                      <a:r>
                        <a:rPr lang="en-US" sz="1400" dirty="0" err="1">
                          <a:solidFill>
                            <a:schemeClr val="tx1"/>
                          </a:solidFill>
                          <a:effectLst/>
                        </a:rPr>
                        <a:t>Figueiredo</a:t>
                      </a:r>
                      <a:r>
                        <a:rPr lang="en-US" sz="1400" dirty="0">
                          <a:solidFill>
                            <a:schemeClr val="tx1"/>
                          </a:solidFill>
                          <a:effectLst/>
                        </a:rPr>
                        <a:t>, Barra do </a:t>
                      </a:r>
                      <a:r>
                        <a:rPr lang="en-US" sz="1400" dirty="0" err="1">
                          <a:solidFill>
                            <a:schemeClr val="tx1"/>
                          </a:solidFill>
                          <a:effectLst/>
                        </a:rPr>
                        <a:t>Piraí</a:t>
                      </a:r>
                      <a:r>
                        <a:rPr lang="en-US" sz="1400" dirty="0">
                          <a:solidFill>
                            <a:schemeClr val="tx1"/>
                          </a:solidFill>
                          <a:effectLst/>
                        </a:rPr>
                        <a:t>, Estado do Rio de Janeiro.</a:t>
                      </a:r>
                      <a:endParaRPr lang="en-US" sz="1400" dirty="0">
                        <a:solidFill>
                          <a:schemeClr val="tx1"/>
                        </a:solidFill>
                        <a:effectLst/>
                        <a:latin typeface="Calibri"/>
                        <a:ea typeface="SimSun"/>
                        <a:cs typeface="Times New Roman"/>
                      </a:endParaRPr>
                    </a:p>
                  </a:txBody>
                  <a:tcPr marL="46081" marR="46081" marT="0" marB="0"/>
                </a:tc>
                <a:tc>
                  <a:txBody>
                    <a:bodyPr/>
                    <a:lstStyle/>
                    <a:p>
                      <a:pPr marL="0" marR="0" algn="just">
                        <a:lnSpc>
                          <a:spcPct val="115000"/>
                        </a:lnSpc>
                        <a:spcBef>
                          <a:spcPts val="0"/>
                        </a:spcBef>
                        <a:spcAft>
                          <a:spcPts val="0"/>
                        </a:spcAft>
                      </a:pPr>
                      <a:r>
                        <a:rPr lang="en-US" sz="1400" u="sng">
                          <a:solidFill>
                            <a:schemeClr val="tx1"/>
                          </a:solidFill>
                          <a:effectLst/>
                          <a:hlinkClick r:id="rId4"/>
                        </a:rPr>
                        <a:t>Decretos-Leis nos. 2300/86 e 2348/87 e Lei 6649/79</a:t>
                      </a:r>
                      <a:endParaRPr lang="en-US" sz="1400">
                        <a:solidFill>
                          <a:schemeClr val="tx1"/>
                        </a:solidFill>
                        <a:effectLst/>
                        <a:latin typeface="Calibri"/>
                        <a:ea typeface="SimSun"/>
                        <a:cs typeface="Times New Roman"/>
                      </a:endParaRPr>
                    </a:p>
                  </a:txBody>
                  <a:tcPr marL="46081" marR="46081" marT="0" marB="0"/>
                </a:tc>
                <a:extLst>
                  <a:ext uri="{0D108BD9-81ED-4DB2-BD59-A6C34878D82A}">
                    <a16:rowId xmlns:a16="http://schemas.microsoft.com/office/drawing/2014/main" val="10003"/>
                  </a:ext>
                </a:extLst>
              </a:tr>
              <a:tr h="647700">
                <a:tc>
                  <a:txBody>
                    <a:bodyPr/>
                    <a:lstStyle/>
                    <a:p>
                      <a:pPr marL="0" marR="0" algn="just">
                        <a:lnSpc>
                          <a:spcPct val="115000"/>
                        </a:lnSpc>
                        <a:spcBef>
                          <a:spcPts val="0"/>
                        </a:spcBef>
                        <a:spcAft>
                          <a:spcPts val="0"/>
                        </a:spcAft>
                      </a:pPr>
                      <a:r>
                        <a:rPr lang="en-US" sz="1400">
                          <a:solidFill>
                            <a:schemeClr val="tx1"/>
                          </a:solidFill>
                          <a:effectLst/>
                        </a:rPr>
                        <a:t>17011950000011990</a:t>
                      </a:r>
                      <a:endParaRPr lang="en-US" sz="1400">
                        <a:solidFill>
                          <a:schemeClr val="tx1"/>
                        </a:solidFill>
                        <a:effectLst/>
                        <a:latin typeface="Calibri"/>
                        <a:ea typeface="SimSun"/>
                        <a:cs typeface="Times New Roman"/>
                      </a:endParaRPr>
                    </a:p>
                  </a:txBody>
                  <a:tcPr marL="46081" marR="46081" marT="0" marB="0"/>
                </a:tc>
                <a:tc>
                  <a:txBody>
                    <a:bodyPr/>
                    <a:lstStyle/>
                    <a:p>
                      <a:pPr marL="0" marR="0" algn="just">
                        <a:lnSpc>
                          <a:spcPct val="115000"/>
                        </a:lnSpc>
                        <a:spcBef>
                          <a:spcPts val="0"/>
                        </a:spcBef>
                        <a:spcAft>
                          <a:spcPts val="0"/>
                        </a:spcAft>
                      </a:pPr>
                      <a:r>
                        <a:rPr lang="en-US" sz="1400">
                          <a:solidFill>
                            <a:schemeClr val="tx1"/>
                          </a:solidFill>
                          <a:effectLst/>
                        </a:rPr>
                        <a:t>06: DISPENSA DE LICITAÇÃO</a:t>
                      </a:r>
                      <a:endParaRPr lang="en-US" sz="1400">
                        <a:solidFill>
                          <a:schemeClr val="tx1"/>
                        </a:solidFill>
                        <a:effectLst/>
                        <a:latin typeface="Calibri"/>
                        <a:ea typeface="SimSun"/>
                        <a:cs typeface="Times New Roman"/>
                      </a:endParaRPr>
                    </a:p>
                  </a:txBody>
                  <a:tcPr marL="46081" marR="46081" marT="0" marB="0"/>
                </a:tc>
                <a:tc>
                  <a:txBody>
                    <a:bodyPr/>
                    <a:lstStyle/>
                    <a:p>
                      <a:pPr marL="0" marR="0" algn="just">
                        <a:lnSpc>
                          <a:spcPct val="115000"/>
                        </a:lnSpc>
                        <a:spcBef>
                          <a:spcPts val="0"/>
                        </a:spcBef>
                        <a:spcAft>
                          <a:spcPts val="0"/>
                        </a:spcAft>
                      </a:pPr>
                      <a:r>
                        <a:rPr lang="en-US" sz="1400" dirty="0" err="1">
                          <a:solidFill>
                            <a:schemeClr val="tx1"/>
                          </a:solidFill>
                          <a:effectLst/>
                        </a:rPr>
                        <a:t>Locação</a:t>
                      </a:r>
                      <a:r>
                        <a:rPr lang="en-US" sz="1400" dirty="0">
                          <a:solidFill>
                            <a:schemeClr val="tx1"/>
                          </a:solidFill>
                          <a:effectLst/>
                        </a:rPr>
                        <a:t> dos </a:t>
                      </a:r>
                      <a:r>
                        <a:rPr lang="en-US" sz="1400" dirty="0" err="1">
                          <a:solidFill>
                            <a:schemeClr val="tx1"/>
                          </a:solidFill>
                          <a:effectLst/>
                        </a:rPr>
                        <a:t>imóveis</a:t>
                      </a:r>
                      <a:r>
                        <a:rPr lang="en-US" sz="1400" dirty="0">
                          <a:solidFill>
                            <a:schemeClr val="tx1"/>
                          </a:solidFill>
                          <a:effectLst/>
                        </a:rPr>
                        <a:t> de nos. 26, 38 e 44 da </a:t>
                      </a:r>
                      <a:r>
                        <a:rPr lang="en-US" sz="1400" dirty="0" err="1">
                          <a:solidFill>
                            <a:schemeClr val="tx1"/>
                          </a:solidFill>
                          <a:effectLst/>
                        </a:rPr>
                        <a:t>Praça</a:t>
                      </a:r>
                      <a:r>
                        <a:rPr lang="en-US" sz="1400" dirty="0">
                          <a:solidFill>
                            <a:schemeClr val="tx1"/>
                          </a:solidFill>
                          <a:effectLst/>
                        </a:rPr>
                        <a:t> Oliveira </a:t>
                      </a:r>
                      <a:r>
                        <a:rPr lang="en-US" sz="1400" dirty="0" err="1">
                          <a:solidFill>
                            <a:schemeClr val="tx1"/>
                          </a:solidFill>
                          <a:effectLst/>
                        </a:rPr>
                        <a:t>Figueire</a:t>
                      </a:r>
                      <a:r>
                        <a:rPr lang="en-US" sz="1400" dirty="0">
                          <a:solidFill>
                            <a:schemeClr val="tx1"/>
                          </a:solidFill>
                          <a:effectLst/>
                        </a:rPr>
                        <a:t>-do para </a:t>
                      </a:r>
                      <a:r>
                        <a:rPr lang="en-US" sz="1400" dirty="0" err="1">
                          <a:solidFill>
                            <a:schemeClr val="tx1"/>
                          </a:solidFill>
                          <a:effectLst/>
                        </a:rPr>
                        <a:t>abrigar</a:t>
                      </a:r>
                      <a:r>
                        <a:rPr lang="en-US" sz="1400" dirty="0">
                          <a:solidFill>
                            <a:schemeClr val="tx1"/>
                          </a:solidFill>
                          <a:effectLst/>
                        </a:rPr>
                        <a:t> a </a:t>
                      </a:r>
                      <a:r>
                        <a:rPr lang="en-US" sz="1400" dirty="0" err="1">
                          <a:solidFill>
                            <a:schemeClr val="tx1"/>
                          </a:solidFill>
                          <a:effectLst/>
                        </a:rPr>
                        <a:t>Agência</a:t>
                      </a:r>
                      <a:r>
                        <a:rPr lang="en-US" sz="1400" dirty="0">
                          <a:solidFill>
                            <a:schemeClr val="tx1"/>
                          </a:solidFill>
                          <a:effectLst/>
                        </a:rPr>
                        <a:t> da </a:t>
                      </a:r>
                      <a:r>
                        <a:rPr lang="en-US" sz="1400" dirty="0" err="1">
                          <a:solidFill>
                            <a:schemeClr val="tx1"/>
                          </a:solidFill>
                          <a:effectLst/>
                        </a:rPr>
                        <a:t>Receita</a:t>
                      </a:r>
                      <a:r>
                        <a:rPr lang="en-US" sz="1400" dirty="0">
                          <a:solidFill>
                            <a:schemeClr val="tx1"/>
                          </a:solidFill>
                          <a:effectLst/>
                        </a:rPr>
                        <a:t> Federal </a:t>
                      </a:r>
                      <a:r>
                        <a:rPr lang="en-US" sz="1400" dirty="0" err="1">
                          <a:solidFill>
                            <a:schemeClr val="tx1"/>
                          </a:solidFill>
                          <a:effectLst/>
                        </a:rPr>
                        <a:t>em</a:t>
                      </a:r>
                      <a:r>
                        <a:rPr lang="en-US" sz="1400" dirty="0">
                          <a:solidFill>
                            <a:schemeClr val="tx1"/>
                          </a:solidFill>
                          <a:effectLst/>
                        </a:rPr>
                        <a:t> Barra do </a:t>
                      </a:r>
                      <a:r>
                        <a:rPr lang="en-US" sz="1400" dirty="0" err="1">
                          <a:solidFill>
                            <a:schemeClr val="tx1"/>
                          </a:solidFill>
                          <a:effectLst/>
                        </a:rPr>
                        <a:t>Pirai</a:t>
                      </a:r>
                      <a:endParaRPr lang="en-US" sz="1400" dirty="0">
                        <a:solidFill>
                          <a:schemeClr val="tx1"/>
                        </a:solidFill>
                        <a:effectLst/>
                        <a:latin typeface="Calibri"/>
                        <a:ea typeface="SimSun"/>
                        <a:cs typeface="Times New Roman"/>
                      </a:endParaRPr>
                    </a:p>
                  </a:txBody>
                  <a:tcPr marL="46081" marR="46081" marT="0" marB="0"/>
                </a:tc>
                <a:tc>
                  <a:txBody>
                    <a:bodyPr/>
                    <a:lstStyle/>
                    <a:p>
                      <a:pPr marL="0" marR="0" algn="just">
                        <a:lnSpc>
                          <a:spcPct val="115000"/>
                        </a:lnSpc>
                        <a:spcBef>
                          <a:spcPts val="0"/>
                        </a:spcBef>
                        <a:spcAft>
                          <a:spcPts val="0"/>
                        </a:spcAft>
                      </a:pPr>
                      <a:r>
                        <a:rPr lang="en-US" sz="1400" u="sng" dirty="0" err="1">
                          <a:solidFill>
                            <a:schemeClr val="tx1"/>
                          </a:solidFill>
                          <a:effectLst/>
                          <a:hlinkClick r:id="rId4"/>
                        </a:rPr>
                        <a:t>Decretos</a:t>
                      </a:r>
                      <a:r>
                        <a:rPr lang="en-US" sz="1400" u="sng" dirty="0">
                          <a:solidFill>
                            <a:schemeClr val="tx1"/>
                          </a:solidFill>
                          <a:effectLst/>
                          <a:hlinkClick r:id="rId4"/>
                        </a:rPr>
                        <a:t>-Leis nos. 2300/86 e 2348/87 e Lei 6649/79</a:t>
                      </a:r>
                      <a:endParaRPr lang="en-US" sz="1400" dirty="0">
                        <a:solidFill>
                          <a:schemeClr val="tx1"/>
                        </a:solidFill>
                        <a:effectLst/>
                        <a:latin typeface="Calibri"/>
                        <a:ea typeface="SimSun"/>
                        <a:cs typeface="Times New Roman"/>
                      </a:endParaRPr>
                    </a:p>
                  </a:txBody>
                  <a:tcPr marL="46081" marR="46081" marT="0" marB="0"/>
                </a:tc>
                <a:extLst>
                  <a:ext uri="{0D108BD9-81ED-4DB2-BD59-A6C34878D82A}">
                    <a16:rowId xmlns:a16="http://schemas.microsoft.com/office/drawing/2014/main" val="10004"/>
                  </a:ext>
                </a:extLst>
              </a:tr>
            </a:tbl>
          </a:graphicData>
        </a:graphic>
      </p:graphicFrame>
      <p:sp>
        <p:nvSpPr>
          <p:cNvPr id="9" name="灯片编号占位符 8"/>
          <p:cNvSpPr>
            <a:spLocks noGrp="1"/>
          </p:cNvSpPr>
          <p:nvPr>
            <p:ph type="sldNum" sz="quarter" idx="10"/>
          </p:nvPr>
        </p:nvSpPr>
        <p:spPr/>
        <p:txBody>
          <a:bodyPr/>
          <a:lstStyle/>
          <a:p>
            <a:pPr>
              <a:defRPr/>
            </a:pPr>
            <a:fld id="{1BAEB5F4-2CD3-8E4C-A685-9D3768E45768}" type="slidenum">
              <a:rPr lang="en-US" smtClean="0"/>
              <a:pPr>
                <a:defRPr/>
              </a:pPr>
              <a:t>84</a:t>
            </a:fld>
            <a:endParaRPr lang="en-US"/>
          </a:p>
        </p:txBody>
      </p:sp>
      <p:grpSp>
        <p:nvGrpSpPr>
          <p:cNvPr id="7" name="组合 6"/>
          <p:cNvGrpSpPr/>
          <p:nvPr/>
        </p:nvGrpSpPr>
        <p:grpSpPr>
          <a:xfrm>
            <a:off x="4121149" y="1021607"/>
            <a:ext cx="4860131" cy="1007232"/>
            <a:chOff x="292100" y="1986360"/>
            <a:chExt cx="4860131" cy="2133600"/>
          </a:xfrm>
        </p:grpSpPr>
        <p:sp>
          <p:nvSpPr>
            <p:cNvPr id="10" name="圆角矩形标注 9"/>
            <p:cNvSpPr/>
            <p:nvPr/>
          </p:nvSpPr>
          <p:spPr>
            <a:xfrm>
              <a:off x="292100" y="1986360"/>
              <a:ext cx="4771231" cy="2133600"/>
            </a:xfrm>
            <a:prstGeom prst="wedgeRoundRectCallout">
              <a:avLst>
                <a:gd name="adj1" fmla="val 18296"/>
                <a:gd name="adj2" fmla="val 68952"/>
                <a:gd name="adj3" fmla="val 16667"/>
              </a:avLst>
            </a:prstGeom>
            <a:solidFill>
              <a:schemeClr val="accent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14350" y="2336800"/>
              <a:ext cx="4637881" cy="1238718"/>
            </a:xfrm>
            <a:prstGeom prst="rect">
              <a:avLst/>
            </a:prstGeom>
            <a:noFill/>
          </p:spPr>
          <p:txBody>
            <a:bodyPr wrap="square" rtlCol="0">
              <a:spAutoFit/>
            </a:bodyPr>
            <a:lstStyle/>
            <a:p>
              <a:r>
                <a:rPr lang="en-US" sz="1600" dirty="0"/>
                <a:t>legal foundation </a:t>
              </a:r>
              <a:r>
                <a:rPr lang="en-US" altLang="zh-CN" sz="1600" dirty="0" smtClean="0"/>
                <a:t>explaining why the </a:t>
              </a:r>
              <a:r>
                <a:rPr lang="en-US" sz="1600" dirty="0" smtClean="0"/>
                <a:t>contract can waive </a:t>
              </a:r>
              <a:r>
                <a:rPr lang="en-US" sz="1600" dirty="0"/>
                <a:t>bidding processes </a:t>
              </a:r>
              <a:endParaRPr lang="en-US" dirty="0"/>
            </a:p>
          </p:txBody>
        </p:sp>
      </p:grpSp>
    </p:spTree>
    <p:extLst>
      <p:ext uri="{BB962C8B-B14F-4D97-AF65-F5344CB8AC3E}">
        <p14:creationId xmlns:p14="http://schemas.microsoft.com/office/powerpoint/2010/main" val="119941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8324" y="233068"/>
            <a:ext cx="3048001" cy="2308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514350" y="6310575"/>
            <a:ext cx="942976" cy="280725"/>
          </a:xfrm>
          <a:prstGeom prst="rect">
            <a:avLst/>
          </a:prstGeom>
          <a:solidFill>
            <a:schemeClr val="bg1"/>
          </a:solidFill>
        </p:spPr>
        <p:txBody>
          <a:bodyPr wrap="square" rtlCol="0">
            <a:spAutoFit/>
          </a:bodyPr>
          <a:lstStyle/>
          <a:p>
            <a:endParaRPr lang="en-US" dirty="0"/>
          </a:p>
        </p:txBody>
      </p:sp>
      <p:sp>
        <p:nvSpPr>
          <p:cNvPr id="6" name="标题 1"/>
          <p:cNvSpPr>
            <a:spLocks noGrp="1"/>
          </p:cNvSpPr>
          <p:nvPr>
            <p:ph type="title"/>
          </p:nvPr>
        </p:nvSpPr>
        <p:spPr>
          <a:xfrm>
            <a:off x="339512" y="812800"/>
            <a:ext cx="8786812" cy="808038"/>
          </a:xfrm>
        </p:spPr>
        <p:txBody>
          <a:bodyPr>
            <a:noAutofit/>
          </a:bodyPr>
          <a:lstStyle/>
          <a:p>
            <a:r>
              <a:rPr lang="en-US" dirty="0">
                <a:solidFill>
                  <a:srgbClr val="C00000"/>
                </a:solidFill>
                <a:latin typeface="Arial Rounded MT Bold" panose="020F0704030504030204" pitchFamily="34" charset="0"/>
              </a:rPr>
              <a:t>Limitations and Future Research</a:t>
            </a:r>
          </a:p>
        </p:txBody>
      </p:sp>
      <p:sp>
        <p:nvSpPr>
          <p:cNvPr id="3" name="灯片编号占位符 2"/>
          <p:cNvSpPr>
            <a:spLocks noGrp="1"/>
          </p:cNvSpPr>
          <p:nvPr>
            <p:ph type="sldNum" sz="quarter" idx="10"/>
          </p:nvPr>
        </p:nvSpPr>
        <p:spPr/>
        <p:txBody>
          <a:bodyPr/>
          <a:lstStyle/>
          <a:p>
            <a:pPr>
              <a:defRPr/>
            </a:pPr>
            <a:fld id="{1BAEB5F4-2CD3-8E4C-A685-9D3768E45768}" type="slidenum">
              <a:rPr lang="en-US" smtClean="0"/>
              <a:pPr>
                <a:defRPr/>
              </a:pPr>
              <a:t>85</a:t>
            </a:fld>
            <a:endParaRPr lang="en-US"/>
          </a:p>
        </p:txBody>
      </p:sp>
      <p:sp>
        <p:nvSpPr>
          <p:cNvPr id="7" name="TextBox 6"/>
          <p:cNvSpPr txBox="1"/>
          <p:nvPr/>
        </p:nvSpPr>
        <p:spPr>
          <a:xfrm>
            <a:off x="356974" y="1816100"/>
            <a:ext cx="8481054" cy="2308324"/>
          </a:xfrm>
          <a:prstGeom prst="rect">
            <a:avLst/>
          </a:prstGeom>
          <a:noFill/>
        </p:spPr>
        <p:txBody>
          <a:bodyPr wrap="square" rtlCol="0">
            <a:spAutoFit/>
          </a:bodyPr>
          <a:lstStyle/>
          <a:p>
            <a:pPr algn="just"/>
            <a:endParaRPr lang="en-US" dirty="0" smtClean="0">
              <a:solidFill>
                <a:srgbClr val="0070C0"/>
              </a:solidFill>
            </a:endParaRPr>
          </a:p>
          <a:p>
            <a:pPr marL="342900" indent="-342900" algn="just">
              <a:buFont typeface="Wingdings" panose="05000000000000000000" pitchFamily="2" charset="2"/>
              <a:buChar char="Ø"/>
            </a:pPr>
            <a:r>
              <a:rPr lang="en-US" sz="2000" dirty="0" smtClean="0"/>
              <a:t>Design, </a:t>
            </a:r>
            <a:r>
              <a:rPr lang="en-US" sz="2000" dirty="0"/>
              <a:t>i</a:t>
            </a:r>
            <a:r>
              <a:rPr lang="en-US" sz="2000" dirty="0" smtClean="0"/>
              <a:t>mprove and test the apps </a:t>
            </a:r>
          </a:p>
          <a:p>
            <a:pPr algn="just"/>
            <a:endParaRPr lang="en-US" sz="2000" dirty="0" smtClean="0"/>
          </a:p>
          <a:p>
            <a:pPr marL="342900" indent="-342900" algn="just">
              <a:buFont typeface="Wingdings" panose="05000000000000000000" pitchFamily="2" charset="2"/>
              <a:buChar char="Ø"/>
            </a:pPr>
            <a:r>
              <a:rPr lang="en-US" sz="2000" dirty="0" smtClean="0"/>
              <a:t>developing </a:t>
            </a:r>
            <a:r>
              <a:rPr lang="en-US" sz="2000" dirty="0"/>
              <a:t>rule-based algorithm for improved government procurement </a:t>
            </a:r>
            <a:r>
              <a:rPr lang="en-US" sz="2000" dirty="0" err="1" smtClean="0"/>
              <a:t>anomoly</a:t>
            </a:r>
            <a:r>
              <a:rPr lang="en-US" sz="2000" dirty="0" smtClean="0"/>
              <a:t> detection</a:t>
            </a:r>
            <a:r>
              <a:rPr lang="en-US" sz="2000" dirty="0"/>
              <a:t>, applying the idea of exceptional exception (</a:t>
            </a:r>
            <a:r>
              <a:rPr lang="en-US" sz="2000" dirty="0" err="1" smtClean="0"/>
              <a:t>Issa</a:t>
            </a:r>
            <a:r>
              <a:rPr lang="en-US" sz="2000" dirty="0" smtClean="0"/>
              <a:t>, 2013</a:t>
            </a:r>
            <a:r>
              <a:rPr lang="en-US" sz="2000" dirty="0"/>
              <a:t>) to rank suspicious contracts based on predefined rules</a:t>
            </a:r>
          </a:p>
        </p:txBody>
      </p:sp>
    </p:spTree>
    <p:extLst>
      <p:ext uri="{BB962C8B-B14F-4D97-AF65-F5344CB8AC3E}">
        <p14:creationId xmlns:p14="http://schemas.microsoft.com/office/powerpoint/2010/main" val="226169947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Wrap Up!</a:t>
            </a:r>
          </a:p>
        </p:txBody>
      </p:sp>
    </p:spTree>
    <p:extLst>
      <p:ext uri="{BB962C8B-B14F-4D97-AF65-F5344CB8AC3E}">
        <p14:creationId xmlns:p14="http://schemas.microsoft.com/office/powerpoint/2010/main" val="159260858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517" y="1164142"/>
            <a:ext cx="8037871" cy="5358580"/>
          </a:xfrm>
        </p:spPr>
        <p:txBody>
          <a:bodyPr>
            <a:normAutofit/>
          </a:bodyPr>
          <a:lstStyle/>
          <a:p>
            <a:pPr marL="0" indent="0">
              <a:lnSpc>
                <a:spcPct val="150000"/>
              </a:lnSpc>
              <a:buNone/>
            </a:pPr>
            <a:r>
              <a:rPr lang="en-US" sz="2000" b="1" dirty="0"/>
              <a:t>Electronic reporting system should be able to:</a:t>
            </a:r>
          </a:p>
          <a:p>
            <a:pPr>
              <a:lnSpc>
                <a:spcPct val="150000"/>
              </a:lnSpc>
            </a:pPr>
            <a:r>
              <a:rPr lang="en-US" sz="2000" dirty="0"/>
              <a:t>Facilitate the medium to allow for a more transparent modern government reporting</a:t>
            </a:r>
          </a:p>
          <a:p>
            <a:pPr>
              <a:lnSpc>
                <a:spcPct val="150000"/>
              </a:lnSpc>
            </a:pPr>
            <a:r>
              <a:rPr lang="en-US" sz="2000" dirty="0"/>
              <a:t>Increase the transparency in governmental reporting</a:t>
            </a:r>
          </a:p>
          <a:p>
            <a:pPr>
              <a:lnSpc>
                <a:spcPct val="150000"/>
              </a:lnSpc>
            </a:pPr>
            <a:r>
              <a:rPr lang="en-US" sz="2000" dirty="0"/>
              <a:t>Modernize the supply of information for bond analysis</a:t>
            </a:r>
          </a:p>
          <a:p>
            <a:pPr>
              <a:lnSpc>
                <a:spcPct val="150000"/>
              </a:lnSpc>
            </a:pPr>
            <a:r>
              <a:rPr lang="en-US" sz="2000" dirty="0"/>
              <a:t>Provide customized reports</a:t>
            </a:r>
          </a:p>
          <a:p>
            <a:pPr>
              <a:lnSpc>
                <a:spcPct val="150000"/>
              </a:lnSpc>
            </a:pPr>
            <a:r>
              <a:rPr lang="en-US" sz="2000" dirty="0"/>
              <a:t>Facilitate the diffusion of financial information</a:t>
            </a:r>
          </a:p>
        </p:txBody>
      </p:sp>
      <p:sp>
        <p:nvSpPr>
          <p:cNvPr id="2" name="Title 1"/>
          <p:cNvSpPr>
            <a:spLocks noGrp="1"/>
          </p:cNvSpPr>
          <p:nvPr>
            <p:ph type="title"/>
          </p:nvPr>
        </p:nvSpPr>
        <p:spPr/>
        <p:txBody>
          <a:bodyPr/>
          <a:lstStyle/>
          <a:p>
            <a:r>
              <a:rPr lang="en-US" b="1" dirty="0"/>
              <a:t>What we expect from it!</a:t>
            </a:r>
          </a:p>
        </p:txBody>
      </p:sp>
      <p:sp>
        <p:nvSpPr>
          <p:cNvPr id="5" name="Slide Number Placeholder 4"/>
          <p:cNvSpPr>
            <a:spLocks noGrp="1"/>
          </p:cNvSpPr>
          <p:nvPr>
            <p:ph type="sldNum" sz="quarter" idx="4"/>
          </p:nvPr>
        </p:nvSpPr>
        <p:spPr/>
        <p:txBody>
          <a:bodyPr/>
          <a:lstStyle/>
          <a:p>
            <a:pPr>
              <a:defRPr/>
            </a:pPr>
            <a:fld id="{2BB86763-1AEC-42A8-8B4A-3FFCE251DE76}" type="slidenum">
              <a:rPr lang="en-US" smtClean="0"/>
              <a:pPr>
                <a:defRPr/>
              </a:pPr>
              <a:t>87</a:t>
            </a:fld>
            <a:endParaRPr lang="en-US" dirty="0"/>
          </a:p>
        </p:txBody>
      </p:sp>
      <p:sp>
        <p:nvSpPr>
          <p:cNvPr id="6" name="Date Placeholder 5"/>
          <p:cNvSpPr>
            <a:spLocks noGrp="1"/>
          </p:cNvSpPr>
          <p:nvPr>
            <p:ph type="dt" sz="half" idx="2"/>
          </p:nvPr>
        </p:nvSpPr>
        <p:spPr/>
        <p:txBody>
          <a:bodyPr/>
          <a:lstStyle/>
          <a:p>
            <a:fld id="{F5BBFBA5-BCF7-4B1B-BD8C-966BF5B93592}" type="datetime1">
              <a:rPr lang="en-US" smtClean="0">
                <a:solidFill>
                  <a:srgbClr val="000000">
                    <a:tint val="75000"/>
                  </a:srgbClr>
                </a:solidFill>
              </a:rPr>
              <a:t>4/26/2018</a:t>
            </a:fld>
            <a:endParaRPr lang="en-US" dirty="0">
              <a:solidFill>
                <a:srgbClr val="000000">
                  <a:tint val="75000"/>
                </a:srgbClr>
              </a:solidFill>
            </a:endParaRPr>
          </a:p>
        </p:txBody>
      </p:sp>
      <p:grpSp>
        <p:nvGrpSpPr>
          <p:cNvPr id="7" name="Group 6"/>
          <p:cNvGrpSpPr/>
          <p:nvPr/>
        </p:nvGrpSpPr>
        <p:grpSpPr>
          <a:xfrm>
            <a:off x="5595813" y="2198891"/>
            <a:ext cx="3113737" cy="2202924"/>
            <a:chOff x="4940425" y="3555743"/>
            <a:chExt cx="3113737" cy="2202924"/>
          </a:xfrm>
        </p:grpSpPr>
        <p:sp>
          <p:nvSpPr>
            <p:cNvPr id="57" name="Cloud Callout 56"/>
            <p:cNvSpPr/>
            <p:nvPr/>
          </p:nvSpPr>
          <p:spPr>
            <a:xfrm>
              <a:off x="4940425" y="3555743"/>
              <a:ext cx="3113737" cy="2202924"/>
            </a:xfrm>
            <a:prstGeom prst="cloudCallout">
              <a:avLst>
                <a:gd name="adj1" fmla="val -99465"/>
                <a:gd name="adj2" fmla="val -33964"/>
              </a:avLst>
            </a:prstGeom>
            <a:solidFill>
              <a:srgbClr val="C0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400" dirty="0">
                <a:solidFill>
                  <a:srgbClr val="FFFFFF"/>
                </a:solidFill>
              </a:endParaRPr>
            </a:p>
          </p:txBody>
        </p:sp>
        <p:pic>
          <p:nvPicPr>
            <p:cNvPr id="36"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2540" y="4315447"/>
              <a:ext cx="2189505" cy="576964"/>
            </a:xfrm>
            <a:prstGeom prst="rect">
              <a:avLst/>
            </a:prstGeom>
          </p:spPr>
        </p:pic>
      </p:grpSp>
      <p:grpSp>
        <p:nvGrpSpPr>
          <p:cNvPr id="9" name="Group 8"/>
          <p:cNvGrpSpPr/>
          <p:nvPr/>
        </p:nvGrpSpPr>
        <p:grpSpPr>
          <a:xfrm>
            <a:off x="4734863" y="375819"/>
            <a:ext cx="3113737" cy="2202924"/>
            <a:chOff x="4734863" y="375819"/>
            <a:chExt cx="3113737" cy="2202924"/>
          </a:xfrm>
        </p:grpSpPr>
        <p:sp>
          <p:nvSpPr>
            <p:cNvPr id="62" name="Cloud Callout 61"/>
            <p:cNvSpPr/>
            <p:nvPr/>
          </p:nvSpPr>
          <p:spPr>
            <a:xfrm>
              <a:off x="4734863" y="375819"/>
              <a:ext cx="3113737" cy="2202924"/>
            </a:xfrm>
            <a:prstGeom prst="cloudCallout">
              <a:avLst>
                <a:gd name="adj1" fmla="val 23686"/>
                <a:gd name="adj2" fmla="val 66906"/>
              </a:avLst>
            </a:prstGeom>
            <a:solidFill>
              <a:srgbClr val="C0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400" dirty="0">
                <a:solidFill>
                  <a:srgbClr val="FFFFFF"/>
                </a:solidFill>
              </a:endParaRPr>
            </a:p>
          </p:txBody>
        </p:sp>
        <p:pic>
          <p:nvPicPr>
            <p:cNvPr id="8" name="Picture 7"/>
            <p:cNvPicPr>
              <a:picLocks noChangeAspect="1"/>
            </p:cNvPicPr>
            <p:nvPr/>
          </p:nvPicPr>
          <p:blipFill>
            <a:blip r:embed="rId4"/>
            <a:stretch>
              <a:fillRect/>
            </a:stretch>
          </p:blipFill>
          <p:spPr>
            <a:xfrm>
              <a:off x="5486400" y="831184"/>
              <a:ext cx="1661652" cy="1280158"/>
            </a:xfrm>
            <a:prstGeom prst="rect">
              <a:avLst/>
            </a:prstGeom>
          </p:spPr>
        </p:pic>
      </p:grpSp>
      <p:grpSp>
        <p:nvGrpSpPr>
          <p:cNvPr id="63" name="Group 62"/>
          <p:cNvGrpSpPr/>
          <p:nvPr/>
        </p:nvGrpSpPr>
        <p:grpSpPr>
          <a:xfrm>
            <a:off x="4640453" y="2084178"/>
            <a:ext cx="2372835" cy="1472523"/>
            <a:chOff x="5237332" y="3581258"/>
            <a:chExt cx="2372835" cy="1472523"/>
          </a:xfrm>
        </p:grpSpPr>
        <p:sp>
          <p:nvSpPr>
            <p:cNvPr id="64" name="Cloud Callout 63"/>
            <p:cNvSpPr/>
            <p:nvPr/>
          </p:nvSpPr>
          <p:spPr>
            <a:xfrm>
              <a:off x="5237332" y="3581258"/>
              <a:ext cx="2372835" cy="1472523"/>
            </a:xfrm>
            <a:prstGeom prst="cloudCallout">
              <a:avLst>
                <a:gd name="adj1" fmla="val -66100"/>
                <a:gd name="adj2" fmla="val 49409"/>
              </a:avLst>
            </a:prstGeom>
            <a:solidFill>
              <a:srgbClr val="C0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400" dirty="0">
                <a:solidFill>
                  <a:srgbClr val="FFFFFF"/>
                </a:solidFill>
              </a:endParaRPr>
            </a:p>
          </p:txBody>
        </p:sp>
        <p:pic>
          <p:nvPicPr>
            <p:cNvPr id="65" name="Picture 6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8669" y="3796162"/>
              <a:ext cx="1548243" cy="991486"/>
            </a:xfrm>
            <a:prstGeom prst="rect">
              <a:avLst/>
            </a:prstGeom>
          </p:spPr>
        </p:pic>
      </p:grpSp>
      <p:grpSp>
        <p:nvGrpSpPr>
          <p:cNvPr id="66" name="Group 65"/>
          <p:cNvGrpSpPr/>
          <p:nvPr/>
        </p:nvGrpSpPr>
        <p:grpSpPr>
          <a:xfrm>
            <a:off x="864262" y="108895"/>
            <a:ext cx="5533238" cy="3838424"/>
            <a:chOff x="3399368" y="1405453"/>
            <a:chExt cx="5533238" cy="3838424"/>
          </a:xfrm>
        </p:grpSpPr>
        <p:pic>
          <p:nvPicPr>
            <p:cNvPr id="67"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9368" y="1405453"/>
              <a:ext cx="4056597" cy="3492840"/>
            </a:xfrm>
            <a:prstGeom prst="rect">
              <a:avLst/>
            </a:prstGeom>
            <a:ln w="19050">
              <a:solidFill>
                <a:schemeClr val="tx1"/>
              </a:solidFill>
            </a:ln>
          </p:spPr>
        </p:pic>
        <p:sp>
          <p:nvSpPr>
            <p:cNvPr id="68" name="Cloud Callout 67"/>
            <p:cNvSpPr/>
            <p:nvPr/>
          </p:nvSpPr>
          <p:spPr>
            <a:xfrm>
              <a:off x="6946490" y="4034611"/>
              <a:ext cx="1986116" cy="1209266"/>
            </a:xfrm>
            <a:prstGeom prst="cloudCallout">
              <a:avLst>
                <a:gd name="adj1" fmla="val -54229"/>
                <a:gd name="adj2" fmla="val 62274"/>
              </a:avLst>
            </a:prstGeom>
            <a:solidFill>
              <a:srgbClr val="C0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a:solidFill>
                    <a:srgbClr val="FFFFFF"/>
                  </a:solidFill>
                </a:rPr>
                <a:t>Customizable reports</a:t>
              </a:r>
            </a:p>
          </p:txBody>
        </p:sp>
      </p:grpSp>
      <p:sp>
        <p:nvSpPr>
          <p:cNvPr id="69" name="Cloud Callout 68"/>
          <p:cNvSpPr/>
          <p:nvPr/>
        </p:nvSpPr>
        <p:spPr>
          <a:xfrm>
            <a:off x="5964055" y="4651193"/>
            <a:ext cx="2650434" cy="1421295"/>
          </a:xfrm>
          <a:prstGeom prst="cloudCallout">
            <a:avLst>
              <a:gd name="adj1" fmla="val -41487"/>
              <a:gd name="adj2" fmla="val -53666"/>
            </a:avLst>
          </a:prstGeom>
          <a:solidFill>
            <a:srgbClr val="C0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a:solidFill>
                  <a:srgbClr val="FFFFFF"/>
                </a:solidFill>
              </a:rPr>
              <a:t>XBRL enables two foreign computers to communicate</a:t>
            </a:r>
          </a:p>
        </p:txBody>
      </p:sp>
      <p:sp>
        <p:nvSpPr>
          <p:cNvPr id="4" name="Footer Placeholder 3"/>
          <p:cNvSpPr>
            <a:spLocks noGrp="1"/>
          </p:cNvSpPr>
          <p:nvPr>
            <p:ph type="ftr" sz="quarter" idx="3"/>
          </p:nvPr>
        </p:nvSpPr>
        <p:spPr/>
        <p:txBody>
          <a:bodyPr/>
          <a:lstStyle/>
          <a:p>
            <a:r>
              <a:rPr lang="en-US">
                <a:solidFill>
                  <a:srgbClr val="000000">
                    <a:tint val="75000"/>
                  </a:srgbClr>
                </a:solidFill>
              </a:rPr>
              <a:t>AIS Research Seminar-Spring 2018</a:t>
            </a:r>
            <a:endParaRPr lang="en-US" dirty="0">
              <a:solidFill>
                <a:srgbClr val="000000">
                  <a:tint val="75000"/>
                </a:srgbClr>
              </a:solidFill>
            </a:endParaRPr>
          </a:p>
        </p:txBody>
      </p:sp>
    </p:spTree>
    <p:extLst>
      <p:ext uri="{BB962C8B-B14F-4D97-AF65-F5344CB8AC3E}">
        <p14:creationId xmlns:p14="http://schemas.microsoft.com/office/powerpoint/2010/main" val="72862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63"/>
                                        </p:tgtEl>
                                      </p:cBhvr>
                                    </p:animEffect>
                                    <p:set>
                                      <p:cBhvr>
                                        <p:cTn id="28" dur="1" fill="hold">
                                          <p:stCondLst>
                                            <p:cond delay="499"/>
                                          </p:stCondLst>
                                        </p:cTn>
                                        <p:tgtEl>
                                          <p:spTgt spid="63"/>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500"/>
                                        <p:tgtEl>
                                          <p:spTgt spid="6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66"/>
                                        </p:tgtEl>
                                      </p:cBhvr>
                                    </p:animEffect>
                                    <p:set>
                                      <p:cBhvr>
                                        <p:cTn id="36" dur="1" fill="hold">
                                          <p:stCondLst>
                                            <p:cond delay="499"/>
                                          </p:stCondLst>
                                        </p:cTn>
                                        <p:tgtEl>
                                          <p:spTgt spid="6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500"/>
                                        <p:tgtEl>
                                          <p:spTgt spid="6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69"/>
                                        </p:tgtEl>
                                      </p:cBhvr>
                                    </p:animEffect>
                                    <p:set>
                                      <p:cBhvr>
                                        <p:cTn id="44" dur="1" fill="hold">
                                          <p:stCondLst>
                                            <p:cond delay="4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9" grpId="1"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928" y="1238865"/>
            <a:ext cx="8037871" cy="5358580"/>
          </a:xfrm>
        </p:spPr>
        <p:txBody>
          <a:bodyPr>
            <a:normAutofit/>
          </a:bodyPr>
          <a:lstStyle/>
          <a:p>
            <a:pPr marL="0" indent="0">
              <a:lnSpc>
                <a:spcPct val="150000"/>
              </a:lnSpc>
              <a:buNone/>
            </a:pPr>
            <a:r>
              <a:rPr lang="en-US" sz="2000" b="1" dirty="0"/>
              <a:t>Anomalies!!!</a:t>
            </a:r>
          </a:p>
          <a:p>
            <a:pPr>
              <a:lnSpc>
                <a:spcPct val="150000"/>
              </a:lnSpc>
            </a:pPr>
            <a:r>
              <a:rPr lang="en-US" sz="2000" i="1" dirty="0"/>
              <a:t>Exceptional Exceptions</a:t>
            </a:r>
            <a:r>
              <a:rPr lang="en-US" sz="2000" dirty="0"/>
              <a:t>: detect, rank &amp; prioritize anomalies </a:t>
            </a:r>
          </a:p>
          <a:p>
            <a:pPr>
              <a:lnSpc>
                <a:spcPct val="150000"/>
              </a:lnSpc>
            </a:pPr>
            <a:r>
              <a:rPr lang="en-US" sz="2000" dirty="0"/>
              <a:t>Compliance with GASB: Identify poor &amp; anomalous reporting</a:t>
            </a:r>
          </a:p>
          <a:p>
            <a:pPr>
              <a:lnSpc>
                <a:spcPct val="150000"/>
              </a:lnSpc>
            </a:pPr>
            <a:r>
              <a:rPr lang="en-US" sz="2000" dirty="0"/>
              <a:t>Identify entities in financial distress at an early stage</a:t>
            </a:r>
          </a:p>
          <a:p>
            <a:pPr>
              <a:lnSpc>
                <a:spcPct val="150000"/>
              </a:lnSpc>
            </a:pPr>
            <a:r>
              <a:rPr lang="en-US" sz="2000" dirty="0"/>
              <a:t>Enable measuring the likelihood of defaulting</a:t>
            </a:r>
          </a:p>
          <a:p>
            <a:pPr>
              <a:lnSpc>
                <a:spcPct val="150000"/>
              </a:lnSpc>
            </a:pPr>
            <a:r>
              <a:rPr lang="en-US" sz="2000" dirty="0"/>
              <a:t>Compare similar entities</a:t>
            </a:r>
          </a:p>
          <a:p>
            <a:pPr>
              <a:lnSpc>
                <a:spcPct val="150000"/>
              </a:lnSpc>
            </a:pPr>
            <a:r>
              <a:rPr lang="en-US" sz="2000" dirty="0"/>
              <a:t>Tailor information to satisfy different stakeholders’ needs</a:t>
            </a:r>
          </a:p>
          <a:p>
            <a:pPr>
              <a:lnSpc>
                <a:spcPct val="150000"/>
              </a:lnSpc>
            </a:pPr>
            <a:r>
              <a:rPr lang="en-US" sz="2000" dirty="0"/>
              <a:t>Facilitate access to real-time information (Dashboard)</a:t>
            </a:r>
          </a:p>
          <a:p>
            <a:pPr>
              <a:lnSpc>
                <a:spcPct val="150000"/>
              </a:lnSpc>
            </a:pPr>
            <a:r>
              <a:rPr lang="en-US" sz="2000" dirty="0"/>
              <a:t>Eventually enable the generation of continuous and real-time reports (continuous auditing &amp; monitoring)</a:t>
            </a:r>
          </a:p>
        </p:txBody>
      </p:sp>
      <p:sp>
        <p:nvSpPr>
          <p:cNvPr id="2" name="Title 1"/>
          <p:cNvSpPr>
            <a:spLocks noGrp="1"/>
          </p:cNvSpPr>
          <p:nvPr>
            <p:ph type="title"/>
          </p:nvPr>
        </p:nvSpPr>
        <p:spPr/>
        <p:txBody>
          <a:bodyPr/>
          <a:lstStyle/>
          <a:p>
            <a:r>
              <a:rPr lang="en-US" b="1" dirty="0"/>
              <a:t>What we expect from it!</a:t>
            </a:r>
          </a:p>
        </p:txBody>
      </p:sp>
      <p:sp>
        <p:nvSpPr>
          <p:cNvPr id="5" name="Slide Number Placeholder 4"/>
          <p:cNvSpPr>
            <a:spLocks noGrp="1"/>
          </p:cNvSpPr>
          <p:nvPr>
            <p:ph type="sldNum" sz="quarter" idx="4"/>
          </p:nvPr>
        </p:nvSpPr>
        <p:spPr/>
        <p:txBody>
          <a:bodyPr/>
          <a:lstStyle/>
          <a:p>
            <a:pPr>
              <a:defRPr/>
            </a:pPr>
            <a:fld id="{2BB86763-1AEC-42A8-8B4A-3FFCE251DE76}" type="slidenum">
              <a:rPr lang="en-US" smtClean="0"/>
              <a:pPr>
                <a:defRPr/>
              </a:pPr>
              <a:t>88</a:t>
            </a:fld>
            <a:endParaRPr lang="en-US" dirty="0"/>
          </a:p>
        </p:txBody>
      </p:sp>
      <p:sp>
        <p:nvSpPr>
          <p:cNvPr id="6" name="Date Placeholder 5"/>
          <p:cNvSpPr>
            <a:spLocks noGrp="1"/>
          </p:cNvSpPr>
          <p:nvPr>
            <p:ph type="dt" sz="half" idx="2"/>
          </p:nvPr>
        </p:nvSpPr>
        <p:spPr/>
        <p:txBody>
          <a:bodyPr/>
          <a:lstStyle/>
          <a:p>
            <a:fld id="{1EA6D2A1-8E29-4C7E-B0A1-C2916DDB5BD7}" type="datetime1">
              <a:rPr lang="en-US" smtClean="0">
                <a:solidFill>
                  <a:srgbClr val="000000">
                    <a:tint val="75000"/>
                  </a:srgbClr>
                </a:solidFill>
              </a:rPr>
              <a:t>4/26/2018</a:t>
            </a:fld>
            <a:endParaRPr lang="en-US" dirty="0">
              <a:solidFill>
                <a:srgbClr val="000000">
                  <a:tint val="75000"/>
                </a:srgbClr>
              </a:solidFill>
            </a:endParaRPr>
          </a:p>
        </p:txBody>
      </p:sp>
      <p:grpSp>
        <p:nvGrpSpPr>
          <p:cNvPr id="9" name="Group 8"/>
          <p:cNvGrpSpPr/>
          <p:nvPr/>
        </p:nvGrpSpPr>
        <p:grpSpPr>
          <a:xfrm>
            <a:off x="2814393" y="3367238"/>
            <a:ext cx="5588604" cy="3122590"/>
            <a:chOff x="2566643" y="3061003"/>
            <a:chExt cx="5839514" cy="3428825"/>
          </a:xfrm>
        </p:grpSpPr>
        <p:pic>
          <p:nvPicPr>
            <p:cNvPr id="10" name="Picture 9"/>
            <p:cNvPicPr>
              <a:picLocks noChangeAspect="1"/>
            </p:cNvPicPr>
            <p:nvPr/>
          </p:nvPicPr>
          <p:blipFill>
            <a:blip r:embed="rId3"/>
            <a:stretch>
              <a:fillRect/>
            </a:stretch>
          </p:blipFill>
          <p:spPr>
            <a:xfrm>
              <a:off x="2566643" y="3087867"/>
              <a:ext cx="5839514" cy="3401961"/>
            </a:xfrm>
            <a:prstGeom prst="rect">
              <a:avLst/>
            </a:prstGeom>
          </p:spPr>
        </p:pic>
        <p:grpSp>
          <p:nvGrpSpPr>
            <p:cNvPr id="11" name="Group 10"/>
            <p:cNvGrpSpPr/>
            <p:nvPr/>
          </p:nvGrpSpPr>
          <p:grpSpPr>
            <a:xfrm>
              <a:off x="4480231" y="3061003"/>
              <a:ext cx="2593758" cy="1091722"/>
              <a:chOff x="907662" y="3639840"/>
              <a:chExt cx="3128407" cy="1322220"/>
            </a:xfrm>
          </p:grpSpPr>
          <p:sp>
            <p:nvSpPr>
              <p:cNvPr id="12" name="Cloud Callout 11"/>
              <p:cNvSpPr/>
              <p:nvPr/>
            </p:nvSpPr>
            <p:spPr>
              <a:xfrm>
                <a:off x="907662" y="3639840"/>
                <a:ext cx="3128407" cy="1322220"/>
              </a:xfrm>
              <a:prstGeom prst="cloudCallout">
                <a:avLst>
                  <a:gd name="adj1" fmla="val -67094"/>
                  <a:gd name="adj2" fmla="val -163615"/>
                </a:avLst>
              </a:prstGeom>
              <a:solidFill>
                <a:srgbClr val="C0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400" dirty="0">
                  <a:solidFill>
                    <a:srgbClr val="FFFFFF"/>
                  </a:solidFill>
                </a:endParaRPr>
              </a:p>
            </p:txBody>
          </p:sp>
          <p:sp>
            <p:nvSpPr>
              <p:cNvPr id="13" name="TextBox 12"/>
              <p:cNvSpPr txBox="1"/>
              <p:nvPr/>
            </p:nvSpPr>
            <p:spPr bwMode="auto">
              <a:xfrm>
                <a:off x="1277503" y="3877612"/>
                <a:ext cx="2388724" cy="77769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gn="ctr"/>
                <a:r>
                  <a:rPr lang="en-US" sz="1600" dirty="0">
                    <a:solidFill>
                      <a:srgbClr val="FFFFFF"/>
                    </a:solidFill>
                    <a:ea typeface="ＭＳ Ｐゴシック" charset="-128"/>
                  </a:rPr>
                  <a:t>Danger! Danger!</a:t>
                </a:r>
              </a:p>
              <a:p>
                <a:pPr algn="ctr"/>
                <a:r>
                  <a:rPr lang="en-US" sz="1600" dirty="0">
                    <a:solidFill>
                      <a:srgbClr val="FFFFFF"/>
                    </a:solidFill>
                    <a:ea typeface="ＭＳ Ｐゴシック" charset="-128"/>
                  </a:rPr>
                  <a:t>Anomaly! </a:t>
                </a:r>
                <a:r>
                  <a:rPr lang="en-US" sz="1400" dirty="0">
                    <a:solidFill>
                      <a:srgbClr val="FFFFFF"/>
                    </a:solidFill>
                    <a:ea typeface="ＭＳ Ｐゴシック" charset="-128"/>
                  </a:rPr>
                  <a:t>Anomaly</a:t>
                </a:r>
                <a:r>
                  <a:rPr lang="en-US" sz="1600" dirty="0">
                    <a:solidFill>
                      <a:srgbClr val="FFFFFF"/>
                    </a:solidFill>
                    <a:ea typeface="ＭＳ Ｐゴシック" charset="-128"/>
                  </a:rPr>
                  <a:t>!</a:t>
                </a:r>
              </a:p>
            </p:txBody>
          </p:sp>
        </p:grpSp>
      </p:grpSp>
      <p:grpSp>
        <p:nvGrpSpPr>
          <p:cNvPr id="8" name="Group 7"/>
          <p:cNvGrpSpPr/>
          <p:nvPr/>
        </p:nvGrpSpPr>
        <p:grpSpPr>
          <a:xfrm>
            <a:off x="4071776" y="2803779"/>
            <a:ext cx="3523978" cy="2328660"/>
            <a:chOff x="4071776" y="2803779"/>
            <a:chExt cx="3523978" cy="2328660"/>
          </a:xfrm>
        </p:grpSpPr>
        <p:sp>
          <p:nvSpPr>
            <p:cNvPr id="15" name="Cloud Callout 14"/>
            <p:cNvSpPr/>
            <p:nvPr/>
          </p:nvSpPr>
          <p:spPr>
            <a:xfrm>
              <a:off x="4071776" y="2803779"/>
              <a:ext cx="3523978" cy="2328660"/>
            </a:xfrm>
            <a:prstGeom prst="cloudCallout">
              <a:avLst>
                <a:gd name="adj1" fmla="val -22861"/>
                <a:gd name="adj2" fmla="val -74186"/>
              </a:avLst>
            </a:prstGeom>
            <a:solidFill>
              <a:srgbClr val="C0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400" dirty="0">
                <a:solidFill>
                  <a:srgbClr val="FFFFFF"/>
                </a:solidFill>
              </a:endParaRPr>
            </a:p>
          </p:txBody>
        </p:sp>
        <p:pic>
          <p:nvPicPr>
            <p:cNvPr id="2054" name="Picture 6" descr="http://credithistory.dnb.com/wp-content/uploads/2011/12/business_credit_rating-300x2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5990" y="3148577"/>
              <a:ext cx="2072243" cy="1478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5051160" y="2770012"/>
            <a:ext cx="3523978" cy="2328660"/>
            <a:chOff x="5051160" y="2770012"/>
            <a:chExt cx="3523978" cy="2328660"/>
          </a:xfrm>
        </p:grpSpPr>
        <p:sp>
          <p:nvSpPr>
            <p:cNvPr id="19" name="Cloud Callout 18"/>
            <p:cNvSpPr/>
            <p:nvPr/>
          </p:nvSpPr>
          <p:spPr>
            <a:xfrm>
              <a:off x="5051160" y="2770012"/>
              <a:ext cx="3523978" cy="2328660"/>
            </a:xfrm>
            <a:prstGeom prst="cloudCallout">
              <a:avLst>
                <a:gd name="adj1" fmla="val -22861"/>
                <a:gd name="adj2" fmla="val -74186"/>
              </a:avLst>
            </a:prstGeom>
            <a:solidFill>
              <a:srgbClr val="C0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400" dirty="0">
                <a:solidFill>
                  <a:srgbClr val="FFFFFF"/>
                </a:solidFill>
              </a:endParaRPr>
            </a:p>
          </p:txBody>
        </p:sp>
        <p:pic>
          <p:nvPicPr>
            <p:cNvPr id="2056" name="Picture 8" descr="http://www.greeleygov.com/Streets/WebImages/priority%20color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9108" y="3163317"/>
              <a:ext cx="1938374" cy="14972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6171288" y="1369248"/>
            <a:ext cx="2231709" cy="1355941"/>
            <a:chOff x="1612703" y="3796162"/>
            <a:chExt cx="2231709" cy="1355941"/>
          </a:xfrm>
        </p:grpSpPr>
        <p:sp>
          <p:nvSpPr>
            <p:cNvPr id="23" name="Cloud Callout 22"/>
            <p:cNvSpPr/>
            <p:nvPr/>
          </p:nvSpPr>
          <p:spPr>
            <a:xfrm>
              <a:off x="1612703" y="3796162"/>
              <a:ext cx="2231709" cy="1355941"/>
            </a:xfrm>
            <a:prstGeom prst="cloudCallout">
              <a:avLst>
                <a:gd name="adj1" fmla="val -13662"/>
                <a:gd name="adj2" fmla="val 76910"/>
              </a:avLst>
            </a:prstGeom>
            <a:solidFill>
              <a:srgbClr val="C0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400" dirty="0">
                <a:solidFill>
                  <a:srgbClr val="FFFFFF"/>
                </a:solidFill>
              </a:endParaRPr>
            </a:p>
          </p:txBody>
        </p:sp>
        <p:pic>
          <p:nvPicPr>
            <p:cNvPr id="24" name="Picture 23"/>
            <p:cNvPicPr>
              <a:picLocks noChangeAspect="1"/>
            </p:cNvPicPr>
            <p:nvPr/>
          </p:nvPicPr>
          <p:blipFill>
            <a:blip r:embed="rId6"/>
            <a:stretch>
              <a:fillRect/>
            </a:stretch>
          </p:blipFill>
          <p:spPr>
            <a:xfrm>
              <a:off x="1876550" y="4097358"/>
              <a:ext cx="1560474" cy="723310"/>
            </a:xfrm>
            <a:prstGeom prst="rect">
              <a:avLst/>
            </a:prstGeom>
          </p:spPr>
        </p:pic>
      </p:grpSp>
      <p:grpSp>
        <p:nvGrpSpPr>
          <p:cNvPr id="25" name="Group 24"/>
          <p:cNvGrpSpPr/>
          <p:nvPr/>
        </p:nvGrpSpPr>
        <p:grpSpPr>
          <a:xfrm>
            <a:off x="3289171" y="646612"/>
            <a:ext cx="3523978" cy="2328660"/>
            <a:chOff x="1553443" y="2393754"/>
            <a:chExt cx="3523978" cy="2328660"/>
          </a:xfrm>
        </p:grpSpPr>
        <p:sp>
          <p:nvSpPr>
            <p:cNvPr id="26" name="Cloud Callout 25"/>
            <p:cNvSpPr/>
            <p:nvPr/>
          </p:nvSpPr>
          <p:spPr>
            <a:xfrm>
              <a:off x="1553443" y="2393754"/>
              <a:ext cx="3523978" cy="2328660"/>
            </a:xfrm>
            <a:prstGeom prst="cloudCallout">
              <a:avLst>
                <a:gd name="adj1" fmla="val 36290"/>
                <a:gd name="adj2" fmla="val 74439"/>
              </a:avLst>
            </a:prstGeom>
            <a:solidFill>
              <a:srgbClr val="C0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400" dirty="0">
                <a:solidFill>
                  <a:srgbClr val="FFFFFF"/>
                </a:solidFill>
              </a:endParaRPr>
            </a:p>
          </p:txBody>
        </p:sp>
        <p:pic>
          <p:nvPicPr>
            <p:cNvPr id="27" name="Picture 2" descr="https://encrypted-tbn3.gstatic.com/images?q=tbn:ANd9GcS_B-8vMSsW_jftMWLPpSQ7bo0BS02ER2tXLJaVsQxJMoKFF3p6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4033" y="2725189"/>
              <a:ext cx="2045110" cy="15259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p:cNvGrpSpPr/>
          <p:nvPr/>
        </p:nvGrpSpPr>
        <p:grpSpPr>
          <a:xfrm>
            <a:off x="4510085" y="1851122"/>
            <a:ext cx="3053557" cy="1869196"/>
            <a:chOff x="1921565" y="3538546"/>
            <a:chExt cx="3053557" cy="1869196"/>
          </a:xfrm>
        </p:grpSpPr>
        <p:sp>
          <p:nvSpPr>
            <p:cNvPr id="29" name="Cloud Callout 28"/>
            <p:cNvSpPr/>
            <p:nvPr/>
          </p:nvSpPr>
          <p:spPr>
            <a:xfrm>
              <a:off x="1921565" y="3538546"/>
              <a:ext cx="3053557" cy="1869196"/>
            </a:xfrm>
            <a:prstGeom prst="cloudCallout">
              <a:avLst>
                <a:gd name="adj1" fmla="val -53358"/>
                <a:gd name="adj2" fmla="val 71165"/>
              </a:avLst>
            </a:prstGeom>
            <a:solidFill>
              <a:srgbClr val="C0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400" dirty="0">
                <a:solidFill>
                  <a:srgbClr val="FFFFFF"/>
                </a:solidFill>
              </a:endParaRPr>
            </a:p>
          </p:txBody>
        </p:sp>
        <p:sp>
          <p:nvSpPr>
            <p:cNvPr id="30" name="TextBox 29"/>
            <p:cNvSpPr txBox="1"/>
            <p:nvPr/>
          </p:nvSpPr>
          <p:spPr bwMode="auto">
            <a:xfrm>
              <a:off x="2363855" y="3888372"/>
              <a:ext cx="923191" cy="274769"/>
            </a:xfrm>
            <a:prstGeom prst="rect">
              <a:avLst/>
            </a:prstGeom>
            <a:noFill/>
            <a:ln w="9525">
              <a:solidFill>
                <a:schemeClr val="bg1"/>
              </a:solidFill>
              <a:miter lim="800000"/>
              <a:headEnd/>
              <a:tailEnd/>
            </a:ln>
          </p:spPr>
          <p:txBody>
            <a:bodyPr vert="horz" wrap="square" lIns="91440" tIns="45720" rIns="91440" bIns="45720" numCol="1" rtlCol="0" anchor="ctr" anchorCtr="0" compatLnSpc="1">
              <a:prstTxWarp prst="textNoShape">
                <a:avLst/>
              </a:prstTxWarp>
              <a:spAutoFit/>
            </a:bodyPr>
            <a:lstStyle/>
            <a:p>
              <a:pPr algn="ctr"/>
              <a:r>
                <a:rPr lang="en-US" sz="1200" dirty="0">
                  <a:solidFill>
                    <a:srgbClr val="FFFFFF"/>
                  </a:solidFill>
                  <a:ea typeface="ＭＳ Ｐゴシック" charset="-128"/>
                </a:rPr>
                <a:t>Entity 1</a:t>
              </a:r>
            </a:p>
          </p:txBody>
        </p:sp>
        <p:sp>
          <p:nvSpPr>
            <p:cNvPr id="31" name="TextBox 30"/>
            <p:cNvSpPr txBox="1"/>
            <p:nvPr/>
          </p:nvSpPr>
          <p:spPr bwMode="auto">
            <a:xfrm>
              <a:off x="3448342" y="3872282"/>
              <a:ext cx="923191" cy="276999"/>
            </a:xfrm>
            <a:prstGeom prst="rect">
              <a:avLst/>
            </a:prstGeom>
            <a:noFill/>
            <a:ln w="9525">
              <a:solidFill>
                <a:schemeClr val="bg1"/>
              </a:solidFill>
              <a:miter lim="800000"/>
              <a:headEnd/>
              <a:tailEnd/>
            </a:ln>
          </p:spPr>
          <p:txBody>
            <a:bodyPr vert="horz" wrap="square" lIns="91440" tIns="45720" rIns="91440" bIns="45720" numCol="1" rtlCol="0" anchor="ctr" anchorCtr="0" compatLnSpc="1">
              <a:prstTxWarp prst="textNoShape">
                <a:avLst/>
              </a:prstTxWarp>
              <a:spAutoFit/>
            </a:bodyPr>
            <a:lstStyle/>
            <a:p>
              <a:pPr algn="ctr"/>
              <a:r>
                <a:rPr lang="en-US" sz="1200" dirty="0">
                  <a:solidFill>
                    <a:srgbClr val="FFFFFF"/>
                  </a:solidFill>
                  <a:ea typeface="ＭＳ Ｐゴシック" charset="-128"/>
                </a:rPr>
                <a:t>Entity 2</a:t>
              </a:r>
            </a:p>
          </p:txBody>
        </p:sp>
        <p:pic>
          <p:nvPicPr>
            <p:cNvPr id="32" name="Picture 2" descr="https://encrypted-tbn2.gstatic.com/images?q=tbn:ANd9GcT_tS4JCarwvh-BGqv0kkzQX6Np8ZBv7FRNNte12OoACW0bs3T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63856" y="4163141"/>
              <a:ext cx="923191" cy="92319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encrypted-tbn2.gstatic.com/images?q=tbn:ANd9GcT_tS4JCarwvh-BGqv0kkzQX6Np8ZBv7FRNNte12OoACW0bs3T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59350" y="4163141"/>
              <a:ext cx="923191" cy="9231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p:cNvGrpSpPr/>
          <p:nvPr/>
        </p:nvGrpSpPr>
        <p:grpSpPr>
          <a:xfrm>
            <a:off x="811175" y="1285772"/>
            <a:ext cx="7048767" cy="3619609"/>
            <a:chOff x="1710371" y="1141893"/>
            <a:chExt cx="7048767" cy="3619609"/>
          </a:xfrm>
        </p:grpSpPr>
        <p:pic>
          <p:nvPicPr>
            <p:cNvPr id="35" name="Picture 2" descr="http://www.vitalwires.com/blog/wp-content/uploads/2012/03/vwExcel-BIBO-RE2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0371" y="1141893"/>
              <a:ext cx="5217796" cy="3619609"/>
            </a:xfrm>
            <a:prstGeom prst="rect">
              <a:avLst/>
            </a:prstGeom>
            <a:noFill/>
            <a:extLst>
              <a:ext uri="{909E8E84-426E-40DD-AFC4-6F175D3DCCD1}">
                <a14:hiddenFill xmlns:a14="http://schemas.microsoft.com/office/drawing/2010/main">
                  <a:solidFill>
                    <a:srgbClr val="FFFFFF"/>
                  </a:solidFill>
                </a14:hiddenFill>
              </a:ext>
            </a:extLst>
          </p:spPr>
        </p:pic>
        <p:sp>
          <p:nvSpPr>
            <p:cNvPr id="36" name="Cloud Callout 35"/>
            <p:cNvSpPr/>
            <p:nvPr/>
          </p:nvSpPr>
          <p:spPr>
            <a:xfrm>
              <a:off x="6773022" y="3509264"/>
              <a:ext cx="1986116" cy="1209266"/>
            </a:xfrm>
            <a:prstGeom prst="cloudCallout">
              <a:avLst>
                <a:gd name="adj1" fmla="val -55219"/>
                <a:gd name="adj2" fmla="val 68779"/>
              </a:avLst>
            </a:prstGeom>
            <a:solidFill>
              <a:srgbClr val="C0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a:solidFill>
                    <a:srgbClr val="FFFFFF"/>
                  </a:solidFill>
                </a:rPr>
                <a:t>Dashboards</a:t>
              </a:r>
            </a:p>
          </p:txBody>
        </p:sp>
      </p:grpSp>
      <p:grpSp>
        <p:nvGrpSpPr>
          <p:cNvPr id="37" name="Group 36"/>
          <p:cNvGrpSpPr/>
          <p:nvPr/>
        </p:nvGrpSpPr>
        <p:grpSpPr>
          <a:xfrm>
            <a:off x="4428538" y="3155950"/>
            <a:ext cx="4329419" cy="2746159"/>
            <a:chOff x="-215429" y="1818968"/>
            <a:chExt cx="4493560" cy="2883023"/>
          </a:xfrm>
        </p:grpSpPr>
        <p:sp>
          <p:nvSpPr>
            <p:cNvPr id="38" name="Cloud Callout 37"/>
            <p:cNvSpPr/>
            <p:nvPr/>
          </p:nvSpPr>
          <p:spPr>
            <a:xfrm>
              <a:off x="-215429" y="1818968"/>
              <a:ext cx="4493560" cy="2883023"/>
            </a:xfrm>
            <a:prstGeom prst="cloudCallout">
              <a:avLst>
                <a:gd name="adj1" fmla="val 28433"/>
                <a:gd name="adj2" fmla="val -76772"/>
              </a:avLst>
            </a:prstGeom>
            <a:solidFill>
              <a:srgbClr val="C0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400" dirty="0">
                <a:solidFill>
                  <a:srgbClr val="FFFFFF"/>
                </a:solidFill>
              </a:endParaRPr>
            </a:p>
          </p:txBody>
        </p:sp>
        <p:pic>
          <p:nvPicPr>
            <p:cNvPr id="39" name="Picture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72541" y="2080067"/>
              <a:ext cx="1371353" cy="2017890"/>
            </a:xfrm>
            <a:prstGeom prst="rect">
              <a:avLst/>
            </a:prstGeom>
          </p:spPr>
        </p:pic>
        <p:sp>
          <p:nvSpPr>
            <p:cNvPr id="40" name="TextBox 39"/>
            <p:cNvSpPr txBox="1"/>
            <p:nvPr/>
          </p:nvSpPr>
          <p:spPr bwMode="auto">
            <a:xfrm>
              <a:off x="206019" y="2531988"/>
              <a:ext cx="2227629" cy="1260151"/>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gn="ctr"/>
              <a:r>
                <a:rPr lang="en-US" dirty="0">
                  <a:solidFill>
                    <a:srgbClr val="FFFFFF"/>
                  </a:solidFill>
                  <a:ea typeface="ＭＳ Ｐゴシック" charset="-128"/>
                </a:rPr>
                <a:t>STOP! </a:t>
              </a:r>
            </a:p>
            <a:p>
              <a:pPr algn="ctr"/>
              <a:endParaRPr lang="en-US" dirty="0">
                <a:solidFill>
                  <a:srgbClr val="FFFFFF"/>
                </a:solidFill>
                <a:ea typeface="ＭＳ Ｐゴシック" charset="-128"/>
              </a:endParaRPr>
            </a:p>
            <a:p>
              <a:pPr algn="ctr"/>
              <a:r>
                <a:rPr lang="en-US" dirty="0">
                  <a:solidFill>
                    <a:srgbClr val="FFFFFF"/>
                  </a:solidFill>
                  <a:ea typeface="ＭＳ Ｐゴシック" charset="-128"/>
                </a:rPr>
                <a:t>This reporting is POOOOR!!!</a:t>
              </a:r>
            </a:p>
          </p:txBody>
        </p:sp>
      </p:grpSp>
      <p:sp>
        <p:nvSpPr>
          <p:cNvPr id="41" name="Cloud Callout 40"/>
          <p:cNvSpPr/>
          <p:nvPr/>
        </p:nvSpPr>
        <p:spPr>
          <a:xfrm>
            <a:off x="5147005" y="3686632"/>
            <a:ext cx="3428133" cy="1661681"/>
          </a:xfrm>
          <a:prstGeom prst="cloudCallout">
            <a:avLst>
              <a:gd name="adj1" fmla="val 31966"/>
              <a:gd name="adj2" fmla="val 70929"/>
            </a:avLst>
          </a:prstGeom>
          <a:solidFill>
            <a:srgbClr val="C0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dirty="0">
                <a:solidFill>
                  <a:srgbClr val="FFFFFF"/>
                </a:solidFill>
              </a:rPr>
              <a:t>On Demand Continuous Audit &amp; Monitoring Reports</a:t>
            </a:r>
          </a:p>
        </p:txBody>
      </p:sp>
      <p:sp>
        <p:nvSpPr>
          <p:cNvPr id="4" name="Footer Placeholder 3"/>
          <p:cNvSpPr>
            <a:spLocks noGrp="1"/>
          </p:cNvSpPr>
          <p:nvPr>
            <p:ph type="ftr" sz="quarter" idx="3"/>
          </p:nvPr>
        </p:nvSpPr>
        <p:spPr/>
        <p:txBody>
          <a:bodyPr/>
          <a:lstStyle/>
          <a:p>
            <a:r>
              <a:rPr lang="en-US">
                <a:solidFill>
                  <a:srgbClr val="000000">
                    <a:tint val="75000"/>
                  </a:srgbClr>
                </a:solidFill>
              </a:rPr>
              <a:t>AIS Research Seminar-Spring 2018</a:t>
            </a:r>
            <a:endParaRPr lang="en-US" dirty="0">
              <a:solidFill>
                <a:srgbClr val="000000">
                  <a:tint val="75000"/>
                </a:srgbClr>
              </a:solidFill>
            </a:endParaRPr>
          </a:p>
        </p:txBody>
      </p:sp>
    </p:spTree>
    <p:extLst>
      <p:ext uri="{BB962C8B-B14F-4D97-AF65-F5344CB8AC3E}">
        <p14:creationId xmlns:p14="http://schemas.microsoft.com/office/powerpoint/2010/main" val="41442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7"/>
                                        </p:tgtEl>
                                      </p:cBhvr>
                                    </p:animEffect>
                                    <p:set>
                                      <p:cBhvr>
                                        <p:cTn id="36" dur="1" fill="hold">
                                          <p:stCondLst>
                                            <p:cond delay="499"/>
                                          </p:stCondLst>
                                        </p:cTn>
                                        <p:tgtEl>
                                          <p:spTgt spid="37"/>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22"/>
                                        </p:tgtEl>
                                      </p:cBhvr>
                                    </p:animEffect>
                                    <p:set>
                                      <p:cBhvr>
                                        <p:cTn id="44" dur="1" fill="hold">
                                          <p:stCondLst>
                                            <p:cond delay="499"/>
                                          </p:stCondLst>
                                        </p:cTn>
                                        <p:tgtEl>
                                          <p:spTgt spid="22"/>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25"/>
                                        </p:tgtEl>
                                      </p:cBhvr>
                                    </p:animEffect>
                                    <p:set>
                                      <p:cBhvr>
                                        <p:cTn id="52" dur="1" fill="hold">
                                          <p:stCondLst>
                                            <p:cond delay="499"/>
                                          </p:stCondLst>
                                        </p:cTn>
                                        <p:tgtEl>
                                          <p:spTgt spid="25"/>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28"/>
                                        </p:tgtEl>
                                      </p:cBhvr>
                                    </p:animEffect>
                                    <p:set>
                                      <p:cBhvr>
                                        <p:cTn id="60" dur="1" fill="hold">
                                          <p:stCondLst>
                                            <p:cond delay="499"/>
                                          </p:stCondLst>
                                        </p:cTn>
                                        <p:tgtEl>
                                          <p:spTgt spid="2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34"/>
                                        </p:tgtEl>
                                      </p:cBhvr>
                                    </p:animEffect>
                                    <p:set>
                                      <p:cBhvr>
                                        <p:cTn id="70" dur="1" fill="hold">
                                          <p:stCondLst>
                                            <p:cond delay="499"/>
                                          </p:stCondLst>
                                        </p:cTn>
                                        <p:tgtEl>
                                          <p:spTgt spid="34"/>
                                        </p:tgtEl>
                                        <p:attrNameLst>
                                          <p:attrName>style.visibility</p:attrName>
                                        </p:attrNameLst>
                                      </p:cBhvr>
                                      <p:to>
                                        <p:strVal val="hidden"/>
                                      </p:to>
                                    </p:set>
                                  </p:childTnLst>
                                </p:cTn>
                              </p:par>
                              <p:par>
                                <p:cTn id="71" presetID="10"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500"/>
                                        <p:tgtEl>
                                          <p:spTgt spid="4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41"/>
                                        </p:tgtEl>
                                      </p:cBhvr>
                                    </p:animEffect>
                                    <p:set>
                                      <p:cBhvr>
                                        <p:cTn id="78"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8324" y="233068"/>
            <a:ext cx="3048001" cy="2308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514350" y="6310575"/>
            <a:ext cx="942976" cy="280725"/>
          </a:xfrm>
          <a:prstGeom prst="rect">
            <a:avLst/>
          </a:prstGeom>
          <a:solidFill>
            <a:schemeClr val="bg1"/>
          </a:solidFill>
        </p:spPr>
        <p:txBody>
          <a:bodyPr wrap="square" rtlCol="0">
            <a:spAutoFit/>
          </a:bodyPr>
          <a:lstStyle/>
          <a:p>
            <a:endParaRPr lang="en-US" dirty="0"/>
          </a:p>
        </p:txBody>
      </p:sp>
      <p:sp>
        <p:nvSpPr>
          <p:cNvPr id="3" name="灯片编号占位符 2"/>
          <p:cNvSpPr>
            <a:spLocks noGrp="1"/>
          </p:cNvSpPr>
          <p:nvPr>
            <p:ph type="sldNum" sz="quarter" idx="10"/>
          </p:nvPr>
        </p:nvSpPr>
        <p:spPr/>
        <p:txBody>
          <a:bodyPr/>
          <a:lstStyle/>
          <a:p>
            <a:pPr>
              <a:defRPr/>
            </a:pPr>
            <a:fld id="{1BAEB5F4-2CD3-8E4C-A685-9D3768E45768}" type="slidenum">
              <a:rPr lang="en-US" smtClean="0"/>
              <a:pPr>
                <a:defRPr/>
              </a:pPr>
              <a:t>89</a:t>
            </a:fld>
            <a:endParaRPr lang="en-US"/>
          </a:p>
        </p:txBody>
      </p:sp>
      <p:sp>
        <p:nvSpPr>
          <p:cNvPr id="2" name="标题 1"/>
          <p:cNvSpPr>
            <a:spLocks noGrp="1"/>
          </p:cNvSpPr>
          <p:nvPr>
            <p:ph type="title"/>
          </p:nvPr>
        </p:nvSpPr>
        <p:spPr>
          <a:xfrm>
            <a:off x="1802322" y="1740389"/>
            <a:ext cx="5336267" cy="1669143"/>
          </a:xfrm>
        </p:spPr>
        <p:txBody>
          <a:bodyPr/>
          <a:lstStyle/>
          <a:p>
            <a:pPr algn="ctr"/>
            <a:r>
              <a:rPr lang="en-US" sz="6000" dirty="0" smtClean="0">
                <a:solidFill>
                  <a:srgbClr val="C00000"/>
                </a:solidFill>
                <a:latin typeface="Aharoni" panose="02010803020104030203" pitchFamily="2" charset="-79"/>
                <a:cs typeface="Aharoni" panose="02010803020104030203" pitchFamily="2" charset="-79"/>
              </a:rPr>
              <a:t>Thank you!</a:t>
            </a:r>
            <a:endParaRPr lang="en-US" sz="6000" dirty="0">
              <a:solidFill>
                <a:srgbClr val="C00000"/>
              </a:solidFill>
              <a:latin typeface="Aharoni" panose="02010803020104030203" pitchFamily="2" charset="-79"/>
              <a:cs typeface="Aharoni" panose="02010803020104030203" pitchFamily="2" charset="-79"/>
            </a:endParaRPr>
          </a:p>
        </p:txBody>
      </p:sp>
      <p:pic>
        <p:nvPicPr>
          <p:cNvPr id="4098" name="Picture 2" descr="C:\Users\Qiao\Desktop\33219461-cute-accounting-girl-Character-Cartoon-Stock-Vector.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69223" y="3048471"/>
            <a:ext cx="3402466" cy="34024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97734" y="3128807"/>
            <a:ext cx="4363811" cy="280725"/>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2288550" y="3603488"/>
            <a:ext cx="992981" cy="3128174"/>
          </a:xfrm>
          <a:prstGeom prst="rect">
            <a:avLst/>
          </a:prstGeom>
          <a:solidFill>
            <a:schemeClr val="bg1"/>
          </a:solidFill>
        </p:spPr>
        <p:txBody>
          <a:bodyPr wrap="square" rtlCol="0">
            <a:spAutoFit/>
          </a:bodyPr>
          <a:lstStyle/>
          <a:p>
            <a:endParaRPr lang="en-US" dirty="0"/>
          </a:p>
        </p:txBody>
      </p:sp>
      <p:sp>
        <p:nvSpPr>
          <p:cNvPr id="9" name="TextBox 8"/>
          <p:cNvSpPr txBox="1"/>
          <p:nvPr/>
        </p:nvSpPr>
        <p:spPr>
          <a:xfrm>
            <a:off x="5664141" y="3603488"/>
            <a:ext cx="992981" cy="312817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05696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Government Accounting Efforts</a:t>
            </a:r>
            <a:endParaRPr lang="en-US" dirty="0"/>
          </a:p>
        </p:txBody>
      </p:sp>
      <p:sp>
        <p:nvSpPr>
          <p:cNvPr id="3" name="Content Placeholder 2"/>
          <p:cNvSpPr>
            <a:spLocks noGrp="1"/>
          </p:cNvSpPr>
          <p:nvPr>
            <p:ph idx="1"/>
          </p:nvPr>
        </p:nvSpPr>
        <p:spPr/>
        <p:txBody>
          <a:bodyPr/>
          <a:lstStyle/>
          <a:p>
            <a:r>
              <a:rPr lang="en-US" sz="2800" dirty="0" smtClean="0"/>
              <a:t>Leading Master’s Program in Government Accounting (online)</a:t>
            </a:r>
          </a:p>
          <a:p>
            <a:r>
              <a:rPr lang="en-US" sz="2800" dirty="0" smtClean="0"/>
              <a:t>Linking with our technological leadership</a:t>
            </a:r>
          </a:p>
          <a:p>
            <a:r>
              <a:rPr lang="en-US" sz="2800" dirty="0" smtClean="0"/>
              <a:t>Working with Exchange Regulatory Commissions</a:t>
            </a:r>
          </a:p>
          <a:p>
            <a:pPr lvl="1"/>
            <a:r>
              <a:rPr lang="en-US" sz="2400" dirty="0" smtClean="0"/>
              <a:t>CVM, Indonesia, Korea</a:t>
            </a:r>
          </a:p>
          <a:p>
            <a:r>
              <a:rPr lang="en-US" sz="2800" dirty="0" smtClean="0"/>
              <a:t>Proposing several approaches for government reporting at federal, state, and municipality</a:t>
            </a:r>
          </a:p>
          <a:p>
            <a:r>
              <a:rPr lang="en-US" sz="2800" dirty="0" smtClean="0"/>
              <a:t>Working with the Volcker alliance</a:t>
            </a:r>
          </a:p>
          <a:p>
            <a:r>
              <a:rPr lang="en-US" sz="2800" dirty="0" smtClean="0"/>
              <a:t>Armchair audit work</a:t>
            </a:r>
            <a:endParaRPr lang="en-US" sz="2800" dirty="0"/>
          </a:p>
        </p:txBody>
      </p:sp>
      <p:sp>
        <p:nvSpPr>
          <p:cNvPr id="4" name="Text Placeholder 3"/>
          <p:cNvSpPr>
            <a:spLocks noGrp="1"/>
          </p:cNvSpPr>
          <p:nvPr>
            <p:ph type="body" sz="quarter" idx="10"/>
          </p:nvPr>
        </p:nvSpPr>
        <p:spPr/>
        <p:txBody>
          <a:bodyPr/>
          <a:lstStyle/>
          <a:p>
            <a:endParaRPr lang="en-US"/>
          </a:p>
        </p:txBody>
      </p:sp>
      <p:sp>
        <p:nvSpPr>
          <p:cNvPr id="5" name="Slide Number Placeholder 4"/>
          <p:cNvSpPr>
            <a:spLocks noGrp="1"/>
          </p:cNvSpPr>
          <p:nvPr>
            <p:ph type="sldNum" sz="quarter" idx="4"/>
          </p:nvPr>
        </p:nvSpPr>
        <p:spPr/>
        <p:txBody>
          <a:bodyPr/>
          <a:lstStyle/>
          <a:p>
            <a:fld id="{3D8D2D2F-92D1-40A7-B589-1E344312DF09}" type="slidenum">
              <a:rPr lang="en-US" smtClean="0"/>
              <a:pPr/>
              <a:t>9</a:t>
            </a:fld>
            <a:endParaRPr lang="en-US"/>
          </a:p>
        </p:txBody>
      </p:sp>
      <p:sp>
        <p:nvSpPr>
          <p:cNvPr id="6" name="Date Placeholder 5"/>
          <p:cNvSpPr>
            <a:spLocks noGrp="1"/>
          </p:cNvSpPr>
          <p:nvPr>
            <p:ph type="dt" sz="half" idx="2"/>
          </p:nvPr>
        </p:nvSpPr>
        <p:spPr/>
        <p:txBody>
          <a:bodyPr/>
          <a:lstStyle/>
          <a:p>
            <a:pPr>
              <a:defRPr/>
            </a:pPr>
            <a:fld id="{A2EFAF6B-36F8-4EB6-A50F-6E8A83B42E7B}" type="datetime1">
              <a:rPr lang="en-US" smtClean="0"/>
              <a:t>4/26/2018</a:t>
            </a:fld>
            <a:endParaRPr lang="en-US" dirty="0"/>
          </a:p>
        </p:txBody>
      </p:sp>
      <p:sp>
        <p:nvSpPr>
          <p:cNvPr id="7" name="Footer Placeholder 6"/>
          <p:cNvSpPr>
            <a:spLocks noGrp="1"/>
          </p:cNvSpPr>
          <p:nvPr>
            <p:ph type="ftr" sz="quarter" idx="3"/>
          </p:nvPr>
        </p:nvSpPr>
        <p:spPr/>
        <p:txBody>
          <a:bodyPr/>
          <a:lstStyle/>
          <a:p>
            <a:pPr>
              <a:defRPr/>
            </a:pPr>
            <a:r>
              <a:rPr lang="en-US" smtClean="0"/>
              <a:t>AIS Research Seminar-Spring 2018</a:t>
            </a:r>
            <a:endParaRPr lang="en-US" dirty="0"/>
          </a:p>
        </p:txBody>
      </p:sp>
    </p:spTree>
    <p:extLst>
      <p:ext uri="{BB962C8B-B14F-4D97-AF65-F5344CB8AC3E}">
        <p14:creationId xmlns:p14="http://schemas.microsoft.com/office/powerpoint/2010/main" val="307364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2.1.3179"/>
  <p:tag name="PPTVERSION" val="15"/>
  <p:tag name="TPOS" val="2"/>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esentation1">
  <a:themeElements>
    <a:clrScheme name="RUTemplate_Formata_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Template_Formata_B">
      <a:majorFont>
        <a:latin typeface="Formata BQ Regular"/>
        <a:ea typeface=""/>
        <a:cs typeface=""/>
      </a:majorFont>
      <a:minorFont>
        <a:latin typeface="Formata BQ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vert="horz" wrap="square" lIns="91440" tIns="45720" rIns="91440" bIns="45720" numCol="1" anchor="ctr" anchorCtr="0" compatLnSpc="1">
        <a:prstTxWarp prst="textNoShape">
          <a:avLst/>
        </a:prstTxWarp>
      </a:bodyPr>
      <a:lstStyle>
        <a:defPPr algn="ctr">
          <a:defRPr sz="2200" dirty="0" smtClean="0">
            <a:solidFill>
              <a:schemeClr val="bg1"/>
            </a:solidFill>
          </a:defRPr>
        </a:defPPr>
      </a:lstStyle>
    </a:txDef>
  </a:objectDefaults>
  <a:extraClrSchemeLst>
    <a:extraClrScheme>
      <a:clrScheme name="RUTemplate_Formata_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Template_Formata_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Template_Formata_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Template_Formata_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Template_Formata_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Template_Formata_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Template_Formata_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Template_Formata_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Template_Formata_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Template_Formata_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Template_Formata_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Template_Formata_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Theme">
  <a:themeElements>
    <a:clrScheme name="RUTemplate_Formata_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Template_Formata_B">
      <a:majorFont>
        <a:latin typeface="Formata BQ Regular"/>
        <a:ea typeface=""/>
        <a:cs typeface=""/>
      </a:majorFont>
      <a:minorFont>
        <a:latin typeface="Formata BQ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vert="horz" wrap="square" lIns="91440" tIns="45720" rIns="91440" bIns="45720" numCol="1" anchor="ctr" anchorCtr="0" compatLnSpc="1">
        <a:prstTxWarp prst="textNoShape">
          <a:avLst/>
        </a:prstTxWarp>
      </a:bodyPr>
      <a:lstStyle>
        <a:defPPr algn="ctr">
          <a:defRPr sz="2200" dirty="0" smtClean="0">
            <a:solidFill>
              <a:schemeClr val="bg1"/>
            </a:solidFill>
          </a:defRPr>
        </a:defPPr>
      </a:lstStyle>
    </a:txDef>
  </a:objectDefaults>
  <a:extraClrSchemeLst>
    <a:extraClrScheme>
      <a:clrScheme name="RUTemplate_Formata_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Template_Formata_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Template_Formata_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Template_Formata_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Template_Formata_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Template_Formata_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Template_Formata_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Template_Formata_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Template_Formata_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Template_Formata_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Template_Formata_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Template_Formata_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7419</Words>
  <Application>Microsoft Office PowerPoint</Application>
  <PresentationFormat>On-screen Show (4:3)</PresentationFormat>
  <Paragraphs>1255</Paragraphs>
  <Slides>89</Slides>
  <Notes>52</Notes>
  <HiddenSlides>1</HiddenSlides>
  <MMClips>0</MMClips>
  <ScaleCrop>false</ScaleCrop>
  <HeadingPairs>
    <vt:vector size="8" baseType="variant">
      <vt:variant>
        <vt:lpstr>Fonts Used</vt:lpstr>
      </vt:variant>
      <vt:variant>
        <vt:i4>21</vt:i4>
      </vt:variant>
      <vt:variant>
        <vt:lpstr>Theme</vt:lpstr>
      </vt:variant>
      <vt:variant>
        <vt:i4>4</vt:i4>
      </vt:variant>
      <vt:variant>
        <vt:lpstr>Embedded OLE Servers</vt:lpstr>
      </vt:variant>
      <vt:variant>
        <vt:i4>3</vt:i4>
      </vt:variant>
      <vt:variant>
        <vt:lpstr>Slide Titles</vt:lpstr>
      </vt:variant>
      <vt:variant>
        <vt:i4>89</vt:i4>
      </vt:variant>
    </vt:vector>
  </HeadingPairs>
  <TitlesOfParts>
    <vt:vector size="117" baseType="lpstr">
      <vt:lpstr>ＭＳ Ｐゴシック</vt:lpstr>
      <vt:lpstr>宋体</vt:lpstr>
      <vt:lpstr>宋体</vt:lpstr>
      <vt:lpstr>Aharoni</vt:lpstr>
      <vt:lpstr>Arial</vt:lpstr>
      <vt:lpstr>Arial Rounded MT Bold</vt:lpstr>
      <vt:lpstr>Arial Unicode MS</vt:lpstr>
      <vt:lpstr>Book Antiqua</vt:lpstr>
      <vt:lpstr>Calibri</vt:lpstr>
      <vt:lpstr>Formata BQ Regular</vt:lpstr>
      <vt:lpstr>Garamond</vt:lpstr>
      <vt:lpstr>Geneva</vt:lpstr>
      <vt:lpstr>Helvetica</vt:lpstr>
      <vt:lpstr>MS Mincho</vt:lpstr>
      <vt:lpstr>Open Sans</vt:lpstr>
      <vt:lpstr>Palatino Linotype</vt:lpstr>
      <vt:lpstr>新細明體</vt:lpstr>
      <vt:lpstr>Times New Roman</vt:lpstr>
      <vt:lpstr>Verdana</vt:lpstr>
      <vt:lpstr>Wingdings</vt:lpstr>
      <vt:lpstr>ヒラギノ角ゴ Pro W3</vt:lpstr>
      <vt:lpstr>1_Custom Design</vt:lpstr>
      <vt:lpstr>Custom Design</vt:lpstr>
      <vt:lpstr>Presentation1</vt:lpstr>
      <vt:lpstr>1_Default Theme</vt:lpstr>
      <vt:lpstr>Packager Shell Object</vt:lpstr>
      <vt:lpstr>Visio</vt:lpstr>
      <vt:lpstr>Acrobat Document</vt:lpstr>
      <vt:lpstr>PowerPoint Presentation</vt:lpstr>
      <vt:lpstr>ARTIFICIAL INTELIGENCE AND TECHNOLOGY IN ACCOUTING AND AUDITING</vt:lpstr>
      <vt:lpstr>Outline</vt:lpstr>
      <vt:lpstr>The CarLab</vt:lpstr>
      <vt:lpstr>PowerPoint Presentation</vt:lpstr>
      <vt:lpstr>PowerPoint Presentation</vt:lpstr>
      <vt:lpstr>Usage http://raw.rutgers.edu/RADL.html  </vt:lpstr>
      <vt:lpstr>Content</vt:lpstr>
      <vt:lpstr>Our Government Accounting Efforts</vt:lpstr>
      <vt:lpstr>PowerPoint Presentation</vt:lpstr>
      <vt:lpstr>PowerPoint Presentation</vt:lpstr>
      <vt:lpstr>Rutgers AICPA Data Analytics Research Initiative</vt:lpstr>
      <vt:lpstr>Rutgers AICPA Data Analytics Research Initiative</vt:lpstr>
      <vt:lpstr>Rutgers AICPA Data Analytics Research Initiative</vt:lpstr>
      <vt:lpstr>BIG DATA</vt:lpstr>
      <vt:lpstr>PowerPoint Presentation</vt:lpstr>
      <vt:lpstr>Exogenous data analytics for Auditing</vt:lpstr>
      <vt:lpstr>Some sources</vt:lpstr>
      <vt:lpstr>PowerPoint Presentation</vt:lpstr>
      <vt:lpstr>Facilitating Citizens’ Voice and Process Reengineering Using a Cloud-based Mobile App</vt:lpstr>
      <vt:lpstr>How do Boston and other cities Monitor Infrastructure?</vt:lpstr>
      <vt:lpstr>Citizens Connect AKA Boston 311</vt:lpstr>
      <vt:lpstr>PowerPoint Presentation</vt:lpstr>
      <vt:lpstr>Hirschman’s Exit, Voice, Loyalty</vt:lpstr>
      <vt:lpstr> Imagineering Audit</vt:lpstr>
      <vt:lpstr>ASSURING INVENTORY and other things</vt:lpstr>
      <vt:lpstr>PowerPoint Presentation</vt:lpstr>
      <vt:lpstr>Disruption</vt:lpstr>
      <vt:lpstr>Blockchain for Accounting and Assurance</vt:lpstr>
      <vt:lpstr>How Blockchain works – Bitcoin Example</vt:lpstr>
      <vt:lpstr>Auditing with Smart Contracts in a Blockchain</vt:lpstr>
      <vt:lpstr>Introduction</vt:lpstr>
      <vt:lpstr>Evolving Auditing with Blockchain and Smart Contracts</vt:lpstr>
      <vt:lpstr>Smart Contracts Background and Relevance to Auditing</vt:lpstr>
      <vt:lpstr>Smart Contracts Background and Relevance to Auditing (cont’d)</vt:lpstr>
      <vt:lpstr>Initial Scope - Libra Blockchain Audit Tools</vt:lpstr>
      <vt:lpstr>Conclusion</vt:lpstr>
      <vt:lpstr>Developing A Cognitive Assistant  For Audit Plan Brainstorming Sessions</vt:lpstr>
      <vt:lpstr>PowerPoint Presentation</vt:lpstr>
      <vt:lpstr>APPLICATIONS OF DATA ANALYTICS: VISUALIZATION AND CLUSTER ANALYSIS OF GOVERNMENTAL DATA</vt:lpstr>
      <vt:lpstr> </vt:lpstr>
      <vt:lpstr>DATA VISUALIZATION Variables Correlation Coefficient </vt:lpstr>
      <vt:lpstr>K-MEANS CLUSTERING: Representation of Clusters Solution</vt:lpstr>
      <vt:lpstr>CONT’D</vt:lpstr>
      <vt:lpstr>Hierarchical Clustering: A dendrogram Representation of Clusters Solution</vt:lpstr>
      <vt:lpstr>Dynamic Visualization as Audit Evidence</vt:lpstr>
      <vt:lpstr>Dynamic Visualization as Audit Evidence 3D scatter Interactive Visualization</vt:lpstr>
      <vt:lpstr>Dynamic Visualization as Audit Evidence (cont’d) Time Series Interactive Visualization</vt:lpstr>
      <vt:lpstr>The DATA Act</vt:lpstr>
      <vt:lpstr>The DATA Act</vt:lpstr>
      <vt:lpstr>US Open Data Initiatives</vt:lpstr>
      <vt:lpstr>In Brasil, ahead of the US</vt:lpstr>
      <vt:lpstr>Deep Learning</vt:lpstr>
      <vt:lpstr>What is deep learning?</vt:lpstr>
      <vt:lpstr>Biological Neurons</vt:lpstr>
      <vt:lpstr>PowerPoint Presentation</vt:lpstr>
      <vt:lpstr>Deep neural network</vt:lpstr>
      <vt:lpstr>PowerPoint Presentation</vt:lpstr>
      <vt:lpstr>DEEP LEARNING APPLICATIONS IN AUDIT DECISION MAKING</vt:lpstr>
      <vt:lpstr>Outline</vt:lpstr>
      <vt:lpstr>Examples of applications </vt:lpstr>
      <vt:lpstr>Design of Apps for Armchair Auditors to Analyze Government Procurement Contract</vt:lpstr>
      <vt:lpstr>Introduction</vt:lpstr>
      <vt:lpstr>Introduction</vt:lpstr>
      <vt:lpstr>Background</vt:lpstr>
      <vt:lpstr>Background</vt:lpstr>
      <vt:lpstr>Background</vt:lpstr>
      <vt:lpstr>Background</vt:lpstr>
      <vt:lpstr>Objective</vt:lpstr>
      <vt:lpstr>Why Audit Apps</vt:lpstr>
      <vt:lpstr>Proposed Apps for Government Expenditure Audit </vt:lpstr>
      <vt:lpstr>PowerPoint Presentation</vt:lpstr>
      <vt:lpstr>PowerPoint Presentation</vt:lpstr>
      <vt:lpstr>PowerPoint Presentation</vt:lpstr>
      <vt:lpstr>PowerPoint Presentation</vt:lpstr>
      <vt:lpstr>PowerPoint Presentation</vt:lpstr>
      <vt:lpstr>PowerPoint Presentation</vt:lpstr>
      <vt:lpstr>Illustrations</vt:lpstr>
      <vt:lpstr>PowerPoint Presentation</vt:lpstr>
      <vt:lpstr>App script</vt:lpstr>
      <vt:lpstr>App script</vt:lpstr>
      <vt:lpstr>PowerPoint Presentation</vt:lpstr>
      <vt:lpstr>PowerPoint Presentation</vt:lpstr>
      <vt:lpstr>PowerPoint Presentation</vt:lpstr>
      <vt:lpstr>Limitations and Future Research</vt:lpstr>
      <vt:lpstr>To Wrap Up!</vt:lpstr>
      <vt:lpstr>What we expect from it!</vt:lpstr>
      <vt:lpstr>What we expect from it!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2018-04-24T02:34:50Z</dcterms:created>
  <dcterms:modified xsi:type="dcterms:W3CDTF">2018-04-26T09:45:42Z</dcterms:modified>
</cp:coreProperties>
</file>