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56" r:id="rId2"/>
    <p:sldId id="257" r:id="rId3"/>
    <p:sldId id="259" r:id="rId4"/>
    <p:sldId id="260" r:id="rId5"/>
    <p:sldId id="261" r:id="rId6"/>
    <p:sldId id="273" r:id="rId7"/>
    <p:sldId id="275" r:id="rId8"/>
    <p:sldId id="274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94727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222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B1F19-9650-4FF5-99D9-DB04782898BA}" type="datetimeFigureOut">
              <a:rPr lang="pt-BR" smtClean="0"/>
              <a:pPr/>
              <a:t>21/08/2020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BE288-ABDE-4901-9458-21E8397AA6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648954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45D1FA1-C8C6-41C0-9C62-8F2F166FC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822F778A-312C-42B2-BA96-95556E1F62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0AB2CDA0-E5F6-4BDD-92F8-70287A870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D2900-8426-42D5-BD61-4672598E4336}" type="datetimeFigureOut">
              <a:rPr lang="pt-BR" smtClean="0"/>
              <a:pPr/>
              <a:t>21/08/2020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D3D8C7D6-DE13-441C-B534-F5ECAB1CA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6AA2ED18-5674-4EA3-90D1-E0111285E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F561C-9E00-4DAA-8A02-4FD98AD8428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21864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9147C44-0231-43AD-AA24-9EB223D9E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281B181C-7F86-41E6-9E6F-3E82CB966F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8B379CEB-DA0F-4CBE-9C05-ED9095BB8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D2900-8426-42D5-BD61-4672598E4336}" type="datetimeFigureOut">
              <a:rPr lang="pt-BR" smtClean="0"/>
              <a:pPr/>
              <a:t>21/08/2020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C9FB3E17-675A-4888-AEDF-21BF680D2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7F9D5403-249C-417D-ADC2-BC59576CB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F561C-9E00-4DAA-8A02-4FD98AD8428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60619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4840799C-3DDF-483D-83EE-19E487B090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0339B75A-C52C-4CB2-A0B1-A9BA3C9022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A0FB9A67-8B8A-4B25-860D-FC0A69872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D2900-8426-42D5-BD61-4672598E4336}" type="datetimeFigureOut">
              <a:rPr lang="pt-BR" smtClean="0"/>
              <a:pPr/>
              <a:t>21/08/2020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D6CD7752-F73E-4F36-9ABF-A750190C4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A8C0EFF1-3625-4EBC-B800-E4B50349E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F561C-9E00-4DAA-8A02-4FD98AD8428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84071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48F3B48-C6D3-4CFE-B3B9-43A93BCFD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0913D91B-0521-40AF-8CF8-A11567F4DF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E9FE47FD-266E-45F2-AE19-68A71714E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D2900-8426-42D5-BD61-4672598E4336}" type="datetimeFigureOut">
              <a:rPr lang="pt-BR" smtClean="0"/>
              <a:pPr/>
              <a:t>21/08/2020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2005936F-25A5-4116-9603-A85F6ED7E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B9147BA4-AC15-4139-83F1-0098B9E8E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F561C-9E00-4DAA-8A02-4FD98AD8428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02029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3D05973-AA64-46C2-9054-63540F89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0CAE8355-5E10-46CB-8E6E-C4EFF35A23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E261FCD7-2E99-4F31-8F6C-CB36940DA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D2900-8426-42D5-BD61-4672598E4336}" type="datetimeFigureOut">
              <a:rPr lang="pt-BR" smtClean="0"/>
              <a:pPr/>
              <a:t>21/08/2020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75A97615-99AC-4BFA-95C3-5E41482FE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028308B5-EE50-47C8-863A-EA2C49A8F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F561C-9E00-4DAA-8A02-4FD98AD8428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65985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01DDE42-658B-4393-9A5A-08F59D780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01358273-CF67-4E4F-958C-4C00ECB3FF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BEF08341-373A-4F02-BB9C-B473659911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7ACB8257-3D26-4115-8B41-E36B3DA48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D2900-8426-42D5-BD61-4672598E4336}" type="datetimeFigureOut">
              <a:rPr lang="pt-BR" smtClean="0"/>
              <a:pPr/>
              <a:t>21/08/2020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4D2DF20F-62F0-400A-90AB-4409FE49C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6CC8A4F7-E83F-4AFA-A7B6-C764DCE2B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F561C-9E00-4DAA-8A02-4FD98AD8428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59474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AE68BFC-DC21-4A06-BCDA-4DAEB914B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C2A78189-E25A-42A4-A0F1-664C6E114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023FDA26-11B0-44B5-8CE6-7B72C05DD2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2A75092E-C7A1-4312-B45F-1C88F4CADF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565C78AD-5556-4EB2-8C4B-86A7EEFA1E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FA7035DD-F0EE-40DC-BE07-D7585FBA6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D2900-8426-42D5-BD61-4672598E4336}" type="datetimeFigureOut">
              <a:rPr lang="pt-BR" smtClean="0"/>
              <a:pPr/>
              <a:t>21/08/2020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23B71AFE-2986-4A80-8403-17277E223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4820C714-56CE-463B-8353-721A3865D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F561C-9E00-4DAA-8A02-4FD98AD8428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88482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32226EE-7E2B-4BA9-BFC5-0D248EC6A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0A5E45AC-10DF-403C-9FED-BC535AEF4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D2900-8426-42D5-BD61-4672598E4336}" type="datetimeFigureOut">
              <a:rPr lang="pt-BR" smtClean="0"/>
              <a:pPr/>
              <a:t>21/08/2020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ABE6F611-6984-48B2-8DB2-206C2C68E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D20FA988-FEA7-4906-843E-3FDB0753E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F561C-9E00-4DAA-8A02-4FD98AD8428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89211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E8BF8B39-EA41-47B0-A520-8758F5632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D2900-8426-42D5-BD61-4672598E4336}" type="datetimeFigureOut">
              <a:rPr lang="pt-BR" smtClean="0"/>
              <a:pPr/>
              <a:t>21/08/2020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5BF71DDD-EA37-4755-96DF-BE9E75085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DA71FF8B-52F0-405B-BEC3-D292F7621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F561C-9E00-4DAA-8A02-4FD98AD8428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97020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5C29E38-6D1E-47BD-83A5-296C4F8D3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963472A0-E04B-43A0-B9F7-3B8B55CED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1415344C-BA56-440D-B815-6C482F3E6C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60F74736-41D0-4E27-9E29-9988281A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D2900-8426-42D5-BD61-4672598E4336}" type="datetimeFigureOut">
              <a:rPr lang="pt-BR" smtClean="0"/>
              <a:pPr/>
              <a:t>21/08/2020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EE6AC5D2-2EC5-45BC-94D3-0CED54578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859171D4-0327-488F-9D0D-E6B684CCE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F561C-9E00-4DAA-8A02-4FD98AD8428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2466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7064664-8CDE-469F-AEC5-25F6B45D2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D4433E86-5A0F-42BC-8296-A548E96A64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C543CBF3-BC0C-440F-B9B4-634B370BA0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0CDB7061-4BE8-41B0-A10B-B978D5084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D2900-8426-42D5-BD61-4672598E4336}" type="datetimeFigureOut">
              <a:rPr lang="pt-BR" smtClean="0"/>
              <a:pPr/>
              <a:t>21/08/2020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0C76F95D-B6B0-4E96-AF5F-5DE6ABDEE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6A2A2F7D-F931-42E9-BFCF-68974B684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F561C-9E00-4DAA-8A02-4FD98AD8428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13927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30CDD3F3-1954-4CB1-AB7C-EB3F584F3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042CFD39-61F9-415B-86A1-8D775A47E9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0DABC6F4-8F5A-47BC-A837-23C984F0BC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D2900-8426-42D5-BD61-4672598E4336}" type="datetimeFigureOut">
              <a:rPr lang="pt-BR" smtClean="0"/>
              <a:pPr/>
              <a:t>21/08/2020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A3F306E7-6691-4874-8FD5-DD132EDEC7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B2AE062F-17FE-44B5-A9E5-09F80D926F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F561C-9E00-4DAA-8A02-4FD98AD8428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197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bringel4@Hotmail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placar&#10;&#10;Descrição gerada automaticamente">
            <a:extLst>
              <a:ext uri="{FF2B5EF4-FFF2-40B4-BE49-F238E27FC236}">
                <a16:creationId xmlns:a16="http://schemas.microsoft.com/office/drawing/2014/main" xmlns="" id="{BC2BB8E4-959B-468D-B826-6868CAA534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010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screenshot&#10;&#10;Descrição gerada automaticamente">
            <a:extLst>
              <a:ext uri="{FF2B5EF4-FFF2-40B4-BE49-F238E27FC236}">
                <a16:creationId xmlns:a16="http://schemas.microsoft.com/office/drawing/2014/main" xmlns="" id="{1C1B9DB6-B8FC-4CED-8392-B13BBEE351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3E98751D-309C-D441-9F43-3F5C60248794}"/>
              </a:ext>
            </a:extLst>
          </p:cNvPr>
          <p:cNvSpPr txBox="1">
            <a:spLocks/>
          </p:cNvSpPr>
          <p:nvPr/>
        </p:nvSpPr>
        <p:spPr>
          <a:xfrm>
            <a:off x="3233671" y="1129693"/>
            <a:ext cx="10515600" cy="828000"/>
          </a:xfrm>
          <a:prstGeom prst="rect">
            <a:avLst/>
          </a:prstGeom>
        </p:spPr>
        <p:txBody>
          <a:bodyPr lIns="121917" tIns="60958" rIns="121917" bIns="60958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SPCE-Cadastro 2020</a:t>
            </a:r>
            <a:endParaRPr lang="pt-BR" dirty="0"/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xmlns="" id="{2D9F90D5-2917-6D4D-B57C-85E3CBD3562C}"/>
              </a:ext>
            </a:extLst>
          </p:cNvPr>
          <p:cNvSpPr txBox="1">
            <a:spLocks/>
          </p:cNvSpPr>
          <p:nvPr/>
        </p:nvSpPr>
        <p:spPr>
          <a:xfrm>
            <a:off x="258650" y="1411891"/>
            <a:ext cx="3385061" cy="4741200"/>
          </a:xfrm>
          <a:prstGeom prst="rect">
            <a:avLst/>
          </a:prstGeom>
        </p:spPr>
        <p:txBody>
          <a:bodyPr lIns="121917" tIns="60958" rIns="121917" bIns="60958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4165" indent="-304165"/>
            <a:endParaRPr lang="en" smtClean="0">
              <a:ea typeface="+mn-lt"/>
              <a:cs typeface="+mn-lt"/>
            </a:endParaRPr>
          </a:p>
          <a:p>
            <a:pPr marL="304165" indent="-304165"/>
            <a:r>
              <a:rPr lang="en" smtClean="0">
                <a:ea typeface="+mn-lt"/>
                <a:cs typeface="+mn-lt"/>
              </a:rPr>
              <a:t>Receitas</a:t>
            </a:r>
            <a:endParaRPr lang="pt-BR" smtClean="0">
              <a:ea typeface="+mn-lt"/>
              <a:cs typeface="+mn-lt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" sz="2400" smtClean="0">
                <a:ea typeface="+mn-lt"/>
                <a:cs typeface="+mn-lt"/>
              </a:rPr>
              <a:t>Comercialização de Bens ou Realização de Eventos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" sz="2000" b="1" smtClean="0">
                <a:ea typeface="+mn-lt"/>
                <a:cs typeface="+mn-lt"/>
              </a:rPr>
              <a:t>Inclusão da opção de</a:t>
            </a:r>
            <a:br>
              <a:rPr lang="en" sz="2000" b="1" smtClean="0">
                <a:ea typeface="+mn-lt"/>
                <a:cs typeface="+mn-lt"/>
              </a:rPr>
            </a:br>
            <a:r>
              <a:rPr lang="en" sz="2000" b="1" smtClean="0">
                <a:ea typeface="+mn-lt"/>
                <a:cs typeface="+mn-lt"/>
              </a:rPr>
              <a:t>lançamento do Evento do </a:t>
            </a:r>
            <a:r>
              <a:rPr lang="pt-BR" sz="2000" b="1" smtClean="0">
                <a:ea typeface="+mn-lt"/>
                <a:cs typeface="+mn-lt"/>
              </a:rPr>
              <a:t>t</a:t>
            </a:r>
            <a:r>
              <a:rPr lang="en" sz="2000" b="1" smtClean="0">
                <a:ea typeface="+mn-lt"/>
                <a:cs typeface="+mn-lt"/>
              </a:rPr>
              <a:t>ipo Carreata</a:t>
            </a:r>
            <a:endParaRPr lang="en" sz="1600" dirty="0"/>
          </a:p>
        </p:txBody>
      </p:sp>
      <p:pic>
        <p:nvPicPr>
          <p:cNvPr id="6" name="Immagine 5" descr="Immagine che contiene screenshot&#10;&#10;Descrizione generata automaticamente">
            <a:extLst>
              <a:ext uri="{FF2B5EF4-FFF2-40B4-BE49-F238E27FC236}">
                <a16:creationId xmlns:a16="http://schemas.microsoft.com/office/drawing/2014/main" xmlns="" id="{5E8B0CB7-76CE-433E-B257-BF7468AA80D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3510" y="1777286"/>
            <a:ext cx="7920507" cy="439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168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screenshot&#10;&#10;Descrição gerada automaticamente">
            <a:extLst>
              <a:ext uri="{FF2B5EF4-FFF2-40B4-BE49-F238E27FC236}">
                <a16:creationId xmlns:a16="http://schemas.microsoft.com/office/drawing/2014/main" xmlns="" id="{1C1B9DB6-B8FC-4CED-8392-B13BBEE351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3E98751D-309C-D441-9F43-3F5C60248794}"/>
              </a:ext>
            </a:extLst>
          </p:cNvPr>
          <p:cNvSpPr txBox="1">
            <a:spLocks/>
          </p:cNvSpPr>
          <p:nvPr/>
        </p:nvSpPr>
        <p:spPr>
          <a:xfrm>
            <a:off x="3233671" y="1129693"/>
            <a:ext cx="10515600" cy="828000"/>
          </a:xfrm>
          <a:prstGeom prst="rect">
            <a:avLst/>
          </a:prstGeom>
        </p:spPr>
        <p:txBody>
          <a:bodyPr lIns="121917" tIns="60958" rIns="121917" bIns="60958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SPCE-Cadastro 2020</a:t>
            </a:r>
            <a:endParaRPr lang="pt-BR" dirty="0"/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xmlns="" id="{2D9F90D5-2917-6D4D-B57C-85E3CBD3562C}"/>
              </a:ext>
            </a:extLst>
          </p:cNvPr>
          <p:cNvSpPr txBox="1">
            <a:spLocks/>
          </p:cNvSpPr>
          <p:nvPr/>
        </p:nvSpPr>
        <p:spPr>
          <a:xfrm>
            <a:off x="555649" y="1695226"/>
            <a:ext cx="3607191" cy="4741200"/>
          </a:xfrm>
          <a:prstGeom prst="rect">
            <a:avLst/>
          </a:prstGeom>
        </p:spPr>
        <p:txBody>
          <a:bodyPr lIns="121917" tIns="60958" rIns="121917" bIns="60958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4165" indent="-304165"/>
            <a:endParaRPr lang="en" dirty="0" smtClean="0">
              <a:ea typeface="+mn-lt"/>
              <a:cs typeface="+mn-lt"/>
            </a:endParaRPr>
          </a:p>
          <a:p>
            <a:pPr marL="304165" indent="-304165"/>
            <a:r>
              <a:rPr lang="en" dirty="0" smtClean="0">
                <a:ea typeface="+mn-lt"/>
                <a:cs typeface="+mn-lt"/>
              </a:rPr>
              <a:t>Despesas</a:t>
            </a:r>
            <a:endParaRPr lang="pt-BR" dirty="0" smtClean="0">
              <a:ea typeface="+mn-lt"/>
              <a:cs typeface="+mn-lt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" sz="2400" dirty="0" smtClean="0">
                <a:ea typeface="+mn-lt"/>
                <a:cs typeface="+mn-lt"/>
              </a:rPr>
              <a:t>Cadastro de Despesas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" sz="1800" b="1" dirty="0" smtClean="0">
                <a:ea typeface="+mn-lt"/>
                <a:cs typeface="+mn-lt"/>
              </a:rPr>
              <a:t>Inclusão das informações de</a:t>
            </a:r>
            <a:br>
              <a:rPr lang="en" sz="1800" b="1" dirty="0" smtClean="0">
                <a:ea typeface="+mn-lt"/>
                <a:cs typeface="+mn-lt"/>
              </a:rPr>
            </a:br>
            <a:r>
              <a:rPr lang="en" sz="1800" b="1" dirty="0" smtClean="0">
                <a:ea typeface="+mn-lt"/>
                <a:cs typeface="+mn-lt"/>
              </a:rPr>
              <a:t>placa de veículo para despesas </a:t>
            </a:r>
            <a:r>
              <a:rPr lang="pt-BR" sz="1800" b="1" dirty="0" smtClean="0">
                <a:ea typeface="+mn-lt"/>
                <a:cs typeface="+mn-lt"/>
              </a:rPr>
              <a:t>e receitas que estejam </a:t>
            </a:r>
            <a:r>
              <a:rPr lang="en" sz="1800" b="1" dirty="0" smtClean="0">
                <a:ea typeface="+mn-lt"/>
                <a:cs typeface="+mn-lt"/>
              </a:rPr>
              <a:t>vinculadas </a:t>
            </a:r>
            <a:r>
              <a:rPr lang="pt-BR" sz="1800" b="1" dirty="0" smtClean="0">
                <a:ea typeface="+mn-lt"/>
                <a:cs typeface="+mn-lt"/>
              </a:rPr>
              <a:t>aos tipos de contas abaixo: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1100" b="1" dirty="0" smtClean="0">
                <a:ea typeface="+mn-lt"/>
                <a:cs typeface="+mn-lt"/>
              </a:rPr>
              <a:t>- Despesas com publicidade por carros de som.</a:t>
            </a:r>
            <a:br>
              <a:rPr lang="pt-BR" sz="1100" b="1" dirty="0" smtClean="0">
                <a:ea typeface="+mn-lt"/>
                <a:cs typeface="+mn-lt"/>
              </a:rPr>
            </a:br>
            <a:r>
              <a:rPr lang="pt-BR" sz="1100" b="1" dirty="0" smtClean="0">
                <a:ea typeface="+mn-lt"/>
                <a:cs typeface="+mn-lt"/>
              </a:rPr>
              <a:t>- Cessão/locação de veículos.</a:t>
            </a:r>
            <a:br>
              <a:rPr lang="pt-BR" sz="1100" b="1" dirty="0" smtClean="0">
                <a:ea typeface="+mn-lt"/>
                <a:cs typeface="+mn-lt"/>
              </a:rPr>
            </a:br>
            <a:r>
              <a:rPr lang="pt-BR" sz="1100" b="1" dirty="0" smtClean="0">
                <a:ea typeface="+mn-lt"/>
                <a:cs typeface="+mn-lt"/>
              </a:rPr>
              <a:t>- Aquisição/doação de bens móveis ou imóveis</a:t>
            </a:r>
            <a:endParaRPr lang="en" sz="1100" b="1" dirty="0">
              <a:ea typeface="+mn-lt"/>
              <a:cs typeface="+mn-lt"/>
            </a:endParaRPr>
          </a:p>
        </p:txBody>
      </p:sp>
      <p:pic>
        <p:nvPicPr>
          <p:cNvPr id="6" name="Immagine 5" descr="Immagine che contiene screenshot, portatile, computer, schermo&#10;&#10;Descrizione generata automaticamente">
            <a:extLst>
              <a:ext uri="{FF2B5EF4-FFF2-40B4-BE49-F238E27FC236}">
                <a16:creationId xmlns:a16="http://schemas.microsoft.com/office/drawing/2014/main" xmlns="" id="{5E8B0CB7-76CE-433E-B257-BF7468AA80D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8489" y="2073506"/>
            <a:ext cx="6437361" cy="360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484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screenshot&#10;&#10;Descrição gerada automaticamente">
            <a:extLst>
              <a:ext uri="{FF2B5EF4-FFF2-40B4-BE49-F238E27FC236}">
                <a16:creationId xmlns:a16="http://schemas.microsoft.com/office/drawing/2014/main" xmlns="" id="{1C1B9DB6-B8FC-4CED-8392-B13BBEE351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3E98751D-309C-D441-9F43-3F5C60248794}"/>
              </a:ext>
            </a:extLst>
          </p:cNvPr>
          <p:cNvSpPr txBox="1">
            <a:spLocks/>
          </p:cNvSpPr>
          <p:nvPr/>
        </p:nvSpPr>
        <p:spPr>
          <a:xfrm>
            <a:off x="3233671" y="1129693"/>
            <a:ext cx="10515600" cy="828000"/>
          </a:xfrm>
          <a:prstGeom prst="rect">
            <a:avLst/>
          </a:prstGeom>
        </p:spPr>
        <p:txBody>
          <a:bodyPr lIns="121917" tIns="60958" rIns="121917" bIns="60958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SPCE-Cadastro 2020</a:t>
            </a:r>
            <a:endParaRPr lang="pt-BR" dirty="0"/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xmlns="" id="{2D9F90D5-2917-6D4D-B57C-85E3CBD3562C}"/>
              </a:ext>
            </a:extLst>
          </p:cNvPr>
          <p:cNvSpPr txBox="1">
            <a:spLocks/>
          </p:cNvSpPr>
          <p:nvPr/>
        </p:nvSpPr>
        <p:spPr>
          <a:xfrm>
            <a:off x="838200" y="1803041"/>
            <a:ext cx="3385061" cy="4053835"/>
          </a:xfrm>
          <a:prstGeom prst="rect">
            <a:avLst/>
          </a:prstGeom>
        </p:spPr>
        <p:txBody>
          <a:bodyPr lIns="121917" tIns="60958" rIns="121917" bIns="60958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4165" indent="-304165"/>
            <a:r>
              <a:rPr lang="en" smtClean="0">
                <a:ea typeface="+mn-lt"/>
                <a:cs typeface="+mn-lt"/>
              </a:rPr>
              <a:t>Despesas</a:t>
            </a:r>
            <a:endParaRPr lang="pt-BR" smtClean="0">
              <a:ea typeface="+mn-lt"/>
              <a:cs typeface="+mn-lt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" sz="2400" smtClean="0">
                <a:ea typeface="+mn-lt"/>
                <a:cs typeface="+mn-lt"/>
              </a:rPr>
              <a:t>Cadastro de Despesas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" sz="1400" b="1" smtClean="0">
                <a:ea typeface="+mn-lt"/>
                <a:cs typeface="+mn-lt"/>
              </a:rPr>
              <a:t>Foram criadas contas específicas paragastos </a:t>
            </a:r>
            <a:r>
              <a:rPr lang="pt-BR" sz="1400" b="1" smtClean="0">
                <a:ea typeface="+mn-lt"/>
                <a:cs typeface="+mn-lt"/>
              </a:rPr>
              <a:t>advocatícios e contábeis e relatórios específicos para esses gastos.</a:t>
            </a:r>
            <a:endParaRPr lang="en" sz="1400" smtClean="0"/>
          </a:p>
          <a:p>
            <a:pPr marL="0" indent="0">
              <a:buFont typeface="Arial" panose="020B0604020202020204" pitchFamily="34" charset="0"/>
              <a:buNone/>
            </a:pPr>
            <a:endParaRPr lang="en" sz="2400" smtClean="0">
              <a:ea typeface="+mn-lt"/>
              <a:cs typeface="+mn-lt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" sz="1600" b="1" smtClean="0">
                <a:ea typeface="+mn-lt"/>
                <a:cs typeface="+mn-lt"/>
              </a:rPr>
              <a:t>A Resolução nº 23.607/2019</a:t>
            </a:r>
            <a:br>
              <a:rPr lang="en" sz="1600" b="1" smtClean="0">
                <a:ea typeface="+mn-lt"/>
                <a:cs typeface="+mn-lt"/>
              </a:rPr>
            </a:br>
            <a:r>
              <a:rPr lang="en" sz="1600" b="1" smtClean="0">
                <a:ea typeface="+mn-lt"/>
                <a:cs typeface="+mn-lt"/>
              </a:rPr>
              <a:t>definiu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" sz="1000" b="1" smtClean="0">
                <a:ea typeface="+mn-lt"/>
                <a:cs typeface="+mn-lt"/>
              </a:rPr>
              <a:t>Art. 4º § 5  Os gastos advocatícios e de contabilidade</a:t>
            </a:r>
            <a:br>
              <a:rPr lang="en" sz="1000" b="1" smtClean="0">
                <a:ea typeface="+mn-lt"/>
                <a:cs typeface="+mn-lt"/>
              </a:rPr>
            </a:br>
            <a:r>
              <a:rPr lang="en" sz="1000" b="1" smtClean="0">
                <a:ea typeface="+mn-lt"/>
                <a:cs typeface="+mn-lt"/>
              </a:rPr>
              <a:t>referentes a consultoria, assessoria e honorários,</a:t>
            </a:r>
            <a:br>
              <a:rPr lang="en" sz="1000" b="1" smtClean="0">
                <a:ea typeface="+mn-lt"/>
                <a:cs typeface="+mn-lt"/>
              </a:rPr>
            </a:br>
            <a:r>
              <a:rPr lang="en" sz="1000" b="1" smtClean="0">
                <a:ea typeface="+mn-lt"/>
                <a:cs typeface="+mn-lt"/>
              </a:rPr>
              <a:t>relacionados à prestação de serviços em campanhas eleitorais e em favor destas, bem como em processo judicial decorrente de defesa de interesses de</a:t>
            </a:r>
            <a:br>
              <a:rPr lang="en" sz="1000" b="1" smtClean="0">
                <a:ea typeface="+mn-lt"/>
                <a:cs typeface="+mn-lt"/>
              </a:rPr>
            </a:br>
            <a:r>
              <a:rPr lang="en" sz="1000" b="1" smtClean="0">
                <a:ea typeface="+mn-lt"/>
                <a:cs typeface="+mn-lt"/>
              </a:rPr>
              <a:t>candidato ou partido político, não estão sujeitos a</a:t>
            </a:r>
            <a:br>
              <a:rPr lang="en" sz="1000" b="1" smtClean="0">
                <a:ea typeface="+mn-lt"/>
                <a:cs typeface="+mn-lt"/>
              </a:rPr>
            </a:br>
            <a:r>
              <a:rPr lang="en" sz="1000" b="1" smtClean="0">
                <a:ea typeface="+mn-lt"/>
                <a:cs typeface="+mn-lt"/>
              </a:rPr>
              <a:t>limites de gastos ou a limites que possam impor</a:t>
            </a:r>
            <a:br>
              <a:rPr lang="en" sz="1000" b="1" smtClean="0">
                <a:ea typeface="+mn-lt"/>
                <a:cs typeface="+mn-lt"/>
              </a:rPr>
            </a:br>
            <a:r>
              <a:rPr lang="en" sz="1000" b="1" smtClean="0">
                <a:ea typeface="+mn-lt"/>
                <a:cs typeface="+mn-lt"/>
              </a:rPr>
              <a:t>dificuldade ao exercício da ampla defesa (Lei n° 9.504/1 997, art. 18-A, parágrafo único)</a:t>
            </a:r>
            <a:endParaRPr lang="en" sz="1000" b="1" dirty="0">
              <a:ea typeface="+mn-lt"/>
              <a:cs typeface="+mn-lt"/>
            </a:endParaRPr>
          </a:p>
        </p:txBody>
      </p:sp>
      <p:pic>
        <p:nvPicPr>
          <p:cNvPr id="6" name="Immagine 5" descr="Immagine che contiene screenshot&#10;&#10;Descrizione generata automaticamente">
            <a:extLst>
              <a:ext uri="{FF2B5EF4-FFF2-40B4-BE49-F238E27FC236}">
                <a16:creationId xmlns:a16="http://schemas.microsoft.com/office/drawing/2014/main" xmlns="" id="{5E8B0CB7-76CE-433E-B257-BF7468AA80D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9853" y="1848197"/>
            <a:ext cx="6437359" cy="411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630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screenshot&#10;&#10;Descrição gerada automaticamente">
            <a:extLst>
              <a:ext uri="{FF2B5EF4-FFF2-40B4-BE49-F238E27FC236}">
                <a16:creationId xmlns:a16="http://schemas.microsoft.com/office/drawing/2014/main" xmlns="" id="{1C1B9DB6-B8FC-4CED-8392-B13BBEE351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3E98751D-309C-D441-9F43-3F5C60248794}"/>
              </a:ext>
            </a:extLst>
          </p:cNvPr>
          <p:cNvSpPr txBox="1">
            <a:spLocks/>
          </p:cNvSpPr>
          <p:nvPr/>
        </p:nvSpPr>
        <p:spPr>
          <a:xfrm>
            <a:off x="3233671" y="1129693"/>
            <a:ext cx="10515600" cy="828000"/>
          </a:xfrm>
          <a:prstGeom prst="rect">
            <a:avLst/>
          </a:prstGeom>
        </p:spPr>
        <p:txBody>
          <a:bodyPr lIns="121917" tIns="60958" rIns="121917" bIns="60958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SPCE-Cadastro 2020</a:t>
            </a:r>
            <a:endParaRPr lang="pt-BR" dirty="0"/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xmlns="" id="{2D9F90D5-2917-6D4D-B57C-85E3CBD3562C}"/>
              </a:ext>
            </a:extLst>
          </p:cNvPr>
          <p:cNvSpPr txBox="1">
            <a:spLocks/>
          </p:cNvSpPr>
          <p:nvPr/>
        </p:nvSpPr>
        <p:spPr>
          <a:xfrm>
            <a:off x="838200" y="1836393"/>
            <a:ext cx="3385061" cy="4020484"/>
          </a:xfrm>
          <a:prstGeom prst="rect">
            <a:avLst/>
          </a:prstGeom>
        </p:spPr>
        <p:txBody>
          <a:bodyPr lIns="121917" tIns="60958" rIns="121917" bIns="60958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4165" indent="-304165"/>
            <a:endParaRPr lang="en" dirty="0" smtClean="0">
              <a:ea typeface="+mn-lt"/>
              <a:cs typeface="+mn-lt"/>
            </a:endParaRPr>
          </a:p>
          <a:p>
            <a:pPr marL="304165" indent="-304165"/>
            <a:r>
              <a:rPr lang="en" dirty="0" smtClean="0">
                <a:ea typeface="+mn-lt"/>
                <a:cs typeface="+mn-lt"/>
              </a:rPr>
              <a:t>Despesas</a:t>
            </a:r>
            <a:endParaRPr lang="pt-BR" dirty="0" smtClean="0">
              <a:ea typeface="+mn-lt"/>
              <a:cs typeface="+mn-lt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" sz="2400" dirty="0" smtClean="0">
                <a:ea typeface="+mn-lt"/>
                <a:cs typeface="+mn-lt"/>
              </a:rPr>
              <a:t>Cadastro de Despesas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" sz="2000" b="1" dirty="0" smtClean="0">
                <a:ea typeface="+mn-lt"/>
                <a:cs typeface="+mn-lt"/>
              </a:rPr>
              <a:t>Ajuste para permitir a</a:t>
            </a:r>
            <a:br>
              <a:rPr lang="en" sz="2000" b="1" dirty="0" smtClean="0">
                <a:ea typeface="+mn-lt"/>
                <a:cs typeface="+mn-lt"/>
              </a:rPr>
            </a:br>
            <a:r>
              <a:rPr lang="en" sz="2000" b="1" dirty="0" smtClean="0">
                <a:ea typeface="+mn-lt"/>
                <a:cs typeface="+mn-lt"/>
              </a:rPr>
              <a:t>substituição de arquivos</a:t>
            </a:r>
            <a:br>
              <a:rPr lang="en" sz="2000" b="1" dirty="0" smtClean="0">
                <a:ea typeface="+mn-lt"/>
                <a:cs typeface="+mn-lt"/>
              </a:rPr>
            </a:br>
            <a:r>
              <a:rPr lang="en" sz="2000" b="1" dirty="0" smtClean="0">
                <a:ea typeface="+mn-lt"/>
                <a:cs typeface="+mn-lt"/>
              </a:rPr>
              <a:t>de comprovação de</a:t>
            </a:r>
            <a:br>
              <a:rPr lang="en" sz="2000" b="1" dirty="0" smtClean="0">
                <a:ea typeface="+mn-lt"/>
                <a:cs typeface="+mn-lt"/>
              </a:rPr>
            </a:br>
            <a:r>
              <a:rPr lang="en" sz="2000" b="1" dirty="0" smtClean="0">
                <a:ea typeface="+mn-lt"/>
                <a:cs typeface="+mn-lt"/>
              </a:rPr>
              <a:t>despesas.</a:t>
            </a:r>
            <a:endParaRPr lang="en" sz="2000" b="1" dirty="0"/>
          </a:p>
        </p:txBody>
      </p:sp>
      <p:pic>
        <p:nvPicPr>
          <p:cNvPr id="6" name="Immagine 5" descr="Immagine che contiene screenshot&#10;&#10;Descrizione generata automaticamente">
            <a:extLst>
              <a:ext uri="{FF2B5EF4-FFF2-40B4-BE49-F238E27FC236}">
                <a16:creationId xmlns:a16="http://schemas.microsoft.com/office/drawing/2014/main" xmlns="" id="{5E8B0CB7-76CE-433E-B257-BF7468AA80D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15458" y="1836393"/>
            <a:ext cx="6437361" cy="414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433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screenshot&#10;&#10;Descrição gerada automaticamente">
            <a:extLst>
              <a:ext uri="{FF2B5EF4-FFF2-40B4-BE49-F238E27FC236}">
                <a16:creationId xmlns:a16="http://schemas.microsoft.com/office/drawing/2014/main" xmlns="" id="{1C1B9DB6-B8FC-4CED-8392-B13BBEE351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3E98751D-309C-D441-9F43-3F5C60248794}"/>
              </a:ext>
            </a:extLst>
          </p:cNvPr>
          <p:cNvSpPr txBox="1">
            <a:spLocks/>
          </p:cNvSpPr>
          <p:nvPr/>
        </p:nvSpPr>
        <p:spPr>
          <a:xfrm>
            <a:off x="3233671" y="1129693"/>
            <a:ext cx="10515600" cy="828000"/>
          </a:xfrm>
          <a:prstGeom prst="rect">
            <a:avLst/>
          </a:prstGeom>
        </p:spPr>
        <p:txBody>
          <a:bodyPr lIns="121917" tIns="60958" rIns="121917" bIns="60958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SPCE-Cadastro 2020</a:t>
            </a:r>
            <a:endParaRPr lang="pt-BR" dirty="0"/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xmlns="" id="{2D9F90D5-2917-6D4D-B57C-85E3CBD3562C}"/>
              </a:ext>
            </a:extLst>
          </p:cNvPr>
          <p:cNvSpPr txBox="1">
            <a:spLocks/>
          </p:cNvSpPr>
          <p:nvPr/>
        </p:nvSpPr>
        <p:spPr>
          <a:xfrm>
            <a:off x="838200" y="1838133"/>
            <a:ext cx="3385061" cy="4018743"/>
          </a:xfrm>
          <a:prstGeom prst="rect">
            <a:avLst/>
          </a:prstGeom>
        </p:spPr>
        <p:txBody>
          <a:bodyPr lIns="121917" tIns="60958" rIns="121917" bIns="60958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4165" indent="-304165"/>
            <a:r>
              <a:rPr lang="en" dirty="0" smtClean="0">
                <a:ea typeface="+mn-lt"/>
                <a:cs typeface="+mn-lt"/>
              </a:rPr>
              <a:t>Despesas</a:t>
            </a:r>
            <a:endParaRPr lang="pt-BR" dirty="0" smtClean="0">
              <a:ea typeface="+mn-lt"/>
              <a:cs typeface="+mn-lt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" sz="2400" dirty="0" smtClean="0">
                <a:ea typeface="+mn-lt"/>
                <a:cs typeface="+mn-lt"/>
              </a:rPr>
              <a:t>Cadastro de Despesas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" sz="2000" b="1" dirty="0" smtClean="0">
                <a:ea typeface="+mn-lt"/>
                <a:cs typeface="+mn-lt"/>
              </a:rPr>
              <a:t>Inclusão de um novo tipo</a:t>
            </a:r>
            <a:br>
              <a:rPr lang="en" sz="2000" b="1" dirty="0" smtClean="0">
                <a:ea typeface="+mn-lt"/>
                <a:cs typeface="+mn-lt"/>
              </a:rPr>
            </a:br>
            <a:r>
              <a:rPr lang="en" sz="2000" b="1" dirty="0" smtClean="0">
                <a:ea typeface="+mn-lt"/>
                <a:cs typeface="+mn-lt"/>
              </a:rPr>
              <a:t>de despesa para</a:t>
            </a:r>
            <a:br>
              <a:rPr lang="en" sz="2000" b="1" dirty="0" smtClean="0">
                <a:ea typeface="+mn-lt"/>
                <a:cs typeface="+mn-lt"/>
              </a:rPr>
            </a:br>
            <a:r>
              <a:rPr lang="en" sz="2000" b="1" dirty="0" smtClean="0">
                <a:ea typeface="+mn-lt"/>
                <a:cs typeface="+mn-lt"/>
              </a:rPr>
              <a:t>Geradores de Energia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1600" b="1" dirty="0" smtClean="0">
                <a:ea typeface="+mn-lt"/>
                <a:cs typeface="+mn-lt"/>
              </a:rPr>
              <a:t>resolução 23.607/2019 Art.35 parágrafo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1000" b="1" dirty="0" smtClean="0">
                <a:ea typeface="+mn-lt"/>
                <a:cs typeface="+mn-lt"/>
              </a:rPr>
              <a:t>§ 11. Os gastos com combustível são considerados gastos eleitorais apenas na hipótese de apresentação de documento fiscal da despesa do qual conste o CNPJ da campanha, para abastecimento de: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1000" b="1" dirty="0" smtClean="0">
                <a:ea typeface="+mn-lt"/>
                <a:cs typeface="+mn-lt"/>
              </a:rPr>
              <a:t>III - geradores de energia, decorrentes da locação ou cessão temporária devidamente comprovada na prestação de contas, com a apresentação de relatório final do qual conste o volume e valor dos combustíveis adquiridos em na campanha para este fim.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" sz="2000" b="1" dirty="0"/>
          </a:p>
        </p:txBody>
      </p:sp>
      <p:pic>
        <p:nvPicPr>
          <p:cNvPr id="6" name="Immagine 5" descr="Immagine che contiene screenshot&#10;&#10;Descrizione generata automaticamente">
            <a:extLst>
              <a:ext uri="{FF2B5EF4-FFF2-40B4-BE49-F238E27FC236}">
                <a16:creationId xmlns:a16="http://schemas.microsoft.com/office/drawing/2014/main" xmlns="" id="{5E8B0CB7-76CE-433E-B257-BF7468AA80D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54095" y="1838134"/>
            <a:ext cx="6437360" cy="413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436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screenshot&#10;&#10;Descrição gerada automaticamente">
            <a:extLst>
              <a:ext uri="{FF2B5EF4-FFF2-40B4-BE49-F238E27FC236}">
                <a16:creationId xmlns:a16="http://schemas.microsoft.com/office/drawing/2014/main" xmlns="" id="{1C1B9DB6-B8FC-4CED-8392-B13BBEE351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3E98751D-309C-D441-9F43-3F5C60248794}"/>
              </a:ext>
            </a:extLst>
          </p:cNvPr>
          <p:cNvSpPr txBox="1">
            <a:spLocks/>
          </p:cNvSpPr>
          <p:nvPr/>
        </p:nvSpPr>
        <p:spPr>
          <a:xfrm>
            <a:off x="3233671" y="1129693"/>
            <a:ext cx="10515600" cy="828000"/>
          </a:xfrm>
          <a:prstGeom prst="rect">
            <a:avLst/>
          </a:prstGeom>
        </p:spPr>
        <p:txBody>
          <a:bodyPr lIns="121917" tIns="60958" rIns="121917" bIns="60958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SPCE-Cadastro 2020</a:t>
            </a:r>
            <a:endParaRPr lang="pt-BR" dirty="0"/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xmlns="" id="{2D9F90D5-2917-6D4D-B57C-85E3CBD3562C}"/>
              </a:ext>
            </a:extLst>
          </p:cNvPr>
          <p:cNvSpPr txBox="1">
            <a:spLocks/>
          </p:cNvSpPr>
          <p:nvPr/>
        </p:nvSpPr>
        <p:spPr>
          <a:xfrm>
            <a:off x="838200" y="1830367"/>
            <a:ext cx="3385061" cy="4026510"/>
          </a:xfrm>
          <a:prstGeom prst="rect">
            <a:avLst/>
          </a:prstGeom>
        </p:spPr>
        <p:txBody>
          <a:bodyPr lIns="121917" tIns="60958" rIns="121917" bIns="60958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4165" indent="-304165"/>
            <a:endParaRPr lang="en" dirty="0" smtClean="0">
              <a:ea typeface="+mn-lt"/>
              <a:cs typeface="+mn-lt"/>
            </a:endParaRPr>
          </a:p>
          <a:p>
            <a:pPr marL="304165" indent="-304165"/>
            <a:r>
              <a:rPr lang="en" dirty="0" smtClean="0">
                <a:ea typeface="+mn-lt"/>
                <a:cs typeface="+mn-lt"/>
              </a:rPr>
              <a:t>Despesas</a:t>
            </a:r>
            <a:endParaRPr lang="pt-BR" dirty="0" smtClean="0">
              <a:ea typeface="+mn-lt"/>
              <a:cs typeface="+mn-lt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" sz="2400" dirty="0" smtClean="0">
                <a:ea typeface="+mn-lt"/>
                <a:cs typeface="+mn-lt"/>
              </a:rPr>
              <a:t>Cadastro de Despesas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" sz="2000" b="1" dirty="0" smtClean="0">
                <a:ea typeface="+mn-lt"/>
                <a:cs typeface="+mn-lt"/>
              </a:rPr>
              <a:t>Inclusão da forma de</a:t>
            </a:r>
            <a:br>
              <a:rPr lang="en" sz="2000" b="1" dirty="0" smtClean="0">
                <a:ea typeface="+mn-lt"/>
                <a:cs typeface="+mn-lt"/>
              </a:rPr>
            </a:br>
            <a:r>
              <a:rPr lang="en" sz="2000" b="1" dirty="0" smtClean="0">
                <a:ea typeface="+mn-lt"/>
                <a:cs typeface="+mn-lt"/>
              </a:rPr>
              <a:t>pagamento ”cartão</a:t>
            </a:r>
            <a:br>
              <a:rPr lang="en" sz="2000" b="1" dirty="0" smtClean="0">
                <a:ea typeface="+mn-lt"/>
                <a:cs typeface="+mn-lt"/>
              </a:rPr>
            </a:br>
            <a:r>
              <a:rPr lang="en" sz="2000" b="1" dirty="0" smtClean="0">
                <a:ea typeface="+mn-lt"/>
                <a:cs typeface="+mn-lt"/>
              </a:rPr>
              <a:t>de débito”.</a:t>
            </a:r>
            <a:endParaRPr lang="en" sz="2000" b="1" dirty="0"/>
          </a:p>
        </p:txBody>
      </p:sp>
      <p:pic>
        <p:nvPicPr>
          <p:cNvPr id="6" name="Immagine 5" descr="Immagine che contiene screenshot, computer&#10;&#10;Descrizione generata automaticamente">
            <a:extLst>
              <a:ext uri="{FF2B5EF4-FFF2-40B4-BE49-F238E27FC236}">
                <a16:creationId xmlns:a16="http://schemas.microsoft.com/office/drawing/2014/main" xmlns="" id="{5E8B0CB7-76CE-433E-B257-BF7468AA80D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9853" y="1830367"/>
            <a:ext cx="6437361" cy="415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149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screenshot&#10;&#10;Descrição gerada automaticamente">
            <a:extLst>
              <a:ext uri="{FF2B5EF4-FFF2-40B4-BE49-F238E27FC236}">
                <a16:creationId xmlns:a16="http://schemas.microsoft.com/office/drawing/2014/main" xmlns="" id="{1C1B9DB6-B8FC-4CED-8392-B13BBEE351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3E98751D-309C-D441-9F43-3F5C60248794}"/>
              </a:ext>
            </a:extLst>
          </p:cNvPr>
          <p:cNvSpPr txBox="1">
            <a:spLocks/>
          </p:cNvSpPr>
          <p:nvPr/>
        </p:nvSpPr>
        <p:spPr>
          <a:xfrm>
            <a:off x="3233671" y="1129693"/>
            <a:ext cx="10515600" cy="828000"/>
          </a:xfrm>
          <a:prstGeom prst="rect">
            <a:avLst/>
          </a:prstGeom>
        </p:spPr>
        <p:txBody>
          <a:bodyPr lIns="121917" tIns="60958" rIns="121917" bIns="60958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SPCE-Cadastro 2020</a:t>
            </a:r>
            <a:endParaRPr lang="pt-BR" dirty="0"/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xmlns="" id="{2D9F90D5-2917-6D4D-B57C-85E3CBD3562C}"/>
              </a:ext>
            </a:extLst>
          </p:cNvPr>
          <p:cNvSpPr txBox="1">
            <a:spLocks/>
          </p:cNvSpPr>
          <p:nvPr/>
        </p:nvSpPr>
        <p:spPr>
          <a:xfrm>
            <a:off x="838200" y="1830367"/>
            <a:ext cx="10778544" cy="4026510"/>
          </a:xfrm>
          <a:prstGeom prst="rect">
            <a:avLst/>
          </a:prstGeom>
        </p:spPr>
        <p:txBody>
          <a:bodyPr lIns="121917" tIns="60958" rIns="121917" bIns="60958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4165" indent="-304165"/>
            <a:endParaRPr lang="en" dirty="0" smtClean="0">
              <a:ea typeface="+mn-lt"/>
              <a:cs typeface="+mn-lt"/>
            </a:endParaRPr>
          </a:p>
          <a:p>
            <a:pPr marL="0" indent="0">
              <a:buNone/>
            </a:pPr>
            <a:r>
              <a:rPr lang="pt-BR" dirty="0" smtClean="0">
                <a:ea typeface="+mn-lt"/>
                <a:cs typeface="+mn-lt"/>
              </a:rPr>
              <a:t>                             e-mail: </a:t>
            </a:r>
            <a:r>
              <a:rPr lang="pt-BR" dirty="0" smtClean="0">
                <a:ea typeface="+mn-lt"/>
                <a:cs typeface="+mn-lt"/>
                <a:hlinkClick r:id="rId3"/>
              </a:rPr>
              <a:t>bringel4@Hotmail.com</a:t>
            </a:r>
            <a:endParaRPr lang="pt-BR" dirty="0" smtClean="0">
              <a:ea typeface="+mn-lt"/>
              <a:cs typeface="+mn-lt"/>
            </a:endParaRPr>
          </a:p>
          <a:p>
            <a:pPr marL="0" indent="0">
              <a:buNone/>
            </a:pPr>
            <a:r>
              <a:rPr lang="pt-BR" dirty="0" smtClean="0">
                <a:ea typeface="+mn-lt"/>
                <a:cs typeface="+mn-lt"/>
              </a:rPr>
              <a:t>                      Instagram: @</a:t>
            </a:r>
            <a:r>
              <a:rPr lang="pt-BR" dirty="0" err="1" smtClean="0">
                <a:ea typeface="+mn-lt"/>
                <a:cs typeface="+mn-lt"/>
              </a:rPr>
              <a:t>robertabringelcontabilidade</a:t>
            </a:r>
            <a:endParaRPr lang="pt-BR" dirty="0" smtClean="0">
              <a:ea typeface="+mn-lt"/>
              <a:cs typeface="+mn-lt"/>
            </a:endParaRPr>
          </a:p>
          <a:p>
            <a:pPr marL="0" indent="0">
              <a:buNone/>
            </a:pPr>
            <a:endParaRPr lang="pt-BR" dirty="0" smtClean="0">
              <a:ea typeface="+mn-lt"/>
              <a:cs typeface="+mn-lt"/>
            </a:endParaRPr>
          </a:p>
          <a:p>
            <a:pPr marL="0" indent="0">
              <a:buNone/>
            </a:pP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xmlns="" val="22594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screenshot&#10;&#10;Descrição gerada automaticamente">
            <a:extLst>
              <a:ext uri="{FF2B5EF4-FFF2-40B4-BE49-F238E27FC236}">
                <a16:creationId xmlns:a16="http://schemas.microsoft.com/office/drawing/2014/main" xmlns="" id="{1C1B9DB6-B8FC-4CED-8392-B13BBEE351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547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3E98751D-309C-D441-9F43-3F5C60248794}"/>
              </a:ext>
            </a:extLst>
          </p:cNvPr>
          <p:cNvSpPr txBox="1">
            <a:spLocks/>
          </p:cNvSpPr>
          <p:nvPr/>
        </p:nvSpPr>
        <p:spPr>
          <a:xfrm>
            <a:off x="3233671" y="1129693"/>
            <a:ext cx="10515600" cy="828000"/>
          </a:xfrm>
          <a:prstGeom prst="rect">
            <a:avLst/>
          </a:prstGeom>
        </p:spPr>
        <p:txBody>
          <a:bodyPr lIns="121917" tIns="60958" rIns="121917" bIns="60958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           SPCE-Cadastro 2020</a:t>
            </a:r>
            <a:endParaRPr lang="pt-BR" dirty="0"/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xmlns="" id="{2D9F90D5-2917-6D4D-B57C-85E3CBD3562C}"/>
              </a:ext>
            </a:extLst>
          </p:cNvPr>
          <p:cNvSpPr txBox="1">
            <a:spLocks/>
          </p:cNvSpPr>
          <p:nvPr/>
        </p:nvSpPr>
        <p:spPr>
          <a:xfrm>
            <a:off x="279112" y="820599"/>
            <a:ext cx="3318317" cy="5361259"/>
          </a:xfrm>
          <a:prstGeom prst="rect">
            <a:avLst/>
          </a:prstGeom>
        </p:spPr>
        <p:txBody>
          <a:bodyPr lIns="121917" tIns="60958" rIns="121917" bIns="60958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4165" indent="-304165"/>
            <a:endParaRPr lang="en" dirty="0" smtClean="0">
              <a:ea typeface="+mn-lt"/>
              <a:cs typeface="+mn-lt"/>
            </a:endParaRPr>
          </a:p>
          <a:p>
            <a:pPr marL="304165" indent="-304165"/>
            <a:r>
              <a:rPr lang="en" dirty="0" smtClean="0">
                <a:ea typeface="+mn-lt"/>
                <a:cs typeface="+mn-lt"/>
              </a:rPr>
              <a:t>Qualificação</a:t>
            </a:r>
            <a:endParaRPr lang="pt-BR" dirty="0" smtClean="0">
              <a:ea typeface="+mn-lt"/>
              <a:cs typeface="+mn-lt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" dirty="0" smtClean="0">
                <a:ea typeface="+mn-lt"/>
                <a:cs typeface="+mn-lt"/>
              </a:rPr>
              <a:t>Prestador de Conta</a:t>
            </a:r>
            <a:endParaRPr lang="pt-BR" dirty="0" smtClean="0">
              <a:ea typeface="+mn-lt"/>
              <a:cs typeface="+mn-lt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" sz="2000" b="1" dirty="0" smtClean="0">
                <a:ea typeface="+mn-lt"/>
                <a:cs typeface="+mn-lt"/>
              </a:rPr>
              <a:t>Inclusão de um novo tipo de entrega de</a:t>
            </a:r>
            <a:br>
              <a:rPr lang="en" sz="2000" b="1" dirty="0" smtClean="0">
                <a:ea typeface="+mn-lt"/>
                <a:cs typeface="+mn-lt"/>
              </a:rPr>
            </a:br>
            <a:r>
              <a:rPr lang="en" sz="2000" b="1" dirty="0" smtClean="0">
                <a:ea typeface="+mn-lt"/>
                <a:cs typeface="+mn-lt"/>
              </a:rPr>
              <a:t>Prestação de Contas:</a:t>
            </a:r>
            <a:endParaRPr lang="pt-BR" sz="2000" dirty="0" smtClean="0">
              <a:ea typeface="+mn-lt"/>
              <a:cs typeface="+mn-lt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" sz="1600" b="1" u="sng" dirty="0" smtClean="0">
                <a:ea typeface="+mn-lt"/>
                <a:cs typeface="+mn-lt"/>
              </a:rPr>
              <a:t>Regularização da Omissão</a:t>
            </a:r>
            <a:endParaRPr lang="pt-BR" sz="1600" u="sng" dirty="0" smtClean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" dirty="0">
                <a:ea typeface="+mn-lt"/>
                <a:cs typeface="+mn-lt"/>
              </a:rPr>
              <a:t>Endereço Prestador</a:t>
            </a:r>
            <a:br>
              <a:rPr lang="en" dirty="0">
                <a:ea typeface="+mn-lt"/>
                <a:cs typeface="+mn-lt"/>
              </a:rPr>
            </a:br>
            <a:r>
              <a:rPr lang="en" dirty="0">
                <a:ea typeface="+mn-lt"/>
                <a:cs typeface="+mn-lt"/>
              </a:rPr>
              <a:t>de Contas</a:t>
            </a:r>
            <a:endParaRPr lang="pt-BR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" sz="2000" b="1" dirty="0">
                <a:ea typeface="+mn-lt"/>
                <a:cs typeface="+mn-lt"/>
              </a:rPr>
              <a:t>Alteração para remover a obrigatoriedade do</a:t>
            </a:r>
            <a:br>
              <a:rPr lang="en" sz="2000" b="1" dirty="0">
                <a:ea typeface="+mn-lt"/>
                <a:cs typeface="+mn-lt"/>
              </a:rPr>
            </a:br>
            <a:r>
              <a:rPr lang="en" sz="2000" b="1" dirty="0">
                <a:ea typeface="+mn-lt"/>
                <a:cs typeface="+mn-lt"/>
              </a:rPr>
              <a:t>número de celular para</a:t>
            </a:r>
            <a:br>
              <a:rPr lang="en" sz="2000" b="1" dirty="0">
                <a:ea typeface="+mn-lt"/>
                <a:cs typeface="+mn-lt"/>
              </a:rPr>
            </a:br>
            <a:r>
              <a:rPr lang="en" sz="2000" b="1" dirty="0">
                <a:ea typeface="+mn-lt"/>
                <a:cs typeface="+mn-lt"/>
              </a:rPr>
              <a:t>qualificação de Direção</a:t>
            </a:r>
            <a:br>
              <a:rPr lang="en" sz="2000" b="1" dirty="0">
                <a:ea typeface="+mn-lt"/>
                <a:cs typeface="+mn-lt"/>
              </a:rPr>
            </a:br>
            <a:r>
              <a:rPr lang="en" sz="2000" b="1" dirty="0">
                <a:ea typeface="+mn-lt"/>
                <a:cs typeface="+mn-lt"/>
              </a:rPr>
              <a:t>Partidária</a:t>
            </a:r>
          </a:p>
          <a:p>
            <a:pPr marL="304165" indent="-304165"/>
            <a:endParaRPr lang="pt-BR" dirty="0" smtClean="0">
              <a:ea typeface="+mn-lt"/>
              <a:cs typeface="+mn-lt"/>
            </a:endParaRPr>
          </a:p>
          <a:p>
            <a:pPr marL="304165" indent="-304165"/>
            <a:endParaRPr lang="pt-BR" dirty="0"/>
          </a:p>
        </p:txBody>
      </p:sp>
      <p:pic>
        <p:nvPicPr>
          <p:cNvPr id="6" name="Immagine 5" descr="Immagine che contiene screenshot, portatile, computer&#10;&#10;Descrizione generata automaticamente">
            <a:extLst>
              <a:ext uri="{FF2B5EF4-FFF2-40B4-BE49-F238E27FC236}">
                <a16:creationId xmlns:a16="http://schemas.microsoft.com/office/drawing/2014/main" xmlns="" id="{5E8B0CB7-76CE-433E-B257-BF7468AA80D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97429" y="1706049"/>
            <a:ext cx="8289771" cy="466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543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screenshot&#10;&#10;Descrição gerada automaticamente">
            <a:extLst>
              <a:ext uri="{FF2B5EF4-FFF2-40B4-BE49-F238E27FC236}">
                <a16:creationId xmlns:a16="http://schemas.microsoft.com/office/drawing/2014/main" xmlns="" id="{1C1B9DB6-B8FC-4CED-8392-B13BBEE351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7277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3E98751D-309C-D441-9F43-3F5C60248794}"/>
              </a:ext>
            </a:extLst>
          </p:cNvPr>
          <p:cNvSpPr txBox="1">
            <a:spLocks/>
          </p:cNvSpPr>
          <p:nvPr/>
        </p:nvSpPr>
        <p:spPr>
          <a:xfrm>
            <a:off x="3233671" y="1129693"/>
            <a:ext cx="10515600" cy="828000"/>
          </a:xfrm>
          <a:prstGeom prst="rect">
            <a:avLst/>
          </a:prstGeom>
        </p:spPr>
        <p:txBody>
          <a:bodyPr lIns="121917" tIns="60958" rIns="121917" bIns="60958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SPCE-Cadastro 2020</a:t>
            </a:r>
            <a:endParaRPr lang="pt-BR" dirty="0"/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xmlns="" id="{2D9F90D5-2917-6D4D-B57C-85E3CBD3562C}"/>
              </a:ext>
            </a:extLst>
          </p:cNvPr>
          <p:cNvSpPr txBox="1">
            <a:spLocks/>
          </p:cNvSpPr>
          <p:nvPr/>
        </p:nvSpPr>
        <p:spPr>
          <a:xfrm>
            <a:off x="168499" y="1334618"/>
            <a:ext cx="3385061" cy="4741200"/>
          </a:xfrm>
          <a:prstGeom prst="rect">
            <a:avLst/>
          </a:prstGeom>
        </p:spPr>
        <p:txBody>
          <a:bodyPr lIns="121917" tIns="60958" rIns="121917" bIns="60958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4165" indent="-304165"/>
            <a:r>
              <a:rPr lang="en" sz="3200" dirty="0" smtClean="0">
                <a:ea typeface="+mn-lt"/>
                <a:cs typeface="+mn-lt"/>
              </a:rPr>
              <a:t>Representantes</a:t>
            </a:r>
            <a:endParaRPr lang="pt-BR" sz="3200" dirty="0" smtClean="0">
              <a:ea typeface="+mn-lt"/>
              <a:cs typeface="+mn-lt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" dirty="0" smtClean="0">
                <a:ea typeface="+mn-lt"/>
                <a:cs typeface="+mn-lt"/>
              </a:rPr>
              <a:t>Cadastro de Representantes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2000" b="1" dirty="0" smtClean="0">
                <a:ea typeface="+mn-lt"/>
                <a:cs typeface="+mn-lt"/>
              </a:rPr>
              <a:t>Possibilidade de </a:t>
            </a:r>
            <a:r>
              <a:rPr lang="en" sz="2000" b="1" dirty="0" smtClean="0">
                <a:ea typeface="+mn-lt"/>
                <a:cs typeface="+mn-lt"/>
              </a:rPr>
              <a:t>Inclusão documentos </a:t>
            </a:r>
            <a:r>
              <a:rPr lang="pt-BR" sz="2000" b="1" dirty="0" smtClean="0">
                <a:ea typeface="+mn-lt"/>
                <a:cs typeface="+mn-lt"/>
              </a:rPr>
              <a:t>para todos os </a:t>
            </a:r>
            <a:r>
              <a:rPr lang="en" sz="2000" b="1" dirty="0" smtClean="0">
                <a:ea typeface="+mn-lt"/>
                <a:cs typeface="+mn-lt"/>
              </a:rPr>
              <a:t>representantes, </a:t>
            </a:r>
            <a:r>
              <a:rPr lang="pt-BR" sz="2000" b="1" dirty="0" smtClean="0">
                <a:ea typeface="+mn-lt"/>
                <a:cs typeface="+mn-lt"/>
              </a:rPr>
              <a:t>inclusive para todos os advogados cadastrados.</a:t>
            </a:r>
          </a:p>
          <a:p>
            <a:pPr marL="0" indent="0">
              <a:buNone/>
            </a:pPr>
            <a:r>
              <a:rPr lang="en" sz="2000" b="1" dirty="0">
                <a:ea typeface="+mn-lt"/>
                <a:cs typeface="+mn-lt"/>
              </a:rPr>
              <a:t>Inclusão de alerta para a necessidade de inserção de advogado das partes do processo desde a prestação de contas parcial. A não informação do advogado não impede o envio da PC.</a:t>
            </a:r>
            <a:endParaRPr lang="en" sz="2000" b="1" dirty="0"/>
          </a:p>
          <a:p>
            <a:pPr marL="0" indent="0">
              <a:buFont typeface="Arial" panose="020B0604020202020204" pitchFamily="34" charset="0"/>
              <a:buNone/>
            </a:pPr>
            <a:endParaRPr lang="en" dirty="0" smtClean="0"/>
          </a:p>
          <a:p>
            <a:pPr marL="304165" indent="-304165"/>
            <a:endParaRPr lang="pt-BR" dirty="0">
              <a:ea typeface="+mn-lt"/>
              <a:cs typeface="+mn-lt"/>
            </a:endParaRPr>
          </a:p>
        </p:txBody>
      </p:sp>
      <p:pic>
        <p:nvPicPr>
          <p:cNvPr id="6" name="Immagine 5" descr="Immagine che contiene screenshot, computer, portatile, tavolo&#10;&#10;Descrizione generata automaticamente">
            <a:extLst>
              <a:ext uri="{FF2B5EF4-FFF2-40B4-BE49-F238E27FC236}">
                <a16:creationId xmlns:a16="http://schemas.microsoft.com/office/drawing/2014/main" xmlns="" id="{5E8B0CB7-76CE-433E-B257-BF7468AA80D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53560" y="1768470"/>
            <a:ext cx="7019091" cy="451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714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screenshot&#10;&#10;Descrição gerada automaticamente">
            <a:extLst>
              <a:ext uri="{FF2B5EF4-FFF2-40B4-BE49-F238E27FC236}">
                <a16:creationId xmlns:a16="http://schemas.microsoft.com/office/drawing/2014/main" xmlns="" id="{1C1B9DB6-B8FC-4CED-8392-B13BBEE351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3E98751D-309C-D441-9F43-3F5C60248794}"/>
              </a:ext>
            </a:extLst>
          </p:cNvPr>
          <p:cNvSpPr txBox="1">
            <a:spLocks/>
          </p:cNvSpPr>
          <p:nvPr/>
        </p:nvSpPr>
        <p:spPr>
          <a:xfrm>
            <a:off x="3233671" y="1129693"/>
            <a:ext cx="10515600" cy="828000"/>
          </a:xfrm>
          <a:prstGeom prst="rect">
            <a:avLst/>
          </a:prstGeom>
        </p:spPr>
        <p:txBody>
          <a:bodyPr lIns="121917" tIns="60958" rIns="121917" bIns="60958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SPCE-Cadastro 2020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90930" y="1687132"/>
            <a:ext cx="8641724" cy="4520485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93183" y="2613392"/>
            <a:ext cx="3040488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165" indent="-304165"/>
            <a:r>
              <a:rPr lang="pt-BR" sz="2800" dirty="0" smtClean="0">
                <a:ea typeface="+mn-lt"/>
                <a:cs typeface="+mn-lt"/>
              </a:rPr>
              <a:t>Conta Bancária</a:t>
            </a:r>
            <a:endParaRPr lang="pt-BR" sz="2800" dirty="0">
              <a:ea typeface="+mn-lt"/>
              <a:cs typeface="+mn-lt"/>
            </a:endParaRPr>
          </a:p>
          <a:p>
            <a:r>
              <a:rPr lang="pt-BR" dirty="0" smtClean="0">
                <a:ea typeface="+mn-lt"/>
                <a:cs typeface="+mn-lt"/>
              </a:rPr>
              <a:t>Não Haverá alteração. Atentar para cadastrar todas as contas abertas para o candidato obedecendo a real data de abertura da conta.</a:t>
            </a:r>
            <a:endParaRPr lang="pt-BR" b="1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631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screenshot&#10;&#10;Descrição gerada automaticamente">
            <a:extLst>
              <a:ext uri="{FF2B5EF4-FFF2-40B4-BE49-F238E27FC236}">
                <a16:creationId xmlns:a16="http://schemas.microsoft.com/office/drawing/2014/main" xmlns="" id="{1C1B9DB6-B8FC-4CED-8392-B13BBEE351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3E98751D-309C-D441-9F43-3F5C60248794}"/>
              </a:ext>
            </a:extLst>
          </p:cNvPr>
          <p:cNvSpPr txBox="1">
            <a:spLocks/>
          </p:cNvSpPr>
          <p:nvPr/>
        </p:nvSpPr>
        <p:spPr>
          <a:xfrm>
            <a:off x="3233671" y="1129693"/>
            <a:ext cx="10515600" cy="828000"/>
          </a:xfrm>
          <a:prstGeom prst="rect">
            <a:avLst/>
          </a:prstGeom>
        </p:spPr>
        <p:txBody>
          <a:bodyPr lIns="121917" tIns="60958" rIns="121917" bIns="60958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SPCE-Cadastro 2020</a:t>
            </a:r>
            <a:endParaRPr lang="pt-BR" dirty="0"/>
          </a:p>
        </p:txBody>
      </p:sp>
      <p:pic>
        <p:nvPicPr>
          <p:cNvPr id="5" name="Immagine 5" descr="Immagine che contiene screenshot&#10;&#10;Descrizione generata automaticamente">
            <a:extLst>
              <a:ext uri="{FF2B5EF4-FFF2-40B4-BE49-F238E27FC236}">
                <a16:creationId xmlns:a16="http://schemas.microsoft.com/office/drawing/2014/main" xmlns="" id="{5E8B0CB7-76CE-433E-B257-BF7468AA80D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389" y="1797784"/>
            <a:ext cx="7753081" cy="4422712"/>
          </a:xfrm>
          <a:prstGeom prst="rect">
            <a:avLst/>
          </a:prstGeom>
        </p:spPr>
      </p:pic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xmlns="" id="{2D9F90D5-2917-6D4D-B57C-85E3CBD3562C}"/>
              </a:ext>
            </a:extLst>
          </p:cNvPr>
          <p:cNvSpPr txBox="1">
            <a:spLocks/>
          </p:cNvSpPr>
          <p:nvPr/>
        </p:nvSpPr>
        <p:spPr>
          <a:xfrm>
            <a:off x="838201" y="1481069"/>
            <a:ext cx="2819400" cy="4375807"/>
          </a:xfrm>
          <a:prstGeom prst="rect">
            <a:avLst/>
          </a:prstGeom>
        </p:spPr>
        <p:txBody>
          <a:bodyPr lIns="121917" tIns="60958" rIns="121917" bIns="60958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4165" indent="-304165"/>
            <a:endParaRPr lang="en" dirty="0" smtClean="0">
              <a:ea typeface="+mn-lt"/>
              <a:cs typeface="+mn-lt"/>
            </a:endParaRPr>
          </a:p>
          <a:p>
            <a:pPr marL="304165" indent="-304165"/>
            <a:r>
              <a:rPr lang="en" sz="2400" dirty="0" smtClean="0">
                <a:ea typeface="+mn-lt"/>
                <a:cs typeface="+mn-lt"/>
              </a:rPr>
              <a:t>Recibos Eleitorais</a:t>
            </a:r>
            <a:endParaRPr lang="pt-BR" sz="2400" dirty="0" smtClean="0">
              <a:ea typeface="+mn-lt"/>
              <a:cs typeface="+mn-lt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" sz="1800" b="1" dirty="0" smtClean="0">
                <a:ea typeface="+mn-lt"/>
                <a:cs typeface="+mn-lt"/>
              </a:rPr>
              <a:t>Modificações na impressão</a:t>
            </a:r>
            <a:br>
              <a:rPr lang="en" sz="1800" b="1" dirty="0" smtClean="0">
                <a:ea typeface="+mn-lt"/>
                <a:cs typeface="+mn-lt"/>
              </a:rPr>
            </a:br>
            <a:r>
              <a:rPr lang="en" sz="1800" b="1" dirty="0" smtClean="0">
                <a:ea typeface="+mn-lt"/>
                <a:cs typeface="+mn-lt"/>
              </a:rPr>
              <a:t>de Recibos Eleitorais para</a:t>
            </a:r>
            <a:br>
              <a:rPr lang="en" sz="1800" b="1" dirty="0" smtClean="0">
                <a:ea typeface="+mn-lt"/>
                <a:cs typeface="+mn-lt"/>
              </a:rPr>
            </a:br>
            <a:r>
              <a:rPr lang="en" sz="1800" b="1" dirty="0" smtClean="0">
                <a:ea typeface="+mn-lt"/>
                <a:cs typeface="+mn-lt"/>
              </a:rPr>
              <a:t>corrigir quebra de leiaute na apresentação de informaçõesdo Prestador de Contas</a:t>
            </a:r>
            <a:endParaRPr lang="en" sz="1800" dirty="0" smtClean="0">
              <a:ea typeface="+mn-lt"/>
              <a:cs typeface="+mn-l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" sz="1400" b="1" dirty="0" smtClean="0">
              <a:ea typeface="+mn-lt"/>
              <a:cs typeface="+mn-lt"/>
            </a:endParaRPr>
          </a:p>
          <a:p>
            <a:pPr marL="304165" indent="-304165"/>
            <a:endParaRPr lang="pt-BR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315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screenshot&#10;&#10;Descrição gerada automaticamente">
            <a:extLst>
              <a:ext uri="{FF2B5EF4-FFF2-40B4-BE49-F238E27FC236}">
                <a16:creationId xmlns:a16="http://schemas.microsoft.com/office/drawing/2014/main" xmlns="" id="{1C1B9DB6-B8FC-4CED-8392-B13BBEE351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3E98751D-309C-D441-9F43-3F5C60248794}"/>
              </a:ext>
            </a:extLst>
          </p:cNvPr>
          <p:cNvSpPr txBox="1">
            <a:spLocks/>
          </p:cNvSpPr>
          <p:nvPr/>
        </p:nvSpPr>
        <p:spPr>
          <a:xfrm>
            <a:off x="3233671" y="1129693"/>
            <a:ext cx="10515600" cy="828000"/>
          </a:xfrm>
          <a:prstGeom prst="rect">
            <a:avLst/>
          </a:prstGeom>
        </p:spPr>
        <p:txBody>
          <a:bodyPr lIns="121917" tIns="60958" rIns="121917" bIns="60958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SPCE-Cadastro 2020</a:t>
            </a:r>
            <a:endParaRPr lang="pt-BR" dirty="0"/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xmlns="" id="{2D9F90D5-2917-6D4D-B57C-85E3CBD3562C}"/>
              </a:ext>
            </a:extLst>
          </p:cNvPr>
          <p:cNvSpPr txBox="1">
            <a:spLocks/>
          </p:cNvSpPr>
          <p:nvPr/>
        </p:nvSpPr>
        <p:spPr>
          <a:xfrm>
            <a:off x="825322" y="2070011"/>
            <a:ext cx="2819400" cy="4375807"/>
          </a:xfrm>
          <a:prstGeom prst="rect">
            <a:avLst/>
          </a:prstGeom>
        </p:spPr>
        <p:txBody>
          <a:bodyPr lIns="121917" tIns="60958" rIns="121917" bIns="60958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4165" indent="-304165"/>
            <a:endParaRPr lang="en" dirty="0" smtClean="0">
              <a:ea typeface="+mn-lt"/>
              <a:cs typeface="+mn-lt"/>
            </a:endParaRPr>
          </a:p>
          <a:p>
            <a:pPr marL="304165" indent="-304165"/>
            <a:r>
              <a:rPr lang="pt-BR" dirty="0" smtClean="0">
                <a:ea typeface="+mn-lt"/>
                <a:cs typeface="+mn-lt"/>
              </a:rPr>
              <a:t>RECEITA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" sz="2000" b="1" dirty="0" smtClean="0">
                <a:ea typeface="+mn-lt"/>
                <a:cs typeface="+mn-lt"/>
              </a:rPr>
              <a:t>LANÇAMENTOS </a:t>
            </a:r>
            <a:endParaRPr lang="en" sz="2000" dirty="0" smtClean="0">
              <a:ea typeface="+mn-lt"/>
              <a:cs typeface="+mn-l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" sz="1400" b="1" dirty="0" smtClean="0">
              <a:ea typeface="+mn-lt"/>
              <a:cs typeface="+mn-lt"/>
            </a:endParaRPr>
          </a:p>
          <a:p>
            <a:pPr marL="304165" indent="-304165"/>
            <a:endParaRPr lang="pt-BR" dirty="0">
              <a:ea typeface="+mn-lt"/>
              <a:cs typeface="+mn-lt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47982" y="1728288"/>
            <a:ext cx="8258175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112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screenshot&#10;&#10;Descrição gerada automaticamente">
            <a:extLst>
              <a:ext uri="{FF2B5EF4-FFF2-40B4-BE49-F238E27FC236}">
                <a16:creationId xmlns:a16="http://schemas.microsoft.com/office/drawing/2014/main" xmlns="" id="{1C1B9DB6-B8FC-4CED-8392-B13BBEE351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3E98751D-309C-D441-9F43-3F5C60248794}"/>
              </a:ext>
            </a:extLst>
          </p:cNvPr>
          <p:cNvSpPr txBox="1">
            <a:spLocks/>
          </p:cNvSpPr>
          <p:nvPr/>
        </p:nvSpPr>
        <p:spPr>
          <a:xfrm>
            <a:off x="3233671" y="1129693"/>
            <a:ext cx="10515600" cy="828000"/>
          </a:xfrm>
          <a:prstGeom prst="rect">
            <a:avLst/>
          </a:prstGeom>
        </p:spPr>
        <p:txBody>
          <a:bodyPr lIns="121917" tIns="60958" rIns="121917" bIns="60958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SPCE-Cadastro 2020</a:t>
            </a:r>
            <a:endParaRPr lang="pt-BR" dirty="0"/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xmlns="" id="{2D9F90D5-2917-6D4D-B57C-85E3CBD3562C}"/>
              </a:ext>
            </a:extLst>
          </p:cNvPr>
          <p:cNvSpPr txBox="1">
            <a:spLocks/>
          </p:cNvSpPr>
          <p:nvPr/>
        </p:nvSpPr>
        <p:spPr>
          <a:xfrm>
            <a:off x="825322" y="2070011"/>
            <a:ext cx="2819400" cy="4375807"/>
          </a:xfrm>
          <a:prstGeom prst="rect">
            <a:avLst/>
          </a:prstGeom>
        </p:spPr>
        <p:txBody>
          <a:bodyPr lIns="121917" tIns="60958" rIns="121917" bIns="60958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4165" indent="-304165"/>
            <a:endParaRPr lang="en" dirty="0" smtClean="0">
              <a:ea typeface="+mn-lt"/>
              <a:cs typeface="+mn-lt"/>
            </a:endParaRPr>
          </a:p>
          <a:p>
            <a:pPr marL="304165" indent="-304165"/>
            <a:r>
              <a:rPr lang="pt-BR" dirty="0" smtClean="0">
                <a:ea typeface="+mn-lt"/>
                <a:cs typeface="+mn-lt"/>
              </a:rPr>
              <a:t>RECEITA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" sz="2000" b="1" dirty="0" smtClean="0">
                <a:ea typeface="+mn-lt"/>
                <a:cs typeface="+mn-lt"/>
              </a:rPr>
              <a:t>LANÇAMENTOS </a:t>
            </a:r>
            <a:endParaRPr lang="en" sz="2000" dirty="0" smtClean="0">
              <a:ea typeface="+mn-lt"/>
              <a:cs typeface="+mn-l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" sz="1400" b="1" dirty="0" smtClean="0">
              <a:ea typeface="+mn-lt"/>
              <a:cs typeface="+mn-lt"/>
            </a:endParaRPr>
          </a:p>
          <a:p>
            <a:pPr marL="304165" indent="-304165"/>
            <a:endParaRPr lang="pt-BR" dirty="0">
              <a:ea typeface="+mn-lt"/>
              <a:cs typeface="+mn-lt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78805" y="1275008"/>
            <a:ext cx="8834907" cy="494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100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screenshot&#10;&#10;Descrição gerada automaticamente">
            <a:extLst>
              <a:ext uri="{FF2B5EF4-FFF2-40B4-BE49-F238E27FC236}">
                <a16:creationId xmlns:a16="http://schemas.microsoft.com/office/drawing/2014/main" xmlns="" id="{1C1B9DB6-B8FC-4CED-8392-B13BBEE351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3E98751D-309C-D441-9F43-3F5C60248794}"/>
              </a:ext>
            </a:extLst>
          </p:cNvPr>
          <p:cNvSpPr txBox="1">
            <a:spLocks/>
          </p:cNvSpPr>
          <p:nvPr/>
        </p:nvSpPr>
        <p:spPr>
          <a:xfrm>
            <a:off x="3233671" y="1129693"/>
            <a:ext cx="10515600" cy="828000"/>
          </a:xfrm>
          <a:prstGeom prst="rect">
            <a:avLst/>
          </a:prstGeom>
        </p:spPr>
        <p:txBody>
          <a:bodyPr lIns="121917" tIns="60958" rIns="121917" bIns="60958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SPCE-Cadastro 2020</a:t>
            </a:r>
            <a:endParaRPr lang="pt-BR" dirty="0"/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="" xmlns:a16="http://schemas.microsoft.com/office/drawing/2014/main" id="{2D9F90D5-2917-6D4D-B57C-85E3CBD3562C}"/>
              </a:ext>
            </a:extLst>
          </p:cNvPr>
          <p:cNvSpPr txBox="1">
            <a:spLocks/>
          </p:cNvSpPr>
          <p:nvPr/>
        </p:nvSpPr>
        <p:spPr>
          <a:xfrm>
            <a:off x="838200" y="1616238"/>
            <a:ext cx="3385061" cy="4741200"/>
          </a:xfrm>
          <a:prstGeom prst="rect">
            <a:avLst/>
          </a:prstGeom>
        </p:spPr>
        <p:txBody>
          <a:bodyPr lIns="121917" tIns="60958" rIns="121917" bIns="60958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4165" indent="-304165"/>
            <a:endParaRPr lang="en" dirty="0" smtClean="0">
              <a:ea typeface="+mn-lt"/>
              <a:cs typeface="+mn-lt"/>
            </a:endParaRPr>
          </a:p>
          <a:p>
            <a:pPr marL="304165" indent="-304165"/>
            <a:r>
              <a:rPr lang="en" dirty="0" smtClean="0">
                <a:ea typeface="+mn-lt"/>
                <a:cs typeface="+mn-lt"/>
              </a:rPr>
              <a:t>Receitas</a:t>
            </a:r>
            <a:endParaRPr lang="pt-BR" dirty="0" smtClean="0">
              <a:ea typeface="+mn-lt"/>
              <a:cs typeface="+mn-lt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" sz="2400" dirty="0" smtClean="0">
                <a:ea typeface="+mn-lt"/>
                <a:cs typeface="+mn-lt"/>
              </a:rPr>
              <a:t>Doações Recebidas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" sz="2000" b="1" dirty="0" smtClean="0">
                <a:ea typeface="+mn-lt"/>
                <a:cs typeface="+mn-lt"/>
              </a:rPr>
              <a:t>Importar dados de Financiamento Coletivo</a:t>
            </a:r>
            <a:endParaRPr lang="en" sz="1600" dirty="0" smtClean="0">
              <a:ea typeface="+mn-lt"/>
              <a:cs typeface="+mn-lt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1400" b="1" dirty="0" smtClean="0">
                <a:ea typeface="+mn-lt"/>
                <a:cs typeface="+mn-lt"/>
              </a:rPr>
              <a:t>Foi aumentado o </a:t>
            </a:r>
            <a:r>
              <a:rPr lang="en" sz="1400" b="1" dirty="0" smtClean="0">
                <a:ea typeface="+mn-lt"/>
                <a:cs typeface="+mn-lt"/>
              </a:rPr>
              <a:t>nº de caracteres do </a:t>
            </a:r>
            <a:r>
              <a:rPr lang="pt-BR" sz="1400" b="1" dirty="0" smtClean="0">
                <a:ea typeface="+mn-lt"/>
                <a:cs typeface="+mn-lt"/>
              </a:rPr>
              <a:t>campo “</a:t>
            </a:r>
            <a:r>
              <a:rPr lang="en" sz="1400" b="1" dirty="0" smtClean="0">
                <a:ea typeface="+mn-lt"/>
                <a:cs typeface="+mn-lt"/>
              </a:rPr>
              <a:t>documento</a:t>
            </a:r>
            <a:br>
              <a:rPr lang="en" sz="1400" b="1" dirty="0" smtClean="0">
                <a:ea typeface="+mn-lt"/>
                <a:cs typeface="+mn-lt"/>
              </a:rPr>
            </a:br>
            <a:r>
              <a:rPr lang="en" sz="1400" b="1" dirty="0" smtClean="0">
                <a:ea typeface="+mn-lt"/>
                <a:cs typeface="+mn-lt"/>
              </a:rPr>
              <a:t>bancário” </a:t>
            </a:r>
            <a:endParaRPr lang="en" sz="1400" dirty="0"/>
          </a:p>
        </p:txBody>
      </p:sp>
      <p:pic>
        <p:nvPicPr>
          <p:cNvPr id="8" name="Immagine 5" descr="Immagine che contiene screenshot&#10;&#10;Descrizione generata automaticamente">
            <a:extLst>
              <a:ext uri="{FF2B5EF4-FFF2-40B4-BE49-F238E27FC236}">
                <a16:creationId xmlns="" xmlns:a16="http://schemas.microsoft.com/office/drawing/2014/main" id="{5E8B0CB7-76CE-433E-B257-BF7468AA80D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23261" y="1845165"/>
            <a:ext cx="6437361" cy="451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919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screenshot&#10;&#10;Descrição gerada automaticamente">
            <a:extLst>
              <a:ext uri="{FF2B5EF4-FFF2-40B4-BE49-F238E27FC236}">
                <a16:creationId xmlns:a16="http://schemas.microsoft.com/office/drawing/2014/main" xmlns="" id="{1C1B9DB6-B8FC-4CED-8392-B13BBEE351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6504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3E98751D-309C-D441-9F43-3F5C60248794}"/>
              </a:ext>
            </a:extLst>
          </p:cNvPr>
          <p:cNvSpPr txBox="1">
            <a:spLocks/>
          </p:cNvSpPr>
          <p:nvPr/>
        </p:nvSpPr>
        <p:spPr>
          <a:xfrm>
            <a:off x="3233671" y="1129693"/>
            <a:ext cx="10515600" cy="828000"/>
          </a:xfrm>
          <a:prstGeom prst="rect">
            <a:avLst/>
          </a:prstGeom>
        </p:spPr>
        <p:txBody>
          <a:bodyPr lIns="121917" tIns="60958" rIns="121917" bIns="60958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SPCE-Cadastro 2020</a:t>
            </a:r>
            <a:endParaRPr lang="pt-BR" dirty="0"/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xmlns="" id="{2D9F90D5-2917-6D4D-B57C-85E3CBD3562C}"/>
              </a:ext>
            </a:extLst>
          </p:cNvPr>
          <p:cNvSpPr txBox="1">
            <a:spLocks/>
          </p:cNvSpPr>
          <p:nvPr/>
        </p:nvSpPr>
        <p:spPr>
          <a:xfrm>
            <a:off x="492802" y="1766615"/>
            <a:ext cx="3385061" cy="4090262"/>
          </a:xfrm>
          <a:prstGeom prst="rect">
            <a:avLst/>
          </a:prstGeom>
        </p:spPr>
        <p:txBody>
          <a:bodyPr lIns="121917" tIns="60958" rIns="121917" bIns="60958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4165" indent="-304165"/>
            <a:endParaRPr lang="en" dirty="0" smtClean="0">
              <a:ea typeface="+mn-lt"/>
              <a:cs typeface="+mn-lt"/>
            </a:endParaRPr>
          </a:p>
          <a:p>
            <a:pPr marL="304165" indent="-304165"/>
            <a:r>
              <a:rPr lang="en" dirty="0" smtClean="0">
                <a:ea typeface="+mn-lt"/>
                <a:cs typeface="+mn-lt"/>
              </a:rPr>
              <a:t>Receitas</a:t>
            </a:r>
            <a:endParaRPr lang="pt-BR" dirty="0" smtClean="0">
              <a:ea typeface="+mn-lt"/>
              <a:cs typeface="+mn-lt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" sz="2400" dirty="0" smtClean="0">
                <a:ea typeface="+mn-lt"/>
                <a:cs typeface="+mn-lt"/>
              </a:rPr>
              <a:t>Doações Recebidas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" sz="2000" b="1" dirty="0" smtClean="0">
                <a:ea typeface="+mn-lt"/>
                <a:cs typeface="+mn-lt"/>
              </a:rPr>
              <a:t>Alerta para impedir a devolução de receitas</a:t>
            </a:r>
            <a:br>
              <a:rPr lang="en" sz="2000" b="1" dirty="0" smtClean="0">
                <a:ea typeface="+mn-lt"/>
                <a:cs typeface="+mn-lt"/>
              </a:rPr>
            </a:br>
            <a:r>
              <a:rPr lang="en" sz="2000" b="1" dirty="0" smtClean="0">
                <a:ea typeface="+mn-lt"/>
                <a:cs typeface="+mn-lt"/>
              </a:rPr>
              <a:t>de Financiamento</a:t>
            </a:r>
            <a:br>
              <a:rPr lang="en" sz="2000" b="1" dirty="0" smtClean="0">
                <a:ea typeface="+mn-lt"/>
                <a:cs typeface="+mn-lt"/>
              </a:rPr>
            </a:br>
            <a:r>
              <a:rPr lang="en" sz="2000" b="1" dirty="0" smtClean="0">
                <a:ea typeface="+mn-lt"/>
                <a:cs typeface="+mn-lt"/>
              </a:rPr>
              <a:t>Coletivo,uma vez que</a:t>
            </a:r>
            <a:br>
              <a:rPr lang="en" sz="2000" b="1" dirty="0" smtClean="0">
                <a:ea typeface="+mn-lt"/>
                <a:cs typeface="+mn-lt"/>
              </a:rPr>
            </a:br>
            <a:r>
              <a:rPr lang="en" sz="2000" b="1" dirty="0" smtClean="0">
                <a:ea typeface="+mn-lt"/>
                <a:cs typeface="+mn-lt"/>
              </a:rPr>
              <a:t>esta ação não é permitida</a:t>
            </a:r>
            <a:endParaRPr lang="en" sz="2000" b="1" dirty="0">
              <a:ea typeface="+mn-lt"/>
              <a:cs typeface="+mn-lt"/>
            </a:endParaRPr>
          </a:p>
        </p:txBody>
      </p:sp>
      <p:pic>
        <p:nvPicPr>
          <p:cNvPr id="6" name="Immagine 5" descr="Immagine che contiene screenshot, monitor, computer, portatile&#10;&#10;Descrizione generata automaticamente">
            <a:extLst>
              <a:ext uri="{FF2B5EF4-FFF2-40B4-BE49-F238E27FC236}">
                <a16:creationId xmlns:a16="http://schemas.microsoft.com/office/drawing/2014/main" xmlns="" id="{5E8B0CB7-76CE-433E-B257-BF7468AA80D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18208" y="1766615"/>
            <a:ext cx="7778840" cy="451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83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131</Words>
  <Application>Microsoft Office PowerPoint</Application>
  <PresentationFormat>Personalizar</PresentationFormat>
  <Paragraphs>78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Sílvia Neves</dc:creator>
  <cp:lastModifiedBy>anaclaudia</cp:lastModifiedBy>
  <cp:revision>19</cp:revision>
  <cp:lastPrinted>2020-08-20T02:28:16Z</cp:lastPrinted>
  <dcterms:created xsi:type="dcterms:W3CDTF">2020-08-17T19:38:37Z</dcterms:created>
  <dcterms:modified xsi:type="dcterms:W3CDTF">2020-08-21T14:35:17Z</dcterms:modified>
</cp:coreProperties>
</file>