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96" r:id="rId9"/>
    <p:sldId id="323" r:id="rId10"/>
    <p:sldId id="324" r:id="rId11"/>
    <p:sldId id="322" r:id="rId12"/>
    <p:sldId id="321" r:id="rId13"/>
    <p:sldId id="320" r:id="rId14"/>
    <p:sldId id="297" r:id="rId15"/>
    <p:sldId id="298" r:id="rId16"/>
    <p:sldId id="319" r:id="rId17"/>
    <p:sldId id="316" r:id="rId18"/>
    <p:sldId id="313" r:id="rId19"/>
    <p:sldId id="314" r:id="rId20"/>
    <p:sldId id="315" r:id="rId21"/>
    <p:sldId id="317" r:id="rId22"/>
    <p:sldId id="318" r:id="rId23"/>
    <p:sldId id="311" r:id="rId24"/>
    <p:sldId id="312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9" r:id="rId34"/>
    <p:sldId id="308" r:id="rId35"/>
    <p:sldId id="310" r:id="rId36"/>
    <p:sldId id="291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143F2-F370-45F7-BA96-9DFBAA3EC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E1A756-A314-487B-9711-A585C1A9E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197DF5-A198-4BC7-A74D-09E03848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616438-0478-430A-A4DF-9B2FC67F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9E3D6F-2FCD-4E30-8B72-0A48836D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10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3367D-4D49-4FD5-963D-B1EF6B90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B70929-55C0-4399-AAA7-2E4733F6C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9E8211-4572-4D43-9806-83DD6640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E50EB3-3CB6-4156-AE8D-E30F4242B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23E634-FF8E-4EAA-9F47-BCD68836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66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EF8A7A-1B9A-4F28-A2F8-9AC59D66D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03D3C5-4ABC-4710-9D06-6AF79BF55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D3DEB6-6175-4492-B9B2-D29E0B51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6E8463-AB1B-47CB-ACEF-0264E68C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2E1B4A-A382-4CCA-955D-6B3C11D1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43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B94F4-E208-462F-B0A1-DADF0BBA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E78013-B0B6-4541-8E06-2AC73ABB3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E202DA-2B88-4280-93E3-3037B41B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FC3C1A-AD1C-48D4-866F-50B12E8D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2CCC40-E25A-4D2B-8831-3253169B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70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8D972-A8CF-4DA0-8CB8-D67B706D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88B23C-3080-4F9B-9858-0BE4F3A2C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00231A-215F-4588-A49F-93D433AA0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147BAB-3EFA-44D5-A8C7-7E5B3245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C01A79-6989-41C1-96FA-67F4B168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9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654AF-3DE7-42B1-BCA9-29ED56E8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A562E6-9486-4F1D-A4A6-D19F425C1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61E2D8-BAB6-436D-B9D0-DF7322DD8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5954C0-ABA6-48E7-9EC6-4E43FA06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4A8177-9DFF-4193-B168-3E65B2E0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9FEA3F-8245-4B37-BFEE-16AC152C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63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ABAF9-EFD9-4A5D-B5C5-483B0563E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3006C8-4927-4917-ABCF-00D8EFE59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232DCD-864D-46C0-9CAD-9556BAB18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55CD2D4-DF66-42D1-9501-34608170E7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558861-3A38-4B57-88F9-6BFC787DA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065363-9919-4EAD-984E-79852648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97D586A-E239-4BBE-B60B-885CD707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3222AB-9953-408A-A13A-6E8D199C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04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A1A3F-31A0-42AE-8781-3E94B597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17620D-1864-40AE-BC00-832F2E0B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E5BE0A7-55F5-46C7-A987-4B11D3C2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8C0A7C-D5F7-4559-A482-26B27815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82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A1CB1F4-12CC-4D6F-98F2-6F4AABF2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525E02C-A8B8-4555-8E33-2955515F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461422-DB2C-4963-9430-F2594B44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02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6E888-525F-4A9D-878A-2C4B1777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D5FEE5-6156-4D25-962C-2D9DAD77B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CCF6-67E9-4E7E-BC14-CA4053FA6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8182C4-48A7-4AEB-A335-5752CEAC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B78C59-C2CE-44FD-B087-6C56FBA0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164B5C-7B03-4823-9E98-B1299FB8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89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10D55-C2F3-41C2-9653-BFFB70D9E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9AA9FC4-2F61-4F4C-8135-C0898D0F5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72F176-2E35-4158-BEE0-D99D5417C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DBBC9F-C257-41CC-A8A1-FADF5238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C36C7D-B18B-4F89-9C90-89163F08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008C9D-B907-4917-9006-0652DBD6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2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B54752-BBBC-4D48-B625-B071DB0C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77858B-F70E-4FDA-82D6-6B582B0F6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129D20-1270-47B8-B142-51D97D54C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F303-1D18-4F5D-9B66-97959296D107}" type="datetimeFigureOut">
              <a:rPr lang="pt-BR" smtClean="0"/>
              <a:t>02/08/2022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F6471B-A9E3-4B8F-9C76-4EC561BFE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D383CC-144F-4CCD-BCA4-6BBBAE157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A359-9FBC-4506-A689-843641B8E5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71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aarea.com.br/site/wp-content/uploads/2020/08/IMG-20200827-WA0069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461F72-A27E-48C5-A99A-B5EEDA745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EA2829-E991-451D-A937-2E4E1D75C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49167"/>
            <a:ext cx="9144000" cy="174837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33CC"/>
                </a:solidFill>
              </a:rPr>
              <a:t>Comissão da mulher Contabilista paraibana</a:t>
            </a:r>
            <a:endParaRPr lang="pt-BR" dirty="0">
              <a:solidFill>
                <a:srgbClr val="FF33CC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4CC744-124F-47CF-9279-A65CB33C6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89616"/>
            <a:ext cx="9144000" cy="913864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2020/2022</a:t>
            </a:r>
          </a:p>
          <a:p>
            <a:r>
              <a:rPr lang="pt-BR" b="1" dirty="0"/>
              <a:t>2020/2022</a:t>
            </a:r>
          </a:p>
        </p:txBody>
      </p:sp>
      <p:pic>
        <p:nvPicPr>
          <p:cNvPr id="4" name="Imagem 3" descr="Uma imagem contendo desenho&#10;&#10;Descrição gerada automaticamente">
            <a:extLst>
              <a:ext uri="{FF2B5EF4-FFF2-40B4-BE49-F238E27FC236}">
                <a16:creationId xmlns:a16="http://schemas.microsoft.com/office/drawing/2014/main" id="{9DED4263-B28C-477D-8351-66CDC95F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724850"/>
            <a:ext cx="10905067" cy="2290064"/>
          </a:xfrm>
          <a:custGeom>
            <a:avLst/>
            <a:gdLst/>
            <a:ahLst/>
            <a:cxnLst/>
            <a:rect l="l" t="t" r="r" b="b"/>
            <a:pathLst>
              <a:path w="9143998" h="2473607">
                <a:moveTo>
                  <a:pt x="64634" y="0"/>
                </a:moveTo>
                <a:lnTo>
                  <a:pt x="9079363" y="0"/>
                </a:lnTo>
                <a:cubicBezTo>
                  <a:pt x="9115060" y="0"/>
                  <a:pt x="9143998" y="28938"/>
                  <a:pt x="9143998" y="64635"/>
                </a:cubicBezTo>
                <a:lnTo>
                  <a:pt x="9143998" y="2408972"/>
                </a:lnTo>
                <a:cubicBezTo>
                  <a:pt x="9143998" y="2444669"/>
                  <a:pt x="9115060" y="2473607"/>
                  <a:pt x="9079363" y="2473607"/>
                </a:cubicBezTo>
                <a:lnTo>
                  <a:pt x="64634" y="2473607"/>
                </a:lnTo>
                <a:cubicBezTo>
                  <a:pt x="46786" y="2473607"/>
                  <a:pt x="30627" y="2466373"/>
                  <a:pt x="18930" y="2454676"/>
                </a:cubicBezTo>
                <a:lnTo>
                  <a:pt x="0" y="2408974"/>
                </a:lnTo>
                <a:lnTo>
                  <a:pt x="0" y="64633"/>
                </a:lnTo>
                <a:lnTo>
                  <a:pt x="18930" y="18931"/>
                </a:lnTo>
                <a:cubicBezTo>
                  <a:pt x="30627" y="7235"/>
                  <a:pt x="46786" y="0"/>
                  <a:pt x="64634" y="0"/>
                </a:cubicBez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F382E8D-312B-4792-A211-0BDE37F6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5562" y="262321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solidFill>
                <a:schemeClr val="accent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36F9B07-02BE-4BD5-BA9D-E91B8A45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8539" y="361268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4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F763E-CBD6-5E1A-F45E-B371B468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2014/2017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B7EBCB-D3C4-0F8B-D27A-69982F07A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2013, a convite do Presidente do CRC </a:t>
            </a:r>
            <a:r>
              <a:rPr lang="pt-BR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Gilsandro</a:t>
            </a:r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Costa de Macedo  Terezinha Carvalho Fernandes se  </a:t>
            </a:r>
            <a:r>
              <a:rPr lang="pt-BR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candidaa</a:t>
            </a:r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juntamente com o contabilista Cleber Oliveira de Figueiredo a Conselheiro Federal para o mandato 2014/2017 sob à presidência do Sr. José </a:t>
            </a:r>
            <a:r>
              <a:rPr lang="pt-BR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Martônio</a:t>
            </a:r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Alves Coelho. Dessa forma, tornando-me</a:t>
            </a:r>
            <a:r>
              <a:rPr lang="pt-B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primeira mulher contabilista Paraibana a assumir esse cargo.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4865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42F600-2299-D79B-CC7C-13BCBDFC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77"/>
            <a:ext cx="10515600" cy="1302311"/>
          </a:xfrm>
        </p:spPr>
        <p:txBody>
          <a:bodyPr/>
          <a:lstStyle/>
          <a:p>
            <a:pPr algn="ctr"/>
            <a:r>
              <a:rPr lang="pt-BR" dirty="0"/>
              <a:t>2013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3766E7-274C-817B-8CAD-5E6C3024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2"/>
            <a:ext cx="12048565" cy="5862917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As mulheres profissionais da Contabilidade serão o alvo da campanha de conscientização sobre o câncer de mama desenvolvida pelo Conselho Regional de Contabilidade da Paraíba (CRCPB). </a:t>
            </a:r>
          </a:p>
          <a:p>
            <a:r>
              <a:rPr lang="pt-BR" dirty="0"/>
              <a:t>Durante todo o mês de outubro, profissionais da área da Saúde irão informar sobre prevenção e diagnóstico precoce da doença em participações no projeto Quintas do Conhecimento.</a:t>
            </a:r>
          </a:p>
          <a:p>
            <a:r>
              <a:rPr lang="pt-BR" dirty="0"/>
              <a:t> A adesão à campanha Outubro Rosa, realizada em vários países do mundo, é iniciativa da Comissão Paraibana da Mulher </a:t>
            </a:r>
            <a:r>
              <a:rPr lang="pt-BR" dirty="0" err="1"/>
              <a:t>Contabilista.Já</a:t>
            </a:r>
            <a:r>
              <a:rPr lang="pt-BR" dirty="0"/>
              <a:t> na próxima quinta-feira, dia 3, a médica ginecologista </a:t>
            </a:r>
            <a:r>
              <a:rPr lang="pt-BR" dirty="0" err="1"/>
              <a:t>Wanicleide</a:t>
            </a:r>
            <a:r>
              <a:rPr lang="pt-BR" dirty="0"/>
              <a:t> Leite dará orientações sobre o tema a partir das 17h, na sede do CRCPB em João Pessoa. </a:t>
            </a:r>
          </a:p>
          <a:p>
            <a:r>
              <a:rPr lang="pt-BR" dirty="0"/>
              <a:t>Estão programadas as palestras de outros profissionais, como mastologistas e oncologistas. Para participar dos eventos, basta realizar a inscrição no Quintas do Conhecimento, enviando nome e e-mail para eventos_quintas@crcpb.org.br. </a:t>
            </a:r>
          </a:p>
          <a:p>
            <a:r>
              <a:rPr lang="pt-BR" dirty="0"/>
              <a:t>Será solicitado o envio de 1kg de alimento não perecível para doação ao Hospital Napoleão Laureano.</a:t>
            </a:r>
          </a:p>
          <a:p>
            <a:r>
              <a:rPr lang="pt-BR" dirty="0"/>
              <a:t>Atualmente, 2.600 mulheres atuam como contadoras e técnicas em Contabilidade na Paraíba. </a:t>
            </a:r>
          </a:p>
        </p:txBody>
      </p:sp>
    </p:spTree>
    <p:extLst>
      <p:ext uri="{BB962C8B-B14F-4D97-AF65-F5344CB8AC3E}">
        <p14:creationId xmlns:p14="http://schemas.microsoft.com/office/powerpoint/2010/main" val="3928997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57133-66A5-100E-0EE4-999D4572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2014/2015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640400-C10F-B8A7-814E-1ED05CC62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14129" cy="4351338"/>
          </a:xfrm>
        </p:spPr>
        <p:txBody>
          <a:bodyPr/>
          <a:lstStyle/>
          <a:p>
            <a:r>
              <a:rPr lang="pt-BR" dirty="0"/>
              <a:t>Coordenadora da Comissão da Mulher – Joseane </a:t>
            </a:r>
            <a:r>
              <a:rPr lang="pt-BR" dirty="0" err="1"/>
              <a:t>Targino</a:t>
            </a:r>
            <a:r>
              <a:rPr lang="pt-BR" dirty="0"/>
              <a:t> Fernandes</a:t>
            </a:r>
          </a:p>
          <a:p>
            <a:endParaRPr lang="pt-BR" dirty="0"/>
          </a:p>
          <a:p>
            <a:r>
              <a:rPr lang="pt-BR" dirty="0"/>
              <a:t>Em 20/10/2014 promoveu o VI Encontro Paraibano da Mulher Contabilista em Campina Grande com o tema Mulher, uma visão no futuro.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07CA4-3160-16A8-E61A-EF2D250CD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190" y="1801860"/>
            <a:ext cx="3134351" cy="43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58FBA-DC97-CD37-E967-8AAABECE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2018/2019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8F211A4-F684-401D-25A5-ED3F20367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716" y="2072358"/>
            <a:ext cx="5375049" cy="364810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49EDB6-2F18-51BB-2604-AB515BDA0469}"/>
              </a:ext>
            </a:extLst>
          </p:cNvPr>
          <p:cNvSpPr txBox="1"/>
          <p:nvPr/>
        </p:nvSpPr>
        <p:spPr>
          <a:xfrm>
            <a:off x="838200" y="2756647"/>
            <a:ext cx="4930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Pela primeira vez o CRC/PB elege uma mulher para presidente. Vilma Pereira de Souza. </a:t>
            </a:r>
          </a:p>
        </p:txBody>
      </p:sp>
    </p:spTree>
    <p:extLst>
      <p:ext uri="{BB962C8B-B14F-4D97-AF65-F5344CB8AC3E}">
        <p14:creationId xmlns:p14="http://schemas.microsoft.com/office/powerpoint/2010/main" val="321772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08414-431B-4775-0304-ADEEA897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276"/>
            <a:ext cx="10515600" cy="1041962"/>
          </a:xfrm>
        </p:spPr>
        <p:txBody>
          <a:bodyPr/>
          <a:lstStyle/>
          <a:p>
            <a:pPr algn="ctr"/>
            <a:r>
              <a:rPr lang="pt-BR" dirty="0"/>
              <a:t>Comissão 2020/2022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73D655-D1D6-C645-468B-3203186F8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999793"/>
            <a:ext cx="11797552" cy="4351338"/>
          </a:xfrm>
        </p:spPr>
        <p:txBody>
          <a:bodyPr/>
          <a:lstStyle/>
          <a:p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comissão da mulher contabilista Paraibana na gestão de Bruno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Sitonio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biênio 2020/2022, foi composta com a seguinte equipe: Terezinha Carvalho Fernandes – Coordenadora;  Maria Auxiliadora Fernandes - Coordenadora adjunta;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Andressa Shirley Costa;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Cleandra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Almeida da Silva;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Jamara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Nascimento Pereira;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Katilene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Maria  da Rocha; Marilia Augusta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Raulino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Luciana Dias Barros;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Marcleide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Maria Macedo;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Manuelly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Maria da Costa; Maria de Lourdes da Silva; Rosemary de Lima Andrade; Simone Aparecida Freitas; Simone Aguiar da Silva; Simone Leal Araújo,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Valquiria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Lira Oliveira e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estudante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Jordana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Amorim Silva.</a:t>
            </a:r>
          </a:p>
          <a:p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dia 26/02/2020, na sede do CRCPB às 14h, realizou-se a 1ª reunião da Comissão da </a:t>
            </a:r>
            <a:r>
              <a:rPr lang="pt-BR" sz="1800" b="0" i="1" u="none" dirty="0">
                <a:solidFill>
                  <a:schemeClr val="dk1"/>
                </a:solidFill>
                <a:latin typeface="Bell MT"/>
                <a:ea typeface="Bell MT"/>
                <a:cs typeface="Bell MT"/>
                <a:sym typeface="Bell MT"/>
              </a:rPr>
              <a:t>Mulher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contabilista Paraibana.  Na reunião apresentamos o Projeto Mulher Contabilista, sua história no País e na Paraíba e a evolução da mulher na contabilidade. O presidente Bruno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Sintônio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enviou uma mensagem desejando boas vindas à comissão. Todas as mulheres membros da comissão se apresentaram e a coordenadora Terezinha Carvalho  falou sobre as ações a serem implementadas pela comissão: projeto do Dia Internacional da Mulher, criação do nosso grupo de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whatsapp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o dia  25/04 dia do contabilistas,  dia  10/05 dia das mães,  Encontro Estadual da Mulher Contabilista,  o 22/09 dia do Contador, outubro rosa  e o dia 20/11 dia do técnico de Contabilidade. Falamos também do XXI Congresso que iria acontecer em Balneário  Camboriú.</a:t>
            </a:r>
            <a:endParaRPr lang="pt-BR" sz="1800" dirty="0"/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A4B405-461C-F910-28B8-862B94A9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024" y="4447612"/>
            <a:ext cx="3348317" cy="25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8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EEA0622-7865-2B90-53E2-8FF3D511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960"/>
          </a:xfrm>
        </p:spPr>
        <p:txBody>
          <a:bodyPr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915BEC-89E0-8B85-857A-C1C0906118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8189" y="741697"/>
            <a:ext cx="10515600" cy="4352925"/>
          </a:xfrm>
        </p:spPr>
        <p:txBody>
          <a:bodyPr/>
          <a:lstStyle/>
          <a:p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alusão ao dia 08 de março – Dia internacional da Mulher - fizemos o evento Mulheres na Ciência e no Mercado, no dia 05 de março de 2020, no  restaurante Deck Gourmet em João Pessoa com a participação de diversas mulheres, nosso vice presidente Rômulo Teotônio, nosso conselheiro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Urauna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dentre outros membros do Conselho do CRCPB. Nesse encontro homenageamos algumas profissionais do CRC/PB pelo trabalho prestado a classe e as contadoras de destaque no Estado da Paraíba. </a:t>
            </a:r>
            <a:endParaRPr lang="pt-BR" sz="1800" dirty="0"/>
          </a:p>
          <a:p>
            <a:pPr marL="228600" marR="0" lvl="0" indent="-228600" algn="just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Realizamos também um ciclo de debates mediado por Terezinha Carvalho com profissionais da educação, a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profª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Marília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Raulino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uma psicóloga </a:t>
            </a:r>
            <a:r>
              <a:rPr lang="pt-BR" sz="1800" b="0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</a:t>
            </a:r>
            <a:r>
              <a:rPr lang="pt-BR"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ª Simone Moura Cabral e a empresária da área contábil Raquel Dantas Pereira.  E por fim, nos  confraternizamos  para cada vez mais  unirmos  a classe da mulher contabilista.</a:t>
            </a:r>
            <a:endParaRPr lang="pt-BR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dia 17/04/2020 lançamos a campanha – Vaquinha eletrônica com o intuito de arrecadar fundos para a aquisição de máscaras de proteção para a casa de Divina Misericórdia. O objetivo e arrecadar 2.000 máscaras.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278C57-ABB4-52C6-3DA6-A0ACCEEA3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53" y="3892644"/>
            <a:ext cx="2347409" cy="28963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8EEF1CA-4911-773A-492C-886F7C7F7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206" y="4046201"/>
            <a:ext cx="2976507" cy="2811799"/>
          </a:xfrm>
          <a:prstGeom prst="rect">
            <a:avLst/>
          </a:prstGeom>
        </p:spPr>
      </p:pic>
      <p:pic>
        <p:nvPicPr>
          <p:cNvPr id="7" name="Google Shape;145;p19">
            <a:extLst>
              <a:ext uri="{FF2B5EF4-FFF2-40B4-BE49-F238E27FC236}">
                <a16:creationId xmlns:a16="http://schemas.microsoft.com/office/drawing/2014/main" id="{68936189-1185-3572-6D7C-A18E94962C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596" b="-1"/>
          <a:stretch/>
        </p:blipFill>
        <p:spPr>
          <a:xfrm>
            <a:off x="4706830" y="3934623"/>
            <a:ext cx="3167407" cy="2812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429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5FA4BA5-CF81-37AE-A740-7BEEA7D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9195A2-CE2D-A6ED-8D06-C8C861DB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012" y="1690688"/>
            <a:ext cx="8435788" cy="4351338"/>
          </a:xfrm>
        </p:spPr>
        <p:txBody>
          <a:bodyPr/>
          <a:lstStyle/>
          <a:p>
            <a:r>
              <a:rPr lang="pt-BR" sz="2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Participação  de Terezinha Carvalho e da sub coordenadora Maria Auxiliadora no programa da TV Master, falando da Vaquinha Eletrônica.</a:t>
            </a:r>
          </a:p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comissão preparou uma homenagem para o dia do profissional da contabilidade. Um vídeo onde mulheres empreendedoras passam uma mensagem de carinho para os profissionais contábeis</a:t>
            </a:r>
          </a:p>
          <a:p>
            <a:endParaRPr lang="pt-BR" sz="2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Google Shape;218;p25">
            <a:extLst>
              <a:ext uri="{FF2B5EF4-FFF2-40B4-BE49-F238E27FC236}">
                <a16:creationId xmlns:a16="http://schemas.microsoft.com/office/drawing/2014/main" id="{3CED0B40-6009-F0F8-1D28-F1FE7A150D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53" t="32806" r="-3714" b="33035"/>
          <a:stretch/>
        </p:blipFill>
        <p:spPr>
          <a:xfrm>
            <a:off x="7785847" y="4208929"/>
            <a:ext cx="4249271" cy="2649071"/>
          </a:xfrm>
          <a:custGeom>
            <a:avLst/>
            <a:gdLst/>
            <a:ahLst/>
            <a:cxnLst/>
            <a:rect l="l" t="t" r="r" b="b"/>
            <a:pathLst>
              <a:path w="4966290" h="6857999" extrusionOk="0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Google Shape;233;p26">
            <a:extLst>
              <a:ext uri="{FF2B5EF4-FFF2-40B4-BE49-F238E27FC236}">
                <a16:creationId xmlns:a16="http://schemas.microsoft.com/office/drawing/2014/main" id="{8D0727C4-8995-08E5-9B73-6233A914D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585" t="1802" r="11810"/>
          <a:stretch/>
        </p:blipFill>
        <p:spPr>
          <a:xfrm>
            <a:off x="295835" y="2649070"/>
            <a:ext cx="2514600" cy="4054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07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01C9C06-E4F8-4714-9F54-ADF75E9E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2020	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41F998-2CCE-318F-4B53-B621F511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700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sz="2800" b="0" i="0" kern="1200" dirty="0">
              <a:latin typeface="+mj-lt"/>
              <a:ea typeface="+mj-ea"/>
              <a:cs typeface="+mj-cs"/>
            </a:endParaRPr>
          </a:p>
          <a:p>
            <a:r>
              <a:rPr lang="en-US" sz="2100" b="0" i="0" kern="1200" dirty="0" err="1">
                <a:ea typeface="+mj-ea"/>
                <a:cs typeface="+mj-cs"/>
              </a:rPr>
              <a:t>Participação</a:t>
            </a:r>
            <a:r>
              <a:rPr lang="en-US" sz="2100" b="0" i="0" kern="1200" dirty="0">
                <a:ea typeface="+mj-ea"/>
                <a:cs typeface="+mj-cs"/>
              </a:rPr>
              <a:t> da </a:t>
            </a:r>
            <a:r>
              <a:rPr lang="en-US" sz="2100" b="0" i="0" kern="1200" dirty="0" err="1">
                <a:ea typeface="+mj-ea"/>
                <a:cs typeface="+mj-cs"/>
              </a:rPr>
              <a:t>Presidente</a:t>
            </a:r>
            <a:r>
              <a:rPr lang="en-US" sz="2100" b="0" i="0" kern="1200" dirty="0">
                <a:ea typeface="+mj-ea"/>
                <a:cs typeface="+mj-cs"/>
              </a:rPr>
              <a:t> da </a:t>
            </a:r>
            <a:r>
              <a:rPr lang="en-US" sz="2100" b="0" i="0" kern="1200" dirty="0" err="1">
                <a:ea typeface="+mj-ea"/>
                <a:cs typeface="+mj-cs"/>
              </a:rPr>
              <a:t>Instituição</a:t>
            </a:r>
            <a:r>
              <a:rPr lang="en-US" sz="2100" b="0" i="0" kern="1200" dirty="0">
                <a:ea typeface="+mj-ea"/>
                <a:cs typeface="+mj-cs"/>
              </a:rPr>
              <a:t> Casa Da Divina Misericordia, Sra. </a:t>
            </a:r>
            <a:r>
              <a:rPr lang="en-US" sz="2100" b="0" i="0" kern="1200" dirty="0" err="1">
                <a:ea typeface="+mj-ea"/>
                <a:cs typeface="+mj-cs"/>
              </a:rPr>
              <a:t>Marliete</a:t>
            </a:r>
            <a:r>
              <a:rPr lang="en-US" sz="2100" b="0" i="0" kern="1200" dirty="0">
                <a:ea typeface="+mj-ea"/>
                <a:cs typeface="+mj-cs"/>
              </a:rPr>
              <a:t> Arruda de Lima, na </a:t>
            </a:r>
            <a:r>
              <a:rPr lang="en-US" sz="2100" b="0" i="0" kern="1200" dirty="0" err="1">
                <a:ea typeface="+mj-ea"/>
                <a:cs typeface="+mj-cs"/>
              </a:rPr>
              <a:t>plenária</a:t>
            </a:r>
            <a:r>
              <a:rPr lang="en-US" sz="2100" b="0" i="0" kern="1200" dirty="0">
                <a:ea typeface="+mj-ea"/>
                <a:cs typeface="+mj-cs"/>
              </a:rPr>
              <a:t> do CRC/PB para </a:t>
            </a:r>
            <a:r>
              <a:rPr lang="en-US" sz="2100" b="0" i="0" kern="1200" dirty="0" err="1">
                <a:ea typeface="+mj-ea"/>
                <a:cs typeface="+mj-cs"/>
              </a:rPr>
              <a:t>receber</a:t>
            </a:r>
            <a:r>
              <a:rPr lang="en-US" sz="2100" b="0" i="0" kern="1200" dirty="0">
                <a:ea typeface="+mj-ea"/>
                <a:cs typeface="+mj-cs"/>
              </a:rPr>
              <a:t> do </a:t>
            </a:r>
            <a:r>
              <a:rPr lang="en-US" sz="2100" b="0" i="0" kern="1200" dirty="0" err="1">
                <a:ea typeface="+mj-ea"/>
                <a:cs typeface="+mj-cs"/>
              </a:rPr>
              <a:t>presidente</a:t>
            </a:r>
            <a:r>
              <a:rPr lang="en-US" sz="2100" b="0" i="0" kern="1200" dirty="0">
                <a:ea typeface="+mj-ea"/>
                <a:cs typeface="+mj-cs"/>
              </a:rPr>
              <a:t> do CRC Bruno </a:t>
            </a:r>
            <a:r>
              <a:rPr lang="en-US" sz="2100" b="0" i="0" kern="1200" dirty="0" err="1">
                <a:ea typeface="+mj-ea"/>
                <a:cs typeface="+mj-cs"/>
              </a:rPr>
              <a:t>Sitônio</a:t>
            </a:r>
            <a:r>
              <a:rPr lang="en-US" sz="2100" b="0" i="0" kern="1200" dirty="0">
                <a:ea typeface="+mj-ea"/>
                <a:cs typeface="+mj-cs"/>
              </a:rPr>
              <a:t> o </a:t>
            </a:r>
            <a:r>
              <a:rPr lang="en-US" sz="2100" b="0" i="0" kern="1200" dirty="0" err="1">
                <a:ea typeface="+mj-ea"/>
                <a:cs typeface="+mj-cs"/>
              </a:rPr>
              <a:t>relatório</a:t>
            </a:r>
            <a:r>
              <a:rPr lang="en-US" sz="2100" b="0" i="0" kern="1200" dirty="0">
                <a:ea typeface="+mj-ea"/>
                <a:cs typeface="+mj-cs"/>
              </a:rPr>
              <a:t> de </a:t>
            </a:r>
            <a:r>
              <a:rPr lang="en-US" sz="2100" b="0" i="0" kern="1200" dirty="0" err="1">
                <a:ea typeface="+mj-ea"/>
                <a:cs typeface="+mj-cs"/>
              </a:rPr>
              <a:t>arrecadação</a:t>
            </a:r>
            <a:r>
              <a:rPr lang="en-US" sz="2100" b="0" i="0" kern="1200" dirty="0">
                <a:ea typeface="+mj-ea"/>
                <a:cs typeface="+mj-cs"/>
              </a:rPr>
              <a:t> da </a:t>
            </a:r>
            <a:r>
              <a:rPr lang="en-US" sz="2100" b="0" i="0" kern="1200" dirty="0" err="1">
                <a:ea typeface="+mj-ea"/>
                <a:cs typeface="+mj-cs"/>
              </a:rPr>
              <a:t>vaquinha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eletrônica</a:t>
            </a:r>
            <a:r>
              <a:rPr lang="en-US" sz="2100" b="0" i="0" kern="1200" dirty="0">
                <a:ea typeface="+mj-ea"/>
                <a:cs typeface="+mj-cs"/>
              </a:rPr>
              <a:t>. </a:t>
            </a:r>
            <a:r>
              <a:rPr lang="en-US" sz="2100" b="0" i="0" kern="1200" dirty="0" err="1">
                <a:ea typeface="+mj-ea"/>
                <a:cs typeface="+mj-cs"/>
              </a:rPr>
              <a:t>Foi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elogiado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por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alguns</a:t>
            </a:r>
            <a:r>
              <a:rPr lang="en-US" sz="2100" b="0" i="0" kern="1200" dirty="0">
                <a:ea typeface="+mj-ea"/>
                <a:cs typeface="+mj-cs"/>
              </a:rPr>
              <a:t> dos  </a:t>
            </a:r>
            <a:r>
              <a:rPr lang="en-US" sz="2100" b="0" i="0" kern="1200" dirty="0" err="1">
                <a:ea typeface="+mj-ea"/>
                <a:cs typeface="+mj-cs"/>
              </a:rPr>
              <a:t>conselheiros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presentes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essa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tão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nobre</a:t>
            </a:r>
            <a:r>
              <a:rPr lang="en-US" sz="2100" b="0" i="0" kern="1200" dirty="0">
                <a:ea typeface="+mj-ea"/>
                <a:cs typeface="+mj-cs"/>
              </a:rPr>
              <a:t> </a:t>
            </a:r>
            <a:r>
              <a:rPr lang="en-US" sz="2100" b="0" i="0" kern="1200" dirty="0" err="1">
                <a:ea typeface="+mj-ea"/>
                <a:cs typeface="+mj-cs"/>
              </a:rPr>
              <a:t>campanha</a:t>
            </a:r>
            <a:r>
              <a:rPr lang="en-US" sz="2100" b="0" i="0" kern="1200" dirty="0">
                <a:ea typeface="+mj-ea"/>
                <a:cs typeface="+mj-cs"/>
              </a:rPr>
              <a:t>.</a:t>
            </a:r>
          </a:p>
          <a:p>
            <a:r>
              <a:rPr lang="en-US" sz="2100" dirty="0" err="1"/>
              <a:t>Participação</a:t>
            </a:r>
            <a:r>
              <a:rPr lang="en-US" sz="2100" dirty="0"/>
              <a:t> da </a:t>
            </a:r>
            <a:r>
              <a:rPr lang="en-US" sz="2100" dirty="0" err="1"/>
              <a:t>coordenadora</a:t>
            </a:r>
            <a:r>
              <a:rPr lang="en-US" sz="2100" dirty="0"/>
              <a:t> na </a:t>
            </a:r>
            <a:r>
              <a:rPr lang="en-US" sz="2100" dirty="0" err="1"/>
              <a:t>plenária</a:t>
            </a:r>
            <a:r>
              <a:rPr lang="en-US" sz="2100" dirty="0"/>
              <a:t> do CFC para </a:t>
            </a:r>
            <a:r>
              <a:rPr lang="en-US" sz="2100" dirty="0" err="1"/>
              <a:t>apresentar</a:t>
            </a:r>
            <a:r>
              <a:rPr lang="en-US" sz="2100" dirty="0"/>
              <a:t> o XII </a:t>
            </a:r>
            <a:r>
              <a:rPr lang="en-US" sz="2100" dirty="0" err="1"/>
              <a:t>Encontro</a:t>
            </a:r>
            <a:r>
              <a:rPr lang="en-US" sz="2100" dirty="0"/>
              <a:t> </a:t>
            </a:r>
            <a:r>
              <a:rPr lang="en-US" sz="2100" dirty="0" err="1"/>
              <a:t>Paraibano</a:t>
            </a:r>
            <a:r>
              <a:rPr lang="en-US" sz="2100" dirty="0"/>
              <a:t> da Mulher </a:t>
            </a:r>
            <a:r>
              <a:rPr lang="en-US" sz="2100" dirty="0" err="1"/>
              <a:t>Contabilista</a:t>
            </a:r>
            <a:r>
              <a:rPr lang="en-US" sz="2100" dirty="0"/>
              <a:t>, Novo Normal, </a:t>
            </a:r>
            <a:r>
              <a:rPr lang="en-US" sz="2100" dirty="0" err="1"/>
              <a:t>Novas</a:t>
            </a:r>
            <a:r>
              <a:rPr lang="en-US" sz="2100" dirty="0"/>
              <a:t> </a:t>
            </a:r>
            <a:r>
              <a:rPr lang="en-US" sz="2100" dirty="0" err="1"/>
              <a:t>Conquistas</a:t>
            </a:r>
            <a:r>
              <a:rPr lang="en-US" sz="2100" dirty="0"/>
              <a:t>.</a:t>
            </a:r>
          </a:p>
          <a:p>
            <a:r>
              <a:rPr lang="en-US" sz="2100" dirty="0"/>
              <a:t>09/07 Live com Marlise Alves, </a:t>
            </a:r>
            <a:r>
              <a:rPr lang="en-US" sz="2100" dirty="0" err="1"/>
              <a:t>mediada</a:t>
            </a:r>
            <a:r>
              <a:rPr lang="en-US" sz="2100" dirty="0"/>
              <a:t> </a:t>
            </a:r>
            <a:r>
              <a:rPr lang="en-US" sz="2100" dirty="0" err="1"/>
              <a:t>por</a:t>
            </a:r>
            <a:r>
              <a:rPr lang="en-US" sz="2100" dirty="0"/>
              <a:t> Silvia Batista </a:t>
            </a:r>
            <a:r>
              <a:rPr lang="en-US" sz="2100" dirty="0" err="1"/>
              <a:t>falando</a:t>
            </a:r>
            <a:r>
              <a:rPr lang="en-US" sz="2100" dirty="0"/>
              <a:t> </a:t>
            </a:r>
            <a:r>
              <a:rPr lang="en-US" sz="2100" dirty="0" err="1"/>
              <a:t>sobre</a:t>
            </a:r>
            <a:r>
              <a:rPr lang="en-US" sz="2100" dirty="0"/>
              <a:t> o </a:t>
            </a:r>
            <a:r>
              <a:rPr lang="en-US" sz="2100" dirty="0" err="1"/>
              <a:t>tema</a:t>
            </a:r>
            <a:r>
              <a:rPr lang="en-US" sz="2100" dirty="0"/>
              <a:t>: </a:t>
            </a:r>
            <a:r>
              <a:rPr lang="en-US" sz="2100" dirty="0" err="1"/>
              <a:t>Cuidando</a:t>
            </a:r>
            <a:r>
              <a:rPr lang="en-US" sz="2100" dirty="0"/>
              <a:t> do meu </a:t>
            </a:r>
            <a:r>
              <a:rPr lang="en-US" sz="2100" dirty="0" err="1"/>
              <a:t>dinheiro</a:t>
            </a:r>
            <a:r>
              <a:rPr lang="en-US" sz="2100" dirty="0"/>
              <a:t>.</a:t>
            </a:r>
          </a:p>
          <a:p>
            <a:r>
              <a:rPr lang="en-US" sz="2100" dirty="0"/>
              <a:t>Live – </a:t>
            </a:r>
            <a:r>
              <a:rPr lang="en-US" sz="2100" dirty="0" err="1"/>
              <a:t>Mulheres</a:t>
            </a:r>
            <a:r>
              <a:rPr lang="en-US" sz="2100" dirty="0"/>
              <a:t> </a:t>
            </a:r>
            <a:r>
              <a:rPr lang="en-US" sz="2100" dirty="0" err="1"/>
              <a:t>em</a:t>
            </a:r>
            <a:r>
              <a:rPr lang="en-US" sz="2100" dirty="0"/>
              <a:t> Startups – um bate </a:t>
            </a:r>
            <a:r>
              <a:rPr lang="en-US" sz="2100" dirty="0" err="1"/>
              <a:t>papo</a:t>
            </a:r>
            <a:r>
              <a:rPr lang="en-US" sz="2100" dirty="0"/>
              <a:t> com </a:t>
            </a:r>
            <a:r>
              <a:rPr lang="en-US" sz="2100" dirty="0" err="1"/>
              <a:t>elas</a:t>
            </a:r>
            <a:r>
              <a:rPr lang="en-US" sz="2100" dirty="0"/>
              <a:t> </a:t>
            </a:r>
            <a:r>
              <a:rPr lang="en-US" sz="2100" dirty="0" err="1"/>
              <a:t>sobre</a:t>
            </a:r>
            <a:r>
              <a:rPr lang="en-US" sz="2100" dirty="0"/>
              <a:t> </a:t>
            </a:r>
            <a:r>
              <a:rPr lang="en-US" sz="2100" dirty="0" err="1"/>
              <a:t>negócios</a:t>
            </a:r>
            <a:r>
              <a:rPr lang="en-US" sz="2100" dirty="0"/>
              <a:t> </a:t>
            </a:r>
            <a:r>
              <a:rPr lang="en-US" sz="2100" dirty="0" err="1"/>
              <a:t>tendo</a:t>
            </a:r>
            <a:r>
              <a:rPr lang="en-US" sz="2100" dirty="0"/>
              <a:t> </a:t>
            </a:r>
            <a:r>
              <a:rPr lang="en-US" sz="2100" dirty="0" err="1"/>
              <a:t>como</a:t>
            </a:r>
            <a:r>
              <a:rPr lang="en-US" sz="2100" dirty="0"/>
              <a:t> </a:t>
            </a:r>
            <a:r>
              <a:rPr lang="en-US" sz="2100" dirty="0" err="1"/>
              <a:t>convidada</a:t>
            </a:r>
            <a:r>
              <a:rPr lang="en-US" sz="2100" dirty="0"/>
              <a:t> Danielle </a:t>
            </a:r>
            <a:r>
              <a:rPr lang="en-US" sz="2100" dirty="0" err="1"/>
              <a:t>Chianca</a:t>
            </a:r>
            <a:r>
              <a:rPr lang="en-US" sz="2100" dirty="0"/>
              <a:t> e </a:t>
            </a:r>
            <a:r>
              <a:rPr lang="en-US" sz="2100" dirty="0" err="1"/>
              <a:t>mediada</a:t>
            </a:r>
            <a:r>
              <a:rPr lang="en-US" sz="2100" dirty="0"/>
              <a:t> </a:t>
            </a:r>
            <a:r>
              <a:rPr lang="en-US" sz="2100" dirty="0" err="1"/>
              <a:t>por</a:t>
            </a:r>
            <a:r>
              <a:rPr lang="en-US" sz="2100" dirty="0"/>
              <a:t> Marilia </a:t>
            </a:r>
            <a:r>
              <a:rPr lang="en-US" sz="2100" dirty="0" err="1"/>
              <a:t>Raulino</a:t>
            </a:r>
            <a:r>
              <a:rPr lang="en-US" sz="2100" dirty="0"/>
              <a:t>.</a:t>
            </a:r>
          </a:p>
          <a:p>
            <a:br>
              <a:rPr lang="en-US" sz="2100" dirty="0"/>
            </a:br>
            <a:endParaRPr lang="pt-BR" sz="21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243F93-53B0-7262-8A59-CC18EE3F1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947" y="365125"/>
            <a:ext cx="2983692" cy="167832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C49D7F-1A82-9A23-E3BE-FEB9CF54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3" b="-5"/>
          <a:stretch/>
        </p:blipFill>
        <p:spPr>
          <a:xfrm>
            <a:off x="5513294" y="99875"/>
            <a:ext cx="2856814" cy="2208825"/>
          </a:xfrm>
          <a:prstGeom prst="roundRect">
            <a:avLst>
              <a:gd name="adj" fmla="val 1516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635C0C2-8EB2-22B8-10E5-6AAAF7901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46" r="3" b="3"/>
          <a:stretch/>
        </p:blipFill>
        <p:spPr>
          <a:xfrm>
            <a:off x="2993013" y="99874"/>
            <a:ext cx="2316862" cy="2208826"/>
          </a:xfrm>
          <a:prstGeom prst="roundRect">
            <a:avLst>
              <a:gd name="adj" fmla="val 7006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48021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F3877-2087-BD84-1CA8-474D4823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2020</a:t>
            </a:r>
            <a:br>
              <a:rPr lang="pt-BR" dirty="0"/>
            </a:b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9FDF07-60E6-126C-E529-240E72FC443B}"/>
              </a:ext>
            </a:extLst>
          </p:cNvPr>
          <p:cNvSpPr txBox="1"/>
          <p:nvPr/>
        </p:nvSpPr>
        <p:spPr>
          <a:xfrm>
            <a:off x="210653" y="960542"/>
            <a:ext cx="897096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Uma </a:t>
            </a:r>
            <a:r>
              <a:rPr lang="pt-BR" dirty="0" err="1"/>
              <a:t>live</a:t>
            </a:r>
            <a:r>
              <a:rPr lang="pt-BR" dirty="0"/>
              <a:t> com o objetivo de divulgar o XII Encontro da Mulher, discutindo com as participantes os temas que cada uma iria abordar.  Foi  uma boa experiência, pois tivemos 4 participações diferentes em uma mesma </a:t>
            </a:r>
            <a:r>
              <a:rPr lang="pt-BR" dirty="0" err="1"/>
              <a:t>live</a:t>
            </a:r>
            <a:r>
              <a:rPr lang="pt-BR" dirty="0"/>
              <a:t>, então foi um belo ensaio conseguir monitorar o tempo (com muita precisão) para que todas as convidadas tivessem voz e fala sobre a sua participação no XII Encontro da mulher contabilista Paraibana - novo normal – novas conquistas.  (260 participantes) Após a </a:t>
            </a:r>
            <a:r>
              <a:rPr lang="pt-BR" dirty="0" err="1"/>
              <a:t>live</a:t>
            </a:r>
            <a:r>
              <a:rPr lang="pt-BR" dirty="0"/>
              <a:t> tivemos registro de inscrições no evento divulgado. Como estratégia para mantermos o público ligado na </a:t>
            </a:r>
            <a:r>
              <a:rPr lang="pt-BR" dirty="0" err="1"/>
              <a:t>live</a:t>
            </a:r>
            <a:r>
              <a:rPr lang="pt-BR" dirty="0"/>
              <a:t>,  imprimimos uma dinâmica interessante: Convidamos a todos a participarem com a </a:t>
            </a:r>
            <a:r>
              <a:rPr lang="pt-BR" b="1" dirty="0"/>
              <a:t>#crcpbmulher</a:t>
            </a:r>
            <a:r>
              <a:rPr lang="pt-BR" dirty="0"/>
              <a:t>; Os participantes ao final da </a:t>
            </a:r>
            <a:r>
              <a:rPr lang="pt-BR" dirty="0" err="1"/>
              <a:t>live</a:t>
            </a:r>
            <a:r>
              <a:rPr lang="pt-BR" dirty="0"/>
              <a:t> postaram em seus </a:t>
            </a:r>
            <a:r>
              <a:rPr lang="pt-BR" dirty="0" err="1"/>
              <a:t>storys</a:t>
            </a:r>
            <a:r>
              <a:rPr lang="pt-BR" dirty="0"/>
              <a:t> e marcaram o </a:t>
            </a:r>
            <a:r>
              <a:rPr lang="pt-BR" b="1" dirty="0"/>
              <a:t>@crcpb </a:t>
            </a:r>
            <a:r>
              <a:rPr lang="pt-BR" dirty="0"/>
              <a:t>e </a:t>
            </a:r>
            <a:r>
              <a:rPr lang="pt-BR" b="1" dirty="0"/>
              <a:t>#crcpbmulher</a:t>
            </a:r>
            <a:r>
              <a:rPr lang="pt-BR" dirty="0"/>
              <a:t>; E no final fizemos um sorteio. Tivemos 45 participantes do sorteio. O sorteado foi o contador Anderson Cristovam.</a:t>
            </a:r>
            <a:endParaRPr lang="en-US" dirty="0"/>
          </a:p>
          <a:p>
            <a:pPr algn="just"/>
            <a:endParaRPr lang="pt-BR" dirty="0"/>
          </a:p>
          <a:p>
            <a:br>
              <a:rPr lang="pt-BR" sz="1800" b="1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8ABBF8-C043-4269-DB45-0A0A0444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051" y="4290742"/>
            <a:ext cx="1177666" cy="2479298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AE84F3BC-E536-EF7A-0771-38469A589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9" r="-2" b="14514"/>
          <a:stretch/>
        </p:blipFill>
        <p:spPr>
          <a:xfrm>
            <a:off x="10376009" y="4823795"/>
            <a:ext cx="1344085" cy="19733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C73F24-2BBA-47A5-3413-316ED9FDC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400" y="4011995"/>
            <a:ext cx="2672904" cy="275804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CB810BB-D7C9-B717-8863-B1E8533D5AC3}"/>
              </a:ext>
            </a:extLst>
          </p:cNvPr>
          <p:cNvSpPr txBox="1"/>
          <p:nvPr/>
        </p:nvSpPr>
        <p:spPr>
          <a:xfrm>
            <a:off x="316007" y="3844498"/>
            <a:ext cx="5200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27/08 Live com Natalia Santos, para </a:t>
            </a:r>
            <a:r>
              <a:rPr lang="en-US" dirty="0" err="1"/>
              <a:t>discutir</a:t>
            </a:r>
            <a:r>
              <a:rPr lang="en-US" dirty="0"/>
              <a:t> o </a:t>
            </a:r>
            <a:r>
              <a:rPr lang="en-US" dirty="0" err="1"/>
              <a:t>tema</a:t>
            </a:r>
            <a:r>
              <a:rPr lang="en-US" dirty="0"/>
              <a:t>  </a:t>
            </a:r>
            <a:r>
              <a:rPr lang="en-US" b="1" dirty="0"/>
              <a:t>a </a:t>
            </a:r>
            <a:r>
              <a:rPr lang="en-US" b="1" dirty="0" err="1"/>
              <a:t>contadora</a:t>
            </a:r>
            <a:r>
              <a:rPr lang="en-US" b="1" dirty="0"/>
              <a:t> e as Redes </a:t>
            </a:r>
            <a:r>
              <a:rPr lang="en-US" b="1" dirty="0" err="1"/>
              <a:t>sociais</a:t>
            </a:r>
            <a:r>
              <a:rPr lang="en-US" b="1" dirty="0"/>
              <a:t>, </a:t>
            </a:r>
            <a:r>
              <a:rPr lang="en-US" dirty="0" err="1"/>
              <a:t>mediada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 Silvia Batista.  (351 </a:t>
            </a:r>
            <a:r>
              <a:rPr lang="en-US" dirty="0" err="1"/>
              <a:t>participantes</a:t>
            </a:r>
            <a:r>
              <a:rPr lang="en-US" dirty="0"/>
              <a:t>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5C3E37-B6A6-885D-5177-6DD6200111C9}"/>
              </a:ext>
            </a:extLst>
          </p:cNvPr>
          <p:cNvSpPr txBox="1"/>
          <p:nvPr/>
        </p:nvSpPr>
        <p:spPr>
          <a:xfrm>
            <a:off x="316007" y="4881795"/>
            <a:ext cx="4908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26/08 - XII Encontro Paraibano da Mulher Contabilista, transmitido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youtube</a:t>
            </a:r>
            <a:r>
              <a:rPr lang="en-US" dirty="0"/>
              <a:t>,  com </a:t>
            </a:r>
            <a:r>
              <a:rPr lang="en-US" dirty="0" err="1"/>
              <a:t>participantes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da </a:t>
            </a:r>
            <a:r>
              <a:rPr lang="en-US" dirty="0" err="1"/>
              <a:t>federação</a:t>
            </a:r>
            <a:r>
              <a:rPr lang="en-US" dirty="0"/>
              <a:t> e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de outros </a:t>
            </a:r>
            <a:r>
              <a:rPr lang="en-US" dirty="0" err="1"/>
              <a:t>países</a:t>
            </a:r>
            <a:r>
              <a:rPr lang="en-US" dirty="0"/>
              <a:t>: </a:t>
            </a:r>
            <a:r>
              <a:rPr lang="en-US" dirty="0" err="1"/>
              <a:t>Canadá</a:t>
            </a:r>
            <a:r>
              <a:rPr lang="en-US" dirty="0"/>
              <a:t>, </a:t>
            </a:r>
            <a:r>
              <a:rPr lang="en-US" dirty="0" err="1"/>
              <a:t>Estados</a:t>
            </a:r>
            <a:r>
              <a:rPr lang="en-US" dirty="0"/>
              <a:t> Unidos e Portugal.</a:t>
            </a:r>
          </a:p>
          <a:p>
            <a:pPr algn="just"/>
            <a:endParaRPr lang="en-US" dirty="0"/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EB6C2C6-55C4-8000-093E-D7EA37F43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460" y="21199"/>
            <a:ext cx="2875164" cy="50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1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2FAF815-B227-E8AB-4B42-71C2154E8307}"/>
              </a:ext>
            </a:extLst>
          </p:cNvPr>
          <p:cNvSpPr txBox="1"/>
          <p:nvPr/>
        </p:nvSpPr>
        <p:spPr>
          <a:xfrm>
            <a:off x="173133" y="450016"/>
            <a:ext cx="7343774" cy="5752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           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Na tarde da última quarta-feira (26), aconteceu o XII Encontro Paraibano da Mulher Contabilista, evento promovido pela Comissão da Mulher do CRCPB. Com mais de 1500 acessos a transmissão do evento, foram mais de 500 inscritos de todos os estados do país e, ainda, de outros países como Canadá, Portugal e Estados Unidos.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Quanto as palestrantes, contamos com grandes nomes nacionais – como Luiza Helena Trajano, presidente do Conselho de Administração do Magazine Luiza e do Grupo Mulheres do Brasil – e reconhecidos nomes locais – como a cantora Renata Arruda.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O presidente do CRCPB, Bruno </a:t>
            </a:r>
            <a:r>
              <a:rPr kumimoji="0" lang="pt-BR" altLang="pt-BR" sz="1800" b="0" i="0" u="none" strike="noStrike" cap="none" normalizeH="0" baseline="0" dirty="0" err="1">
                <a:ln>
                  <a:noFill/>
                </a:ln>
                <a:effectLst/>
                <a:latin typeface="Roboto" panose="02000000000000000000" pitchFamily="2" charset="0"/>
              </a:rPr>
              <a:t>Sitonio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</a:rPr>
              <a:t>, ressaltou a importância de este ter sido um dos primeiros eventos realizado de maneira online e com direito a certificado e pontuação no PEPC do CFC, além de destacar a grande porcentagem de mulheres em cargos de chefia no Conselho da Paraíba. “Tanto este quanto o Streaming Contábil, evento organizado pela Comissão Jovem do CRCPB, foram os primeiros eventos online pontuados em todo o território nacional. Além disto, destaco a importância da mulher contabilista para o mundo dos negócios, das organizações e das entidades. Para o CRCPB não é diferente: mais          de 60% das chefias são de mulheres e 70% das Comissões são             coordenadas por mulheres. Vamos construir um novo conselho                 com novas ideias”, afirmou o presidente.</a:t>
            </a:r>
            <a:endParaRPr lang="pt-BR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31E50D8-9EA5-57A0-9530-D709F681F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544"/>
          <a:stretch/>
        </p:blipFill>
        <p:spPr bwMode="auto">
          <a:xfrm>
            <a:off x="7758952" y="697778"/>
            <a:ext cx="4259915" cy="20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II ENCONTRO PARAIBANO DA MULHER CONTABILISTA CONTA COM MAIS DE 1500 ACESSOS E TEM ALCANCE INTERNACIONAL">
            <a:hlinkClick r:id="rId3"/>
            <a:extLst>
              <a:ext uri="{FF2B5EF4-FFF2-40B4-BE49-F238E27FC236}">
                <a16:creationId xmlns:a16="http://schemas.microsoft.com/office/drawing/2014/main" id="{3BE37067-C2CD-5241-AE06-8F8A2D74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8" r="-1" b="3351"/>
          <a:stretch/>
        </p:blipFill>
        <p:spPr bwMode="auto">
          <a:xfrm>
            <a:off x="7758952" y="3888552"/>
            <a:ext cx="4405971" cy="2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06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1058F-AA39-4250-8BA1-FE62C6D6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5"/>
            <a:ext cx="7474172" cy="508778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11485E-BDB3-4BDE-B6BC-9F1DE5751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502" y="1242875"/>
            <a:ext cx="8080898" cy="5615126"/>
          </a:xfrm>
        </p:spPr>
        <p:txBody>
          <a:bodyPr anchor="ctr">
            <a:normAutofit/>
          </a:bodyPr>
          <a:lstStyle/>
          <a:p>
            <a:r>
              <a:rPr lang="pt-BR" sz="2400" dirty="0"/>
              <a:t>O projeto Mulher Contabilista, através da Comissão Estadual das Mulheres Contabilistas (CEMC), tem o intuito de buscar o reconhecimento e a valorização profissional como forma de alavancar e destacar o papel e a importância da mulher no contexto social, além de impulsioná-las ao </a:t>
            </a:r>
            <a:r>
              <a:rPr lang="pt-BR" sz="2400"/>
              <a:t>empreendedorismo.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O objetivo é o de promover o aprimoramento técnico-cultural, por meio de ações de incentivo a uma maior participação das contabilistas na vida social e política do País, assegurando-lhes o necessário espaço e mostrando a sua eficiência no exercício da Profissão Contábil.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A5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CB7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desenho&#10;&#10;Descrição gerada automaticamente">
            <a:extLst>
              <a:ext uri="{FF2B5EF4-FFF2-40B4-BE49-F238E27FC236}">
                <a16:creationId xmlns:a16="http://schemas.microsoft.com/office/drawing/2014/main" id="{BC0C5252-CA7D-4A39-858C-F23873BF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3275481"/>
            <a:ext cx="1462088" cy="3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3F960-5E37-0734-D876-A8B8A200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840"/>
          </a:xfrm>
        </p:spPr>
        <p:txBody>
          <a:bodyPr>
            <a:normAutofit/>
          </a:bodyPr>
          <a:lstStyle/>
          <a:p>
            <a:r>
              <a:rPr lang="pt-BR" sz="5400" dirty="0"/>
              <a:t>   2020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0EDAB1-6641-947A-2EBA-7399E98A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296"/>
            <a:ext cx="10515600" cy="4351338"/>
          </a:xfrm>
        </p:spPr>
        <p:txBody>
          <a:bodyPr>
            <a:normAutofit/>
          </a:bodyPr>
          <a:lstStyle/>
          <a:p>
            <a:endParaRPr lang="pt-BR" sz="1900" dirty="0">
              <a:solidFill>
                <a:schemeClr val="tx1"/>
              </a:solidFill>
            </a:endParaRPr>
          </a:p>
          <a:p>
            <a:endParaRPr lang="pt-BR" sz="1900" dirty="0"/>
          </a:p>
          <a:p>
            <a:r>
              <a:rPr lang="pt-BR" sz="1900" dirty="0">
                <a:solidFill>
                  <a:schemeClr val="tx1"/>
                </a:solidFill>
              </a:rPr>
              <a:t>21,22 e 23/10/20 - Conecon-2020 Conexão Nordeste de Contabilidade – Vamos contar a nova história, </a:t>
            </a:r>
            <a:r>
              <a:rPr lang="pt-BR" sz="1900" dirty="0"/>
              <a:t> Transmissão ao vivo pela internet  - Youtube. Participação da Coordenadora Terezinha Carvalho na reunião para falar como vai funcionar a transmissão do evento e a necessidade das informações para o projeto de pontuação.</a:t>
            </a:r>
          </a:p>
          <a:p>
            <a:pPr algn="just"/>
            <a:r>
              <a:rPr lang="pt-BR" sz="1900" dirty="0"/>
              <a:t>O evento contou com a participação de Marilia </a:t>
            </a:r>
            <a:r>
              <a:rPr lang="pt-BR" sz="1900" dirty="0" err="1"/>
              <a:t>Raulino</a:t>
            </a:r>
            <a:r>
              <a:rPr lang="pt-BR" sz="1900" dirty="0"/>
              <a:t>, membro da comissão da Mulher Contabilista que participou do curso com o tema: Contabilidade e Startups: Oportunidade de empreender e se </a:t>
            </a:r>
            <a:r>
              <a:rPr lang="pt-BR" sz="1900" dirty="0" err="1"/>
              <a:t>reiventar</a:t>
            </a:r>
            <a:r>
              <a:rPr lang="pt-BR" sz="1900" dirty="0"/>
              <a:t>.</a:t>
            </a:r>
          </a:p>
          <a:p>
            <a:pPr algn="just"/>
            <a:r>
              <a:rPr lang="en-US" sz="1900" dirty="0"/>
              <a:t>A </a:t>
            </a:r>
            <a:r>
              <a:rPr lang="en-US" sz="1900" dirty="0" err="1"/>
              <a:t>comissão</a:t>
            </a:r>
            <a:r>
              <a:rPr lang="en-US" sz="1900" dirty="0"/>
              <a:t> da </a:t>
            </a:r>
            <a:r>
              <a:rPr lang="en-US" sz="1900" dirty="0" err="1"/>
              <a:t>mulher</a:t>
            </a:r>
            <a:r>
              <a:rPr lang="en-US" sz="1900" dirty="0"/>
              <a:t> </a:t>
            </a:r>
            <a:r>
              <a:rPr lang="en-US" sz="1900" dirty="0" err="1"/>
              <a:t>contabilista</a:t>
            </a:r>
            <a:r>
              <a:rPr lang="en-US" sz="1900" dirty="0"/>
              <a:t> </a:t>
            </a:r>
            <a:r>
              <a:rPr lang="en-US" sz="1900" dirty="0" err="1"/>
              <a:t>em</a:t>
            </a:r>
            <a:r>
              <a:rPr lang="en-US" sz="1900" dirty="0"/>
              <a:t> conjunto com a </a:t>
            </a:r>
            <a:r>
              <a:rPr lang="en-US" sz="1900" dirty="0" err="1"/>
              <a:t>comissão</a:t>
            </a:r>
            <a:r>
              <a:rPr lang="en-US" sz="1900" dirty="0"/>
              <a:t> do </a:t>
            </a:r>
            <a:r>
              <a:rPr lang="en-US" sz="1900" dirty="0" err="1"/>
              <a:t>voluntário</a:t>
            </a:r>
            <a:r>
              <a:rPr lang="en-US" sz="1900" dirty="0"/>
              <a:t> </a:t>
            </a:r>
            <a:r>
              <a:rPr lang="en-US" sz="1900" dirty="0" err="1"/>
              <a:t>realizou</a:t>
            </a:r>
            <a:r>
              <a:rPr lang="en-US" sz="1900" dirty="0"/>
              <a:t> no </a:t>
            </a:r>
            <a:r>
              <a:rPr lang="en-US" sz="1900" dirty="0" err="1"/>
              <a:t>dia</a:t>
            </a:r>
            <a:r>
              <a:rPr lang="en-US" sz="1900" dirty="0"/>
              <a:t> 31/10/20 a </a:t>
            </a:r>
            <a:r>
              <a:rPr lang="en-US" sz="1900" dirty="0" err="1"/>
              <a:t>ação</a:t>
            </a:r>
            <a:r>
              <a:rPr lang="en-US" sz="1900" dirty="0"/>
              <a:t> “</a:t>
            </a:r>
            <a:r>
              <a:rPr lang="en-US" sz="1900" dirty="0" err="1"/>
              <a:t>Contabilize</a:t>
            </a:r>
            <a:r>
              <a:rPr lang="en-US" sz="1900" dirty="0"/>
              <a:t> </a:t>
            </a:r>
            <a:r>
              <a:rPr lang="en-US" sz="1900" dirty="0" err="1"/>
              <a:t>saúde</a:t>
            </a:r>
            <a:r>
              <a:rPr lang="en-US" sz="1900" dirty="0"/>
              <a:t>, </a:t>
            </a:r>
            <a:r>
              <a:rPr lang="en-US" sz="1900" dirty="0" err="1"/>
              <a:t>previna</a:t>
            </a:r>
            <a:r>
              <a:rPr lang="en-US" sz="1900" dirty="0"/>
              <a:t>-se”. Com o </a:t>
            </a:r>
            <a:r>
              <a:rPr lang="en-US" sz="1900" dirty="0" err="1"/>
              <a:t>objetivo</a:t>
            </a:r>
            <a:r>
              <a:rPr lang="en-US" sz="1900" dirty="0"/>
              <a:t> de </a:t>
            </a:r>
            <a:r>
              <a:rPr lang="en-US" sz="1900" dirty="0" err="1"/>
              <a:t>colaborar</a:t>
            </a:r>
            <a:r>
              <a:rPr lang="en-US" sz="1900" dirty="0"/>
              <a:t> com a </a:t>
            </a:r>
            <a:r>
              <a:rPr lang="en-US" sz="1900" dirty="0" err="1"/>
              <a:t>ação</a:t>
            </a:r>
            <a:r>
              <a:rPr lang="en-US" sz="1900" dirty="0"/>
              <a:t> de </a:t>
            </a:r>
            <a:r>
              <a:rPr lang="en-US" sz="1900" dirty="0" err="1"/>
              <a:t>prevenção</a:t>
            </a:r>
            <a:r>
              <a:rPr lang="en-US" sz="1900" dirty="0"/>
              <a:t> do cancer de mama. </a:t>
            </a:r>
            <a:r>
              <a:rPr lang="en-US" sz="1900" dirty="0" err="1"/>
              <a:t>Integrantes</a:t>
            </a:r>
            <a:r>
              <a:rPr lang="en-US" sz="1900" dirty="0"/>
              <a:t> da </a:t>
            </a:r>
            <a:r>
              <a:rPr lang="en-US" sz="1900" dirty="0" err="1"/>
              <a:t>comissão</a:t>
            </a:r>
            <a:r>
              <a:rPr lang="en-US" sz="1900" dirty="0"/>
              <a:t> </a:t>
            </a:r>
            <a:r>
              <a:rPr lang="en-US" sz="1900" dirty="0" err="1"/>
              <a:t>estiveram</a:t>
            </a:r>
            <a:r>
              <a:rPr lang="en-US" sz="1900" dirty="0"/>
              <a:t> no shopping de João Pessoa o MAG Shopping, </a:t>
            </a:r>
            <a:r>
              <a:rPr lang="en-US" sz="1900" dirty="0" err="1"/>
              <a:t>distribuindo</a:t>
            </a:r>
            <a:r>
              <a:rPr lang="en-US" sz="1900" dirty="0"/>
              <a:t> um QR Code que </a:t>
            </a:r>
            <a:r>
              <a:rPr lang="en-US" sz="1900" dirty="0" err="1"/>
              <a:t>através</a:t>
            </a:r>
            <a:r>
              <a:rPr lang="en-US" sz="1900" dirty="0"/>
              <a:t> dele as </a:t>
            </a:r>
            <a:r>
              <a:rPr lang="en-US" sz="1900" dirty="0" err="1"/>
              <a:t>pessoas</a:t>
            </a:r>
            <a:r>
              <a:rPr lang="en-US" sz="1900" dirty="0"/>
              <a:t> </a:t>
            </a:r>
            <a:r>
              <a:rPr lang="en-US" sz="1900" dirty="0" err="1"/>
              <a:t>tinham</a:t>
            </a:r>
            <a:r>
              <a:rPr lang="en-US" sz="1900" dirty="0"/>
              <a:t> </a:t>
            </a:r>
            <a:r>
              <a:rPr lang="en-US" sz="1900" dirty="0" err="1"/>
              <a:t>acesso</a:t>
            </a:r>
            <a:r>
              <a:rPr lang="en-US" sz="1900" dirty="0"/>
              <a:t> a </a:t>
            </a:r>
            <a:r>
              <a:rPr lang="en-US" sz="1900" dirty="0" err="1"/>
              <a:t>uma</a:t>
            </a:r>
            <a:r>
              <a:rPr lang="en-US" sz="1900" dirty="0"/>
              <a:t> </a:t>
            </a:r>
            <a:r>
              <a:rPr lang="en-US" sz="1900" dirty="0" err="1"/>
              <a:t>cartilha</a:t>
            </a:r>
            <a:r>
              <a:rPr lang="en-US" sz="1900" dirty="0"/>
              <a:t> </a:t>
            </a:r>
            <a:r>
              <a:rPr lang="en-US" sz="1900" dirty="0" err="1"/>
              <a:t>sobre</a:t>
            </a:r>
            <a:r>
              <a:rPr lang="en-US" sz="1900" dirty="0"/>
              <a:t> FAKE OU FATO DO CANCER DE MAMA.</a:t>
            </a:r>
          </a:p>
          <a:p>
            <a:pPr algn="just"/>
            <a:endParaRPr lang="pt-BR" sz="1900" dirty="0"/>
          </a:p>
          <a:p>
            <a:pPr algn="just"/>
            <a:endParaRPr lang="pt-BR" sz="2800" dirty="0"/>
          </a:p>
          <a:p>
            <a:endParaRPr lang="pt-BR" sz="2800" b="1" dirty="0"/>
          </a:p>
          <a:p>
            <a:endParaRPr lang="pt-BR" sz="2800" b="1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DEEE06-71E8-931C-623B-0235C0CF3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1" r="-1" b="18737"/>
          <a:stretch/>
        </p:blipFill>
        <p:spPr>
          <a:xfrm>
            <a:off x="7019794" y="161366"/>
            <a:ext cx="5021014" cy="28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4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DC63D-1540-724A-03F7-3C110F2A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35E2D-9034-E6FC-2472-2788D2D7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kern="1200" dirty="0" err="1">
                <a:ea typeface="+mj-ea"/>
                <a:cs typeface="+mj-cs"/>
              </a:rPr>
              <a:t>Participação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coordenadora</a:t>
            </a:r>
            <a:r>
              <a:rPr lang="en-US" sz="1800" kern="1200" dirty="0">
                <a:ea typeface="+mj-ea"/>
                <a:cs typeface="+mj-cs"/>
              </a:rPr>
              <a:t> Terezinha Carvalho no </a:t>
            </a:r>
            <a:r>
              <a:rPr lang="en-US" sz="1800" kern="1200" dirty="0" err="1">
                <a:ea typeface="+mj-ea"/>
                <a:cs typeface="+mj-cs"/>
              </a:rPr>
              <a:t>Conecon</a:t>
            </a:r>
            <a:r>
              <a:rPr lang="en-US" sz="1800" dirty="0"/>
              <a:t>, </a:t>
            </a:r>
            <a:r>
              <a:rPr lang="en-US" sz="1800" dirty="0" err="1"/>
              <a:t>representando</a:t>
            </a:r>
            <a:r>
              <a:rPr lang="en-US" sz="1800" dirty="0"/>
              <a:t> o </a:t>
            </a:r>
            <a:r>
              <a:rPr lang="en-US" sz="1800" dirty="0" err="1"/>
              <a:t>estado</a:t>
            </a:r>
            <a:r>
              <a:rPr lang="en-US" sz="1800" dirty="0"/>
              <a:t> da </a:t>
            </a:r>
            <a:r>
              <a:rPr lang="en-US" sz="1800" dirty="0" err="1"/>
              <a:t>Paraíba</a:t>
            </a:r>
            <a:endParaRPr lang="en-US" sz="1800" dirty="0"/>
          </a:p>
          <a:p>
            <a:r>
              <a:rPr lang="en-US" sz="1800" kern="1200" dirty="0" err="1">
                <a:ea typeface="+mj-ea"/>
                <a:cs typeface="+mj-cs"/>
              </a:rPr>
              <a:t>Participação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membro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comissão</a:t>
            </a:r>
            <a:r>
              <a:rPr lang="en-US" sz="1800" kern="1200" dirty="0">
                <a:ea typeface="+mj-ea"/>
                <a:cs typeface="+mj-cs"/>
              </a:rPr>
              <a:t> Marilia </a:t>
            </a:r>
            <a:r>
              <a:rPr lang="en-US" sz="1800" kern="1200" dirty="0" err="1">
                <a:ea typeface="+mj-ea"/>
                <a:cs typeface="+mj-cs"/>
              </a:rPr>
              <a:t>Raulino</a:t>
            </a:r>
            <a:r>
              <a:rPr lang="en-US" sz="1800" kern="1200" dirty="0">
                <a:ea typeface="+mj-ea"/>
                <a:cs typeface="+mj-cs"/>
              </a:rPr>
              <a:t> no </a:t>
            </a:r>
            <a:r>
              <a:rPr lang="en-US" sz="1800" kern="1200" dirty="0" err="1">
                <a:ea typeface="+mj-ea"/>
                <a:cs typeface="+mj-cs"/>
              </a:rPr>
              <a:t>Conecon</a:t>
            </a:r>
            <a:r>
              <a:rPr lang="en-US" sz="1800" kern="1200" dirty="0">
                <a:ea typeface="+mj-ea"/>
                <a:cs typeface="+mj-cs"/>
              </a:rPr>
              <a:t>, </a:t>
            </a:r>
            <a:r>
              <a:rPr lang="en-US" sz="1800" kern="1200" dirty="0" err="1">
                <a:ea typeface="+mj-ea"/>
                <a:cs typeface="+mj-cs"/>
              </a:rPr>
              <a:t>falando</a:t>
            </a:r>
            <a:r>
              <a:rPr lang="en-US" sz="1800" kern="1200" dirty="0">
                <a:ea typeface="+mj-ea"/>
                <a:cs typeface="+mj-cs"/>
              </a:rPr>
              <a:t> </a:t>
            </a:r>
            <a:r>
              <a:rPr lang="en-US" sz="1800" kern="1200" dirty="0" err="1">
                <a:ea typeface="+mj-ea"/>
                <a:cs typeface="+mj-cs"/>
              </a:rPr>
              <a:t>sobre</a:t>
            </a:r>
            <a:r>
              <a:rPr lang="en-US" sz="1800" kern="1200" dirty="0">
                <a:ea typeface="+mj-ea"/>
                <a:cs typeface="+mj-cs"/>
              </a:rPr>
              <a:t> </a:t>
            </a:r>
            <a:r>
              <a:rPr lang="en-US" sz="1800" kern="1200" dirty="0" err="1">
                <a:ea typeface="+mj-ea"/>
                <a:cs typeface="+mj-cs"/>
              </a:rPr>
              <a:t>Contabilidade</a:t>
            </a:r>
            <a:r>
              <a:rPr lang="en-US" sz="1800" kern="1200" dirty="0">
                <a:ea typeface="+mj-ea"/>
                <a:cs typeface="+mj-cs"/>
              </a:rPr>
              <a:t> Startups: </a:t>
            </a:r>
            <a:r>
              <a:rPr lang="en-US" sz="1800" kern="1200" dirty="0" err="1">
                <a:ea typeface="+mj-ea"/>
                <a:cs typeface="+mj-cs"/>
              </a:rPr>
              <a:t>Oportunidade</a:t>
            </a:r>
            <a:r>
              <a:rPr lang="en-US" sz="1800" kern="1200" dirty="0">
                <a:ea typeface="+mj-ea"/>
                <a:cs typeface="+mj-cs"/>
              </a:rPr>
              <a:t> de </a:t>
            </a:r>
            <a:r>
              <a:rPr lang="en-US" sz="1800" kern="1200" dirty="0" err="1">
                <a:ea typeface="+mj-ea"/>
                <a:cs typeface="+mj-cs"/>
              </a:rPr>
              <a:t>empreender</a:t>
            </a:r>
            <a:r>
              <a:rPr lang="en-US" sz="1800" kern="1200" dirty="0">
                <a:ea typeface="+mj-ea"/>
                <a:cs typeface="+mj-cs"/>
              </a:rPr>
              <a:t> e </a:t>
            </a:r>
            <a:r>
              <a:rPr lang="en-US" sz="1800" kern="1200" dirty="0" err="1">
                <a:ea typeface="+mj-ea"/>
                <a:cs typeface="+mj-cs"/>
              </a:rPr>
              <a:t>reiventar</a:t>
            </a:r>
            <a:r>
              <a:rPr lang="en-US" sz="1800" kern="1200" dirty="0">
                <a:ea typeface="+mj-ea"/>
                <a:cs typeface="+mj-cs"/>
              </a:rPr>
              <a:t>-se</a:t>
            </a:r>
          </a:p>
          <a:p>
            <a:r>
              <a:rPr lang="en-US" sz="1800" dirty="0"/>
              <a:t>A </a:t>
            </a:r>
            <a:r>
              <a:rPr lang="en-US" sz="1800" dirty="0" err="1"/>
              <a:t>coordenadora</a:t>
            </a:r>
            <a:r>
              <a:rPr lang="en-US" sz="1800" dirty="0"/>
              <a:t> Terezinha Carvalho </a:t>
            </a:r>
            <a:r>
              <a:rPr lang="en-US" sz="1800" dirty="0" err="1"/>
              <a:t>participou</a:t>
            </a:r>
            <a:r>
              <a:rPr lang="en-US" sz="1800" dirty="0"/>
              <a:t> </a:t>
            </a:r>
            <a:r>
              <a:rPr lang="en-US" sz="1800" dirty="0" err="1"/>
              <a:t>representando</a:t>
            </a:r>
            <a:r>
              <a:rPr lang="en-US" sz="1800" dirty="0"/>
              <a:t> o CRC/PB na </a:t>
            </a:r>
            <a:r>
              <a:rPr lang="en-US" sz="1800" dirty="0" err="1"/>
              <a:t>criação</a:t>
            </a:r>
            <a:r>
              <a:rPr lang="en-US" sz="1800" dirty="0"/>
              <a:t> do </a:t>
            </a:r>
            <a:r>
              <a:rPr lang="en-US" sz="1800" dirty="0" err="1"/>
              <a:t>evento</a:t>
            </a:r>
            <a:r>
              <a:rPr lang="en-US" sz="1800" dirty="0"/>
              <a:t> </a:t>
            </a:r>
            <a:r>
              <a:rPr lang="en-US" sz="1800" dirty="0" err="1"/>
              <a:t>Contabilidade</a:t>
            </a:r>
            <a:r>
              <a:rPr lang="en-US" sz="1800" dirty="0"/>
              <a:t> Summit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parceria</a:t>
            </a:r>
            <a:r>
              <a:rPr lang="en-US" sz="1800" dirty="0"/>
              <a:t> com o SEBRAE, SESCON e CRC/PB</a:t>
            </a:r>
            <a:endParaRPr lang="pt-BR" sz="1800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8CF3B9FF-EF36-16DA-1734-E38A720F3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9" r="1" b="20589"/>
          <a:stretch/>
        </p:blipFill>
        <p:spPr>
          <a:xfrm>
            <a:off x="7208745" y="5047143"/>
            <a:ext cx="4983255" cy="1810857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C545A7-6094-B168-E519-C6D42A21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73"/>
          <a:stretch/>
        </p:blipFill>
        <p:spPr>
          <a:xfrm>
            <a:off x="393303" y="3886199"/>
            <a:ext cx="2119055" cy="2785783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5C12839B-B630-3BAF-9E22-AA386C953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90" r="-2" b="8717"/>
          <a:stretch/>
        </p:blipFill>
        <p:spPr>
          <a:xfrm>
            <a:off x="3603811" y="3751420"/>
            <a:ext cx="3148203" cy="32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7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E606D-7E00-7077-3449-6BA55B77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2020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1765E8-EFCF-5CC3-52B8-9F7BF5E6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59" y="1299652"/>
            <a:ext cx="8547071" cy="4351338"/>
          </a:xfrm>
        </p:spPr>
        <p:txBody>
          <a:bodyPr>
            <a:normAutofit/>
          </a:bodyPr>
          <a:lstStyle/>
          <a:p>
            <a:r>
              <a:rPr lang="en-US" sz="1800" dirty="0"/>
              <a:t>Live no </a:t>
            </a:r>
            <a:r>
              <a:rPr lang="en-US" sz="1800" dirty="0" err="1"/>
              <a:t>mês</a:t>
            </a:r>
            <a:r>
              <a:rPr lang="en-US" sz="1800" dirty="0"/>
              <a:t> de </a:t>
            </a:r>
            <a:r>
              <a:rPr lang="en-US" sz="1800" dirty="0" err="1"/>
              <a:t>outubro</a:t>
            </a:r>
            <a:r>
              <a:rPr lang="en-US" sz="1800" dirty="0"/>
              <a:t> do </a:t>
            </a:r>
            <a:r>
              <a:rPr lang="en-US" sz="1800" dirty="0" err="1"/>
              <a:t>projeto</a:t>
            </a:r>
            <a:r>
              <a:rPr lang="en-US" sz="1800" dirty="0"/>
              <a:t> </a:t>
            </a:r>
            <a:r>
              <a:rPr lang="en-US" sz="1800" dirty="0" err="1"/>
              <a:t>Conecta</a:t>
            </a:r>
            <a:r>
              <a:rPr lang="en-US" sz="1800" dirty="0"/>
              <a:t> CRCPB com o </a:t>
            </a:r>
            <a:r>
              <a:rPr lang="en-US" sz="1800" dirty="0" err="1"/>
              <a:t>tema</a:t>
            </a:r>
            <a:r>
              <a:rPr lang="en-US" sz="1800" dirty="0"/>
              <a:t> </a:t>
            </a:r>
            <a:r>
              <a:rPr lang="en-US" sz="1800" dirty="0" err="1"/>
              <a:t>contabilize</a:t>
            </a:r>
            <a:r>
              <a:rPr lang="en-US" sz="1800" dirty="0"/>
              <a:t> </a:t>
            </a:r>
            <a:r>
              <a:rPr lang="en-US" sz="1800" dirty="0" err="1"/>
              <a:t>saúde</a:t>
            </a:r>
            <a:r>
              <a:rPr lang="en-US" sz="1800" dirty="0"/>
              <a:t> </a:t>
            </a:r>
            <a:r>
              <a:rPr lang="en-US" sz="1800" dirty="0" err="1"/>
              <a:t>previna</a:t>
            </a:r>
            <a:r>
              <a:rPr lang="en-US" sz="1800" dirty="0"/>
              <a:t>-se. </a:t>
            </a:r>
            <a:r>
              <a:rPr lang="en-US" sz="1800" dirty="0" err="1"/>
              <a:t>Convidada</a:t>
            </a:r>
            <a:r>
              <a:rPr lang="en-US" sz="1800" dirty="0"/>
              <a:t> Dra. Cristiane Araújo, </a:t>
            </a:r>
            <a:r>
              <a:rPr lang="en-US" sz="1800" dirty="0" err="1"/>
              <a:t>mastologista</a:t>
            </a:r>
            <a:r>
              <a:rPr lang="en-US" sz="1800" dirty="0"/>
              <a:t> e </a:t>
            </a:r>
            <a:r>
              <a:rPr lang="en-US" sz="1800" dirty="0" err="1"/>
              <a:t>idealizadora</a:t>
            </a:r>
            <a:r>
              <a:rPr lang="en-US" sz="1800" dirty="0"/>
              <a:t> do </a:t>
            </a:r>
            <a:r>
              <a:rPr lang="en-US" sz="1800" dirty="0" err="1"/>
              <a:t>Projeto</a:t>
            </a:r>
            <a:r>
              <a:rPr lang="en-US" sz="1800" dirty="0"/>
              <a:t> </a:t>
            </a:r>
            <a:r>
              <a:rPr lang="en-US" sz="1800" dirty="0" err="1"/>
              <a:t>mulheres</a:t>
            </a:r>
            <a:r>
              <a:rPr lang="en-US" sz="1800" dirty="0"/>
              <a:t> de </a:t>
            </a:r>
            <a:r>
              <a:rPr lang="en-US" sz="1800" dirty="0" err="1"/>
              <a:t>peito</a:t>
            </a:r>
            <a:r>
              <a:rPr lang="en-US" sz="1800" dirty="0"/>
              <a:t>. Com a </a:t>
            </a:r>
            <a:r>
              <a:rPr lang="en-US" sz="1800" dirty="0" err="1"/>
              <a:t>mediação</a:t>
            </a:r>
            <a:r>
              <a:rPr lang="en-US" sz="1800" dirty="0"/>
              <a:t> da </a:t>
            </a:r>
            <a:r>
              <a:rPr lang="en-US" sz="1800" dirty="0" err="1"/>
              <a:t>membro</a:t>
            </a:r>
            <a:r>
              <a:rPr lang="en-US" sz="1800" dirty="0"/>
              <a:t> da </a:t>
            </a:r>
            <a:r>
              <a:rPr lang="en-US" sz="1800" dirty="0" err="1"/>
              <a:t>comissão</a:t>
            </a:r>
            <a:r>
              <a:rPr lang="en-US" sz="1800" dirty="0"/>
              <a:t> Simone Costa.</a:t>
            </a:r>
          </a:p>
          <a:p>
            <a:r>
              <a:rPr lang="en-US" sz="1800" dirty="0"/>
              <a:t>Live 12/11 as 19:00 com o </a:t>
            </a:r>
            <a:r>
              <a:rPr lang="en-US" sz="1800" dirty="0" err="1"/>
              <a:t>tema</a:t>
            </a:r>
            <a:r>
              <a:rPr lang="en-US" sz="1800" dirty="0"/>
              <a:t> </a:t>
            </a:r>
            <a:r>
              <a:rPr lang="en-US" sz="1800" dirty="0" err="1"/>
              <a:t>escritório</a:t>
            </a:r>
            <a:r>
              <a:rPr lang="en-US" sz="1800" dirty="0"/>
              <a:t> de </a:t>
            </a:r>
            <a:r>
              <a:rPr lang="en-US" sz="1800" dirty="0" err="1"/>
              <a:t>contabilidade</a:t>
            </a:r>
            <a:r>
              <a:rPr lang="en-US" sz="1800" dirty="0"/>
              <a:t> na </a:t>
            </a:r>
            <a:r>
              <a:rPr lang="en-US" sz="1800" dirty="0" err="1"/>
              <a:t>prática</a:t>
            </a:r>
            <a:r>
              <a:rPr lang="en-US" sz="1800" dirty="0"/>
              <a:t> com a </a:t>
            </a:r>
            <a:r>
              <a:rPr lang="en-US" sz="1800" dirty="0" err="1"/>
              <a:t>convidada</a:t>
            </a:r>
            <a:r>
              <a:rPr lang="en-US" sz="1800" dirty="0"/>
              <a:t> Maria </a:t>
            </a:r>
            <a:r>
              <a:rPr lang="en-US" sz="1800" dirty="0" err="1"/>
              <a:t>Edineide</a:t>
            </a:r>
            <a:r>
              <a:rPr lang="en-US" sz="1800" dirty="0"/>
              <a:t> Costa, </a:t>
            </a:r>
            <a:r>
              <a:rPr lang="en-US" sz="1800" dirty="0" err="1"/>
              <a:t>tendo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mediadora</a:t>
            </a:r>
            <a:r>
              <a:rPr lang="en-US" sz="1800" dirty="0"/>
              <a:t> a </a:t>
            </a:r>
            <a:r>
              <a:rPr lang="en-US" sz="1800" dirty="0" err="1"/>
              <a:t>integrante</a:t>
            </a:r>
            <a:r>
              <a:rPr lang="en-US" sz="1800" dirty="0"/>
              <a:t> da </a:t>
            </a:r>
            <a:r>
              <a:rPr lang="en-US" sz="1800" dirty="0" err="1"/>
              <a:t>comissão</a:t>
            </a:r>
            <a:r>
              <a:rPr lang="en-US" sz="1800" dirty="0"/>
              <a:t> </a:t>
            </a:r>
            <a:r>
              <a:rPr lang="en-US" sz="1800" dirty="0" err="1"/>
              <a:t>Cleandra</a:t>
            </a:r>
            <a:r>
              <a:rPr lang="en-US" sz="1800" dirty="0"/>
              <a:t> Almeida.</a:t>
            </a:r>
          </a:p>
          <a:p>
            <a:r>
              <a:rPr lang="pt-BR" sz="1800" dirty="0"/>
              <a:t>Live no dia 26/11 com a especialista em E-Social Silvia Batista; mediação da membro da comissão Luciana Dias Barros com o tema Reflexos dos contratos de suspensão e redução no 13º salario</a:t>
            </a:r>
          </a:p>
          <a:p>
            <a:r>
              <a:rPr lang="en-US" sz="1800" kern="1200" dirty="0" err="1">
                <a:ea typeface="+mj-ea"/>
                <a:cs typeface="+mj-cs"/>
              </a:rPr>
              <a:t>Participação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integrante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comissão</a:t>
            </a:r>
            <a:r>
              <a:rPr lang="en-US" sz="1800" kern="1200" dirty="0">
                <a:ea typeface="+mj-ea"/>
                <a:cs typeface="+mj-cs"/>
              </a:rPr>
              <a:t> da </a:t>
            </a:r>
            <a:r>
              <a:rPr lang="en-US" sz="1800" kern="1200" dirty="0" err="1">
                <a:ea typeface="+mj-ea"/>
                <a:cs typeface="+mj-cs"/>
              </a:rPr>
              <a:t>mulher</a:t>
            </a:r>
            <a:r>
              <a:rPr lang="en-US" sz="1800" dirty="0"/>
              <a:t>, Silvia Batista, </a:t>
            </a:r>
            <a:r>
              <a:rPr lang="en-US" sz="1800" kern="1200" dirty="0">
                <a:ea typeface="+mj-ea"/>
                <a:cs typeface="+mj-cs"/>
              </a:rPr>
              <a:t>na TV Globo local, </a:t>
            </a:r>
            <a:r>
              <a:rPr lang="en-US" sz="1800" kern="1200" dirty="0" err="1">
                <a:ea typeface="+mj-ea"/>
                <a:cs typeface="+mj-cs"/>
              </a:rPr>
              <a:t>sobre</a:t>
            </a:r>
            <a:r>
              <a:rPr lang="en-US" sz="1800" kern="1200" dirty="0">
                <a:ea typeface="+mj-ea"/>
                <a:cs typeface="+mj-cs"/>
              </a:rPr>
              <a:t> o </a:t>
            </a:r>
            <a:r>
              <a:rPr lang="en-US" sz="1800" kern="1200" dirty="0" err="1">
                <a:ea typeface="+mj-ea"/>
                <a:cs typeface="+mj-cs"/>
              </a:rPr>
              <a:t>pagamento</a:t>
            </a:r>
            <a:r>
              <a:rPr lang="en-US" sz="1800" kern="1200" dirty="0">
                <a:ea typeface="+mj-ea"/>
                <a:cs typeface="+mj-cs"/>
              </a:rPr>
              <a:t> do 13º </a:t>
            </a:r>
            <a:r>
              <a:rPr lang="en-US" sz="1800" kern="1200" dirty="0" err="1">
                <a:ea typeface="+mj-ea"/>
                <a:cs typeface="+mj-cs"/>
              </a:rPr>
              <a:t>salário</a:t>
            </a:r>
            <a:r>
              <a:rPr lang="en-US" sz="1800" kern="1200" dirty="0">
                <a:ea typeface="+mj-ea"/>
                <a:cs typeface="+mj-cs"/>
              </a:rPr>
              <a:t>.</a:t>
            </a:r>
            <a:endParaRPr lang="pt-BR" sz="1800" dirty="0"/>
          </a:p>
          <a:p>
            <a:endParaRPr lang="pt-BR" sz="1800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0F4CC4-5F53-55E8-49E6-3346D7E20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4" r="21791" b="3"/>
          <a:stretch/>
        </p:blipFill>
        <p:spPr>
          <a:xfrm>
            <a:off x="9426447" y="3561418"/>
            <a:ext cx="2415988" cy="3296582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11F5813-67AE-06E2-CC05-410EB380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271" y="743295"/>
            <a:ext cx="2685705" cy="26857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DF6407-97F9-9B83-D0A0-45673EE26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26" b="4"/>
          <a:stretch/>
        </p:blipFill>
        <p:spPr>
          <a:xfrm>
            <a:off x="6360906" y="4197537"/>
            <a:ext cx="2244823" cy="26604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5124C8-EA9A-1ACE-C52B-3E34D2F76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03" t="7712" r="15505" b="10727"/>
          <a:stretch/>
        </p:blipFill>
        <p:spPr>
          <a:xfrm>
            <a:off x="1116885" y="4517319"/>
            <a:ext cx="3799810" cy="22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1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21943-6D91-EC85-99EC-AA28D2EF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D3B27C-F888-0EDC-3B94-E7B6F504C09A}"/>
              </a:ext>
            </a:extLst>
          </p:cNvPr>
          <p:cNvSpPr txBox="1"/>
          <p:nvPr/>
        </p:nvSpPr>
        <p:spPr>
          <a:xfrm>
            <a:off x="838200" y="1518221"/>
            <a:ext cx="10753165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02/12/20Evento </a:t>
            </a:r>
            <a:r>
              <a:rPr lang="en-US" dirty="0" err="1"/>
              <a:t>Internacional</a:t>
            </a:r>
            <a:r>
              <a:rPr lang="en-US" dirty="0"/>
              <a:t> com a </a:t>
            </a:r>
            <a:r>
              <a:rPr lang="en-US" dirty="0" err="1"/>
              <a:t>participação</a:t>
            </a:r>
            <a:r>
              <a:rPr lang="en-US" dirty="0"/>
              <a:t> de </a:t>
            </a:r>
            <a:r>
              <a:rPr lang="en-US" dirty="0" err="1"/>
              <a:t>silvia</a:t>
            </a:r>
            <a:r>
              <a:rPr lang="en-US" dirty="0"/>
              <a:t> </a:t>
            </a:r>
            <a:r>
              <a:rPr lang="en-US" dirty="0" err="1"/>
              <a:t>batista</a:t>
            </a:r>
            <a:r>
              <a:rPr lang="en-US" dirty="0"/>
              <a:t>, </a:t>
            </a:r>
            <a:r>
              <a:rPr lang="en-US" dirty="0" err="1"/>
              <a:t>fórum</a:t>
            </a:r>
            <a:r>
              <a:rPr lang="en-US" dirty="0"/>
              <a:t> de </a:t>
            </a:r>
            <a:r>
              <a:rPr lang="en-US" dirty="0" err="1"/>
              <a:t>contabilidade</a:t>
            </a:r>
            <a:r>
              <a:rPr lang="en-US" dirty="0"/>
              <a:t> no brasil e Portugal.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Arial" panose="020B0604020202020204" pitchFamily="34" charset="0"/>
              </a:rPr>
              <a:t>10/12 - O evento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Arial" panose="020B0604020202020204" pitchFamily="34" charset="0"/>
              </a:rPr>
              <a:t>“me formei e agora?”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Arial" panose="020B0604020202020204" pitchFamily="34" charset="0"/>
              </a:rPr>
              <a:t>nasceu  a partir da iniciativa da Comissão Estadual da Mulher Contabilista da Paraíba  em conjunto com a comissão do CRC/PB JOVEM coordenado pela contadora Brenda Lis. O Evento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a typeface="Arial" panose="020B0604020202020204" pitchFamily="34" charset="0"/>
              </a:rPr>
              <a:t>abordou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Arial" panose="020B0604020202020204" pitchFamily="34" charset="0"/>
              </a:rPr>
              <a:t>a perspectiva dos recém formados e aprovados no exame de suficiência frente ao mercado de trabalho.</a:t>
            </a:r>
          </a:p>
          <a:p>
            <a:pPr>
              <a:spcAft>
                <a:spcPts val="1000"/>
              </a:spcAft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dirty="0"/>
          </a:p>
          <a:p>
            <a:pPr>
              <a:spcAft>
                <a:spcPts val="1000"/>
              </a:spcAft>
            </a:pP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7B733EA-01D8-71DD-3DB9-F878B70C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2" r="1" b="12376"/>
          <a:stretch/>
        </p:blipFill>
        <p:spPr>
          <a:xfrm>
            <a:off x="9059798" y="3644153"/>
            <a:ext cx="3056002" cy="3180254"/>
          </a:xfrm>
          <a:prstGeom prst="rect">
            <a:avLst/>
          </a:prstGeom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851B12-395C-6F3E-9548-4D5F6229E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702" y="3644152"/>
            <a:ext cx="3212378" cy="3180254"/>
          </a:xfrm>
          <a:prstGeom prst="rect">
            <a:avLst/>
          </a:prstGeom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B8ABBB4-0B85-98FA-F2DB-3D019F8058E2}"/>
              </a:ext>
            </a:extLst>
          </p:cNvPr>
          <p:cNvSpPr txBox="1"/>
          <p:nvPr/>
        </p:nvSpPr>
        <p:spPr>
          <a:xfrm>
            <a:off x="779929" y="2851568"/>
            <a:ext cx="49500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Entrevista</a:t>
            </a:r>
            <a:r>
              <a:rPr lang="en-US" dirty="0"/>
              <a:t> com a </a:t>
            </a:r>
            <a:r>
              <a:rPr lang="en-US" dirty="0" err="1"/>
              <a:t>coordenadora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,  terezinha Carvalho e a </a:t>
            </a:r>
            <a:r>
              <a:rPr lang="en-US" dirty="0" err="1"/>
              <a:t>especialista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e-social e </a:t>
            </a:r>
            <a:r>
              <a:rPr lang="en-US" dirty="0" err="1"/>
              <a:t>participante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da </a:t>
            </a:r>
            <a:r>
              <a:rPr lang="en-US" dirty="0" err="1"/>
              <a:t>mulher</a:t>
            </a:r>
            <a:r>
              <a:rPr lang="en-US" dirty="0"/>
              <a:t>, </a:t>
            </a:r>
            <a:r>
              <a:rPr lang="en-US" dirty="0" err="1"/>
              <a:t>silvia</a:t>
            </a:r>
            <a:r>
              <a:rPr lang="en-US" dirty="0"/>
              <a:t> </a:t>
            </a:r>
            <a:r>
              <a:rPr lang="en-US" dirty="0" err="1"/>
              <a:t>batista</a:t>
            </a:r>
            <a:r>
              <a:rPr lang="en-US" dirty="0"/>
              <a:t>. A </a:t>
            </a:r>
            <a:r>
              <a:rPr lang="en-US" dirty="0" err="1"/>
              <a:t>entrevista</a:t>
            </a:r>
            <a:r>
              <a:rPr lang="en-US" dirty="0"/>
              <a:t> </a:t>
            </a:r>
            <a:r>
              <a:rPr lang="en-US" dirty="0" err="1"/>
              <a:t>abordou</a:t>
            </a:r>
            <a:r>
              <a:rPr lang="en-US" dirty="0"/>
              <a:t> o </a:t>
            </a:r>
            <a:r>
              <a:rPr lang="en-US" dirty="0" err="1"/>
              <a:t>fim</a:t>
            </a:r>
            <a:r>
              <a:rPr lang="en-US" dirty="0"/>
              <a:t> dos </a:t>
            </a:r>
            <a:r>
              <a:rPr lang="en-US" dirty="0" err="1"/>
              <a:t>benefícios</a:t>
            </a:r>
            <a:r>
              <a:rPr lang="en-US" dirty="0"/>
              <a:t> do </a:t>
            </a:r>
            <a:r>
              <a:rPr lang="en-US" dirty="0" err="1"/>
              <a:t>governo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02D7F946-56C7-4711-1176-6477B5D3E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2221731" y="4411222"/>
            <a:ext cx="3209064" cy="240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6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4BFDB-AA0D-77FD-987E-9ABD97DF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DC425E-12D7-F33B-B9E9-020B56746D28}"/>
              </a:ext>
            </a:extLst>
          </p:cNvPr>
          <p:cNvSpPr txBox="1"/>
          <p:nvPr/>
        </p:nvSpPr>
        <p:spPr>
          <a:xfrm>
            <a:off x="838200" y="2084294"/>
            <a:ext cx="108607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Confraternização</a:t>
            </a:r>
            <a:r>
              <a:rPr lang="en-US" sz="1800" dirty="0"/>
              <a:t> da </a:t>
            </a:r>
            <a:r>
              <a:rPr lang="en-US" sz="1800" dirty="0" err="1"/>
              <a:t>comissão</a:t>
            </a:r>
            <a:r>
              <a:rPr lang="en-US" sz="1800" dirty="0"/>
              <a:t> da </a:t>
            </a:r>
            <a:r>
              <a:rPr lang="en-US" sz="1800" dirty="0" err="1"/>
              <a:t>mulher</a:t>
            </a:r>
            <a:r>
              <a:rPr lang="en-US" sz="1800" dirty="0"/>
              <a:t> com a </a:t>
            </a:r>
            <a:r>
              <a:rPr lang="en-US" sz="1800" dirty="0" err="1"/>
              <a:t>participação</a:t>
            </a:r>
            <a:r>
              <a:rPr lang="en-US" sz="1800" dirty="0"/>
              <a:t> do </a:t>
            </a:r>
            <a:r>
              <a:rPr lang="en-US" sz="1800" dirty="0" err="1"/>
              <a:t>presidente</a:t>
            </a:r>
            <a:r>
              <a:rPr lang="en-US" sz="1800" dirty="0"/>
              <a:t> do </a:t>
            </a:r>
            <a:r>
              <a:rPr lang="en-US" sz="1800" dirty="0" err="1"/>
              <a:t>crc</a:t>
            </a:r>
            <a:r>
              <a:rPr lang="en-US" sz="1800" dirty="0"/>
              <a:t>/pb, </a:t>
            </a:r>
            <a:r>
              <a:rPr lang="en-US" sz="1800" dirty="0" err="1"/>
              <a:t>bruno</a:t>
            </a:r>
            <a:r>
              <a:rPr lang="en-US" sz="1800" dirty="0"/>
              <a:t> </a:t>
            </a:r>
            <a:r>
              <a:rPr lang="en-US" sz="1800" dirty="0" err="1"/>
              <a:t>sitonio</a:t>
            </a:r>
            <a:br>
              <a:rPr lang="pt-BR" sz="800" dirty="0"/>
            </a:br>
            <a:r>
              <a:rPr lang="pt-BR" dirty="0"/>
              <a:t>Nessa ocasião a comissão fez o reconhecimento ao profissional  do </a:t>
            </a:r>
            <a:r>
              <a:rPr lang="pt-BR" dirty="0" err="1"/>
              <a:t>crc</a:t>
            </a:r>
            <a:r>
              <a:rPr lang="pt-BR" dirty="0"/>
              <a:t> Rogerio Carlos Vieira da silva, que exerce a função de coordenador de TI e sempre está a postos pra contribuir da comissão, ele teve um grande papel no ano de 2020 orientado a comissão no momento da pandemia.</a:t>
            </a:r>
          </a:p>
          <a:p>
            <a:endParaRPr lang="pt-BR" dirty="0"/>
          </a:p>
        </p:txBody>
      </p:sp>
      <p:pic>
        <p:nvPicPr>
          <p:cNvPr id="5" name="Imagem 4" descr="Pessoas sentadas ao redor de mesa com cadeira&#10;&#10;Descrição gerada automaticamente com confiança média">
            <a:extLst>
              <a:ext uri="{FF2B5EF4-FFF2-40B4-BE49-F238E27FC236}">
                <a16:creationId xmlns:a16="http://schemas.microsoft.com/office/drawing/2014/main" id="{B5413680-B68D-898C-C0C7-D85999D49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65" b="24151"/>
          <a:stretch/>
        </p:blipFill>
        <p:spPr>
          <a:xfrm rot="21420000">
            <a:off x="6592772" y="3047584"/>
            <a:ext cx="4879766" cy="3685248"/>
          </a:xfrm>
          <a:custGeom>
            <a:avLst/>
            <a:gdLst/>
            <a:ahLst/>
            <a:cxnLst/>
            <a:rect l="l" t="t" r="r" b="b"/>
            <a:pathLst>
              <a:path w="4636605" h="3501610">
                <a:moveTo>
                  <a:pt x="183512" y="0"/>
                </a:moveTo>
                <a:lnTo>
                  <a:pt x="4636605" y="233376"/>
                </a:lnTo>
                <a:lnTo>
                  <a:pt x="4636604" y="3501610"/>
                </a:lnTo>
                <a:lnTo>
                  <a:pt x="0" y="3501610"/>
                </a:lnTo>
                <a:close/>
              </a:path>
            </a:pathLst>
          </a:cu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C8B9A24B-77BF-1420-2F34-DDC96AFAC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376518" y="3326194"/>
            <a:ext cx="6026110" cy="33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A553C-2E5B-F22B-FB04-AE5DB89F0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07"/>
            <a:ext cx="10515600" cy="765659"/>
          </a:xfrm>
        </p:spPr>
        <p:txBody>
          <a:bodyPr/>
          <a:lstStyle/>
          <a:p>
            <a:pPr algn="ctr"/>
            <a:r>
              <a:rPr lang="pt-BR" dirty="0"/>
              <a:t>2020</a:t>
            </a:r>
          </a:p>
        </p:txBody>
      </p:sp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C9A1957C-5247-D1B8-C048-B5A5E8E0A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01"/>
          <a:stretch/>
        </p:blipFill>
        <p:spPr>
          <a:xfrm>
            <a:off x="386004" y="68007"/>
            <a:ext cx="3280560" cy="48516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6DAB40-27B4-9F5C-9B77-DCE8262D99C6}"/>
              </a:ext>
            </a:extLst>
          </p:cNvPr>
          <p:cNvSpPr txBox="1"/>
          <p:nvPr/>
        </p:nvSpPr>
        <p:spPr>
          <a:xfrm>
            <a:off x="3836502" y="645460"/>
            <a:ext cx="79694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22/09/20 - </a:t>
            </a:r>
            <a:r>
              <a:rPr lang="en-US" dirty="0" err="1"/>
              <a:t>Homenagem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da </a:t>
            </a:r>
            <a:r>
              <a:rPr lang="en-US" dirty="0" err="1"/>
              <a:t>mulher</a:t>
            </a:r>
            <a:r>
              <a:rPr lang="en-US" dirty="0"/>
              <a:t> </a:t>
            </a:r>
            <a:r>
              <a:rPr lang="en-US" dirty="0" err="1"/>
              <a:t>contabilista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do Contador</a:t>
            </a:r>
          </a:p>
          <a:p>
            <a:endParaRPr lang="en-US" dirty="0"/>
          </a:p>
          <a:p>
            <a:r>
              <a:rPr lang="en-US" dirty="0"/>
              <a:t>23/09/20 - </a:t>
            </a:r>
            <a:r>
              <a:rPr lang="en-US" dirty="0" err="1"/>
              <a:t>Participação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da </a:t>
            </a:r>
            <a:r>
              <a:rPr lang="en-US" dirty="0" err="1"/>
              <a:t>mulher</a:t>
            </a:r>
            <a:r>
              <a:rPr lang="en-US" dirty="0"/>
              <a:t> </a:t>
            </a:r>
            <a:r>
              <a:rPr lang="en-US" dirty="0" err="1"/>
              <a:t>contabilista</a:t>
            </a:r>
            <a:r>
              <a:rPr lang="en-US" dirty="0"/>
              <a:t> na </a:t>
            </a:r>
            <a:r>
              <a:rPr lang="en-US" dirty="0" err="1"/>
              <a:t>semana</a:t>
            </a:r>
            <a:r>
              <a:rPr lang="en-US" dirty="0"/>
              <a:t> do </a:t>
            </a:r>
            <a:r>
              <a:rPr lang="en-US" dirty="0" err="1"/>
              <a:t>contador</a:t>
            </a:r>
            <a:r>
              <a:rPr lang="en-US" dirty="0"/>
              <a:t> </a:t>
            </a:r>
            <a:r>
              <a:rPr lang="en-US" dirty="0" err="1"/>
              <a:t>promovido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CRC/PB </a:t>
            </a:r>
            <a:r>
              <a:rPr lang="en-US" dirty="0" err="1"/>
              <a:t>através</a:t>
            </a:r>
            <a:r>
              <a:rPr lang="en-US" dirty="0"/>
              <a:t> do </a:t>
            </a:r>
            <a:r>
              <a:rPr lang="en-US" dirty="0" err="1"/>
              <a:t>youtube</a:t>
            </a:r>
            <a:r>
              <a:rPr lang="en-US" dirty="0"/>
              <a:t>! </a:t>
            </a:r>
            <a:r>
              <a:rPr lang="en-US" dirty="0" err="1"/>
              <a:t>Realizamos</a:t>
            </a:r>
            <a:r>
              <a:rPr lang="en-US" dirty="0"/>
              <a:t> um talk show com a </a:t>
            </a:r>
            <a:r>
              <a:rPr lang="en-US" dirty="0" err="1"/>
              <a:t>presença</a:t>
            </a:r>
            <a:r>
              <a:rPr lang="en-US" dirty="0"/>
              <a:t> dos </a:t>
            </a:r>
            <a:r>
              <a:rPr lang="en-US" dirty="0" err="1"/>
              <a:t>seguintes</a:t>
            </a:r>
            <a:r>
              <a:rPr lang="en-US" dirty="0"/>
              <a:t> </a:t>
            </a:r>
            <a:r>
              <a:rPr lang="en-US" dirty="0" err="1"/>
              <a:t>membros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: </a:t>
            </a:r>
            <a:r>
              <a:rPr lang="en-US" dirty="0" err="1"/>
              <a:t>Cleandra</a:t>
            </a:r>
            <a:r>
              <a:rPr lang="en-US" dirty="0"/>
              <a:t> Almeida;   Maria </a:t>
            </a:r>
            <a:r>
              <a:rPr lang="en-US" dirty="0" err="1"/>
              <a:t>Auxiliadora</a:t>
            </a:r>
            <a:r>
              <a:rPr lang="en-US" dirty="0"/>
              <a:t>, Silvia Batista, </a:t>
            </a:r>
            <a:r>
              <a:rPr lang="en-US" dirty="0" err="1"/>
              <a:t>Marcleide</a:t>
            </a:r>
            <a:r>
              <a:rPr lang="en-US" dirty="0"/>
              <a:t> </a:t>
            </a:r>
            <a:r>
              <a:rPr lang="en-US" dirty="0" err="1"/>
              <a:t>Pederneiras</a:t>
            </a:r>
            <a:r>
              <a:rPr lang="en-US" dirty="0"/>
              <a:t>; Tania </a:t>
            </a:r>
            <a:r>
              <a:rPr lang="en-US" dirty="0" err="1"/>
              <a:t>Negreiros</a:t>
            </a:r>
            <a:r>
              <a:rPr lang="en-US" dirty="0"/>
              <a:t>;  </a:t>
            </a:r>
            <a:r>
              <a:rPr lang="en-US" dirty="0" err="1"/>
              <a:t>Katilene</a:t>
            </a:r>
            <a:r>
              <a:rPr lang="en-US" dirty="0"/>
              <a:t> Rocha; </a:t>
            </a:r>
            <a:r>
              <a:rPr lang="en-US" dirty="0" err="1"/>
              <a:t>Lourdinha</a:t>
            </a:r>
            <a:r>
              <a:rPr lang="en-US" dirty="0"/>
              <a:t> Siqueira; </a:t>
            </a:r>
            <a:r>
              <a:rPr lang="en-US" dirty="0" err="1"/>
              <a:t>Tratando</a:t>
            </a:r>
            <a:r>
              <a:rPr lang="en-US" dirty="0"/>
              <a:t> do </a:t>
            </a:r>
            <a:r>
              <a:rPr lang="en-US" dirty="0" err="1"/>
              <a:t>tema</a:t>
            </a:r>
            <a:r>
              <a:rPr lang="en-US" dirty="0"/>
              <a:t> a </a:t>
            </a:r>
            <a:r>
              <a:rPr lang="en-US" dirty="0" err="1"/>
              <a:t>contadora</a:t>
            </a:r>
            <a:r>
              <a:rPr lang="en-US" dirty="0"/>
              <a:t> na </a:t>
            </a:r>
            <a:r>
              <a:rPr lang="en-US" dirty="0" err="1"/>
              <a:t>gestão</a:t>
            </a:r>
            <a:r>
              <a:rPr lang="en-US" dirty="0"/>
              <a:t> digital </a:t>
            </a:r>
            <a:r>
              <a:rPr lang="en-US" dirty="0" err="1"/>
              <a:t>em</a:t>
            </a:r>
            <a:r>
              <a:rPr lang="en-US" dirty="0"/>
              <a:t> tempo real.</a:t>
            </a:r>
          </a:p>
          <a:p>
            <a:endParaRPr lang="en-US" kern="1200" dirty="0">
              <a:ea typeface="+mj-ea"/>
              <a:cs typeface="+mj-cs"/>
            </a:endParaRPr>
          </a:p>
          <a:p>
            <a:r>
              <a:rPr lang="en-US" kern="1200" dirty="0">
                <a:ea typeface="+mj-ea"/>
                <a:cs typeface="+mj-cs"/>
              </a:rPr>
              <a:t>A </a:t>
            </a:r>
            <a:r>
              <a:rPr lang="en-US" kern="1200" dirty="0" err="1">
                <a:ea typeface="+mj-ea"/>
                <a:cs typeface="+mj-cs"/>
              </a:rPr>
              <a:t>comissão</a:t>
            </a:r>
            <a:r>
              <a:rPr lang="en-US" kern="1200" dirty="0">
                <a:ea typeface="+mj-ea"/>
                <a:cs typeface="+mj-cs"/>
              </a:rPr>
              <a:t> da Mulher </a:t>
            </a:r>
            <a:r>
              <a:rPr lang="en-US" kern="1200" dirty="0" err="1">
                <a:ea typeface="+mj-ea"/>
                <a:cs typeface="+mj-cs"/>
              </a:rPr>
              <a:t>Contabilista</a:t>
            </a:r>
            <a:r>
              <a:rPr lang="en-US" kern="1200" dirty="0">
                <a:ea typeface="+mj-ea"/>
                <a:cs typeface="+mj-cs"/>
              </a:rPr>
              <a:t> </a:t>
            </a:r>
            <a:r>
              <a:rPr lang="en-US" kern="1200" dirty="0" err="1">
                <a:ea typeface="+mj-ea"/>
                <a:cs typeface="+mj-cs"/>
              </a:rPr>
              <a:t>Homenageou</a:t>
            </a:r>
            <a:r>
              <a:rPr lang="en-US" kern="1200" dirty="0">
                <a:ea typeface="+mj-ea"/>
                <a:cs typeface="+mj-cs"/>
              </a:rPr>
              <a:t> </a:t>
            </a:r>
            <a:r>
              <a:rPr lang="en-US" kern="1200" dirty="0" err="1">
                <a:ea typeface="+mj-ea"/>
                <a:cs typeface="+mj-cs"/>
              </a:rPr>
              <a:t>ao</a:t>
            </a:r>
            <a:r>
              <a:rPr lang="en-US" kern="1200" dirty="0">
                <a:ea typeface="+mj-ea"/>
                <a:cs typeface="+mj-cs"/>
              </a:rPr>
              <a:t> vivo a </a:t>
            </a:r>
            <a:r>
              <a:rPr lang="en-US" kern="1200" dirty="0" err="1">
                <a:ea typeface="+mj-ea"/>
                <a:cs typeface="+mj-cs"/>
              </a:rPr>
              <a:t>coordenadora</a:t>
            </a:r>
            <a:r>
              <a:rPr lang="en-US" kern="1200" dirty="0">
                <a:ea typeface="+mj-ea"/>
                <a:cs typeface="+mj-cs"/>
              </a:rPr>
              <a:t> Terezinha Carvalho </a:t>
            </a:r>
            <a:r>
              <a:rPr lang="en-US" kern="1200" dirty="0" err="1">
                <a:ea typeface="+mj-ea"/>
                <a:cs typeface="+mj-cs"/>
              </a:rPr>
              <a:t>pelos</a:t>
            </a:r>
            <a:r>
              <a:rPr lang="en-US" kern="1200" dirty="0">
                <a:ea typeface="+mj-ea"/>
                <a:cs typeface="+mj-cs"/>
              </a:rPr>
              <a:t> 25 </a:t>
            </a:r>
            <a:r>
              <a:rPr lang="en-US" kern="1200" dirty="0" err="1">
                <a:ea typeface="+mj-ea"/>
                <a:cs typeface="+mj-cs"/>
              </a:rPr>
              <a:t>anos</a:t>
            </a:r>
            <a:r>
              <a:rPr lang="en-US" kern="1200" dirty="0">
                <a:ea typeface="+mj-ea"/>
                <a:cs typeface="+mj-cs"/>
              </a:rPr>
              <a:t> de </a:t>
            </a:r>
            <a:r>
              <a:rPr lang="en-US" kern="1200" dirty="0" err="1">
                <a:ea typeface="+mj-ea"/>
                <a:cs typeface="+mj-cs"/>
              </a:rPr>
              <a:t>empresária</a:t>
            </a:r>
            <a:r>
              <a:rPr lang="en-US" kern="1200" dirty="0">
                <a:ea typeface="+mj-ea"/>
                <a:cs typeface="+mj-cs"/>
              </a:rPr>
              <a:t> </a:t>
            </a:r>
            <a:r>
              <a:rPr lang="en-US" kern="1200" dirty="0" err="1">
                <a:ea typeface="+mj-ea"/>
                <a:cs typeface="+mj-cs"/>
              </a:rPr>
              <a:t>contabil</a:t>
            </a:r>
            <a:r>
              <a:rPr lang="en-US" kern="1200" dirty="0">
                <a:ea typeface="+mj-ea"/>
                <a:cs typeface="+mj-cs"/>
              </a:rPr>
              <a:t> com a </a:t>
            </a:r>
            <a:r>
              <a:rPr lang="en-US" kern="1200" dirty="0" err="1">
                <a:ea typeface="+mj-ea"/>
                <a:cs typeface="+mj-cs"/>
              </a:rPr>
              <a:t>participação</a:t>
            </a:r>
            <a:r>
              <a:rPr lang="en-US" kern="1200" dirty="0">
                <a:ea typeface="+mj-ea"/>
                <a:cs typeface="+mj-cs"/>
              </a:rPr>
              <a:t> de </a:t>
            </a:r>
            <a:r>
              <a:rPr lang="en-US" kern="1200" dirty="0" err="1">
                <a:ea typeface="+mj-ea"/>
                <a:cs typeface="+mj-cs"/>
              </a:rPr>
              <a:t>sua</a:t>
            </a:r>
            <a:r>
              <a:rPr lang="en-US" kern="1200" dirty="0">
                <a:ea typeface="+mj-ea"/>
                <a:cs typeface="+mj-cs"/>
              </a:rPr>
              <a:t> </a:t>
            </a:r>
            <a:r>
              <a:rPr lang="en-US" kern="1200" dirty="0" err="1">
                <a:ea typeface="+mj-ea"/>
                <a:cs typeface="+mj-cs"/>
              </a:rPr>
              <a:t>filha</a:t>
            </a:r>
            <a:r>
              <a:rPr lang="en-US" kern="1200" dirty="0">
                <a:ea typeface="+mj-ea"/>
                <a:cs typeface="+mj-cs"/>
              </a:rPr>
              <a:t>  Amanda </a:t>
            </a:r>
            <a:r>
              <a:rPr lang="en-US" kern="1200" dirty="0" err="1">
                <a:ea typeface="+mj-ea"/>
                <a:cs typeface="+mj-cs"/>
              </a:rPr>
              <a:t>Ingryd</a:t>
            </a:r>
            <a:r>
              <a:rPr lang="en-US" kern="1200" dirty="0">
                <a:ea typeface="+mj-ea"/>
                <a:cs typeface="+mj-cs"/>
              </a:rPr>
              <a:t> e </a:t>
            </a:r>
            <a:r>
              <a:rPr lang="en-US" kern="1200" dirty="0" err="1">
                <a:ea typeface="+mj-ea"/>
                <a:cs typeface="+mj-cs"/>
              </a:rPr>
              <a:t>esposo</a:t>
            </a:r>
            <a:r>
              <a:rPr lang="en-US" kern="1200" dirty="0">
                <a:ea typeface="+mj-ea"/>
                <a:cs typeface="+mj-cs"/>
              </a:rPr>
              <a:t> José Ribeiro.</a:t>
            </a:r>
          </a:p>
          <a:p>
            <a:endParaRPr lang="en-US" kern="1200" dirty="0">
              <a:ea typeface="+mj-ea"/>
              <a:cs typeface="+mj-cs"/>
            </a:endParaRPr>
          </a:p>
          <a:p>
            <a:r>
              <a:rPr lang="en-US" dirty="0" err="1"/>
              <a:t>Homenagem</a:t>
            </a:r>
            <a:r>
              <a:rPr lang="en-US" dirty="0"/>
              <a:t> na </a:t>
            </a:r>
            <a:r>
              <a:rPr lang="en-US" dirty="0" err="1"/>
              <a:t>plénaria</a:t>
            </a:r>
            <a:r>
              <a:rPr lang="en-US" dirty="0"/>
              <a:t> especial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alusão</a:t>
            </a:r>
            <a:r>
              <a:rPr lang="en-US" dirty="0"/>
              <a:t> 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do Contador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trabalhos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 a </a:t>
            </a:r>
            <a:r>
              <a:rPr lang="en-US" dirty="0" err="1"/>
              <a:t>classe</a:t>
            </a:r>
            <a:r>
              <a:rPr lang="en-US" dirty="0"/>
              <a:t> </a:t>
            </a:r>
            <a:r>
              <a:rPr lang="en-US" dirty="0" err="1"/>
              <a:t>contábil</a:t>
            </a:r>
            <a:r>
              <a:rPr lang="en-US" dirty="0"/>
              <a:t>, a </a:t>
            </a:r>
            <a:r>
              <a:rPr lang="en-US" dirty="0" err="1"/>
              <a:t>membro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Maria de Lourdes Siqueira.</a:t>
            </a:r>
            <a:br>
              <a:rPr lang="en-US" dirty="0"/>
            </a:br>
            <a:br>
              <a:rPr lang="en-US" dirty="0"/>
            </a:br>
            <a:endParaRPr lang="en-US" kern="1200" dirty="0">
              <a:ea typeface="+mj-ea"/>
              <a:cs typeface="+mj-cs"/>
            </a:endParaRPr>
          </a:p>
          <a:p>
            <a:endParaRPr lang="pt-BR" dirty="0"/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F70193EC-ED14-D12F-021E-0F61A5AD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" r="1728" b="-5"/>
          <a:stretch/>
        </p:blipFill>
        <p:spPr>
          <a:xfrm>
            <a:off x="685799" y="4415239"/>
            <a:ext cx="2218765" cy="2304356"/>
          </a:xfrm>
          <a:prstGeom prst="rect">
            <a:avLst/>
          </a:prstGeom>
        </p:spPr>
      </p:pic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D207DEB7-87DB-CCD8-BAC2-8E7823344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7" r="17887" b="1"/>
          <a:stretch/>
        </p:blipFill>
        <p:spPr>
          <a:xfrm>
            <a:off x="9034488" y="4745780"/>
            <a:ext cx="2941446" cy="2112220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FFB8D078-A446-4752-522B-B8A7E18A1F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9" r="10308"/>
          <a:stretch/>
        </p:blipFill>
        <p:spPr>
          <a:xfrm>
            <a:off x="5674566" y="4703085"/>
            <a:ext cx="1677259" cy="1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93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C59E3-A949-707A-8059-DB4A4620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40"/>
          </a:xfrm>
        </p:spPr>
        <p:txBody>
          <a:bodyPr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16B110-9374-1537-5A3E-6E692AB5044D}"/>
              </a:ext>
            </a:extLst>
          </p:cNvPr>
          <p:cNvSpPr txBox="1"/>
          <p:nvPr/>
        </p:nvSpPr>
        <p:spPr>
          <a:xfrm>
            <a:off x="685800" y="1075766"/>
            <a:ext cx="1105348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12-01 </a:t>
            </a:r>
            <a:r>
              <a:rPr lang="en-US" sz="1800" dirty="0" err="1"/>
              <a:t>Coordenadora</a:t>
            </a:r>
            <a:r>
              <a:rPr lang="en-US" sz="1800" dirty="0"/>
              <a:t> da </a:t>
            </a:r>
            <a:r>
              <a:rPr lang="en-US" sz="1800" dirty="0" err="1"/>
              <a:t>Comissão</a:t>
            </a:r>
            <a:r>
              <a:rPr lang="en-US" sz="1800" dirty="0"/>
              <a:t> da </a:t>
            </a:r>
            <a:r>
              <a:rPr lang="en-US" sz="1800" dirty="0" err="1"/>
              <a:t>mulher</a:t>
            </a:r>
            <a:r>
              <a:rPr lang="en-US" sz="1800" dirty="0"/>
              <a:t> </a:t>
            </a:r>
            <a:r>
              <a:rPr lang="en-US" sz="1800" dirty="0" err="1"/>
              <a:t>contabilista</a:t>
            </a:r>
            <a:r>
              <a:rPr lang="en-US" sz="1800" dirty="0"/>
              <a:t> Terezinha Carvalho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reunião</a:t>
            </a:r>
            <a:r>
              <a:rPr lang="en-US" sz="1800" dirty="0"/>
              <a:t> com a </a:t>
            </a:r>
            <a:r>
              <a:rPr lang="en-US" sz="1800" dirty="0" err="1"/>
              <a:t>secretário</a:t>
            </a:r>
            <a:r>
              <a:rPr lang="en-US" sz="1800" dirty="0"/>
              <a:t> </a:t>
            </a:r>
            <a:r>
              <a:rPr lang="en-US" sz="1800" dirty="0" err="1"/>
              <a:t>executivo</a:t>
            </a:r>
            <a:r>
              <a:rPr lang="en-US" sz="1800" dirty="0"/>
              <a:t> de </a:t>
            </a:r>
            <a:r>
              <a:rPr lang="en-US" sz="1800" dirty="0" err="1"/>
              <a:t>Finanças</a:t>
            </a:r>
            <a:r>
              <a:rPr lang="en-US" sz="1800" dirty="0"/>
              <a:t> e </a:t>
            </a:r>
            <a:r>
              <a:rPr lang="en-US" sz="1800" dirty="0" err="1"/>
              <a:t>Presidente</a:t>
            </a:r>
            <a:r>
              <a:rPr lang="en-US" sz="1800" dirty="0"/>
              <a:t> do CRC/PB Bruno </a:t>
            </a:r>
            <a:r>
              <a:rPr lang="en-US" sz="1800" dirty="0" err="1"/>
              <a:t>Sitônio</a:t>
            </a:r>
            <a:r>
              <a:rPr lang="en-US" sz="1800" dirty="0"/>
              <a:t>, o </a:t>
            </a:r>
            <a:r>
              <a:rPr lang="en-US" sz="1800" dirty="0" err="1"/>
              <a:t>Secretario</a:t>
            </a:r>
            <a:r>
              <a:rPr lang="en-US" sz="1800" dirty="0"/>
              <a:t> </a:t>
            </a:r>
            <a:r>
              <a:rPr lang="en-US" sz="1800" dirty="0" err="1"/>
              <a:t>Executivo</a:t>
            </a:r>
            <a:r>
              <a:rPr lang="en-US" sz="1800" dirty="0"/>
              <a:t> da </a:t>
            </a:r>
            <a:r>
              <a:rPr lang="en-US" sz="1800" dirty="0" err="1"/>
              <a:t>Receita</a:t>
            </a:r>
            <a:r>
              <a:rPr lang="en-US" sz="1800" dirty="0"/>
              <a:t> de João Pessoa </a:t>
            </a:r>
            <a:r>
              <a:rPr lang="en-US" sz="1800" dirty="0" err="1"/>
              <a:t>Sebastião</a:t>
            </a:r>
            <a:r>
              <a:rPr lang="en-US" sz="1800" dirty="0"/>
              <a:t> </a:t>
            </a:r>
            <a:r>
              <a:rPr lang="en-US" sz="1800" dirty="0" err="1"/>
              <a:t>Feitora</a:t>
            </a:r>
            <a:r>
              <a:rPr lang="en-US" sz="1800" dirty="0"/>
              <a:t> e a </a:t>
            </a:r>
            <a:r>
              <a:rPr lang="en-US" sz="1800" dirty="0" err="1"/>
              <a:t>servidora</a:t>
            </a:r>
            <a:r>
              <a:rPr lang="en-US" sz="1800" dirty="0"/>
              <a:t> </a:t>
            </a:r>
            <a:r>
              <a:rPr lang="en-US" sz="1800" dirty="0" err="1"/>
              <a:t>Samya</a:t>
            </a:r>
            <a:r>
              <a:rPr lang="en-US" sz="1800" dirty="0"/>
              <a:t>  </a:t>
            </a:r>
            <a:r>
              <a:rPr lang="en-US" sz="1800" dirty="0" err="1"/>
              <a:t>Negreiros</a:t>
            </a:r>
            <a:r>
              <a:rPr lang="en-US" sz="1800" dirty="0"/>
              <a:t> no </a:t>
            </a:r>
            <a:r>
              <a:rPr lang="en-US" sz="1800" dirty="0" err="1"/>
              <a:t>dia</a:t>
            </a:r>
            <a:r>
              <a:rPr lang="en-US" sz="1800" dirty="0"/>
              <a:t> 12/01 para </a:t>
            </a:r>
            <a:r>
              <a:rPr lang="en-US" sz="1800" dirty="0" err="1"/>
              <a:t>reinvindicações</a:t>
            </a:r>
            <a:r>
              <a:rPr lang="en-US" sz="1800" dirty="0"/>
              <a:t> da </a:t>
            </a:r>
            <a:r>
              <a:rPr lang="en-US" sz="1800" dirty="0" err="1"/>
              <a:t>classe</a:t>
            </a:r>
            <a:r>
              <a:rPr lang="en-US" sz="1800" dirty="0"/>
              <a:t> </a:t>
            </a:r>
            <a:r>
              <a:rPr lang="en-US" sz="1800" dirty="0" err="1"/>
              <a:t>contábil</a:t>
            </a:r>
            <a:r>
              <a:rPr lang="en-US" sz="1800" dirty="0"/>
              <a:t>. </a:t>
            </a:r>
          </a:p>
          <a:p>
            <a:endParaRPr lang="en-US" dirty="0"/>
          </a:p>
          <a:p>
            <a:r>
              <a:rPr lang="pt-BR" sz="1800" dirty="0"/>
              <a:t>Participação da coordenadora Terezinha Carvalho  e da </a:t>
            </a:r>
            <a:r>
              <a:rPr lang="pt-BR" sz="1800" dirty="0" err="1"/>
              <a:t>mebro</a:t>
            </a:r>
            <a:r>
              <a:rPr lang="pt-BR" sz="1800" dirty="0"/>
              <a:t> Silvia Batista da Comissão da mulher  no encerramento das atividades da comissão de gestão de Pessoas</a:t>
            </a:r>
          </a:p>
          <a:p>
            <a:endParaRPr lang="pt-BR" dirty="0"/>
          </a:p>
          <a:p>
            <a:r>
              <a:rPr lang="en-US" dirty="0"/>
              <a:t>11/02 - Live com o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Perspectivas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</a:t>
            </a:r>
            <a:r>
              <a:rPr lang="en-US" dirty="0" err="1"/>
              <a:t>pessoal</a:t>
            </a:r>
            <a:r>
              <a:rPr lang="en-US" dirty="0"/>
              <a:t> para 2021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convidada</a:t>
            </a:r>
            <a:r>
              <a:rPr lang="en-US" dirty="0"/>
              <a:t> Jeni Carla </a:t>
            </a:r>
            <a:r>
              <a:rPr lang="en-US" dirty="0" err="1"/>
              <a:t>Fritzhe</a:t>
            </a:r>
            <a:r>
              <a:rPr lang="en-US" dirty="0"/>
              <a:t> </a:t>
            </a:r>
            <a:r>
              <a:rPr lang="en-US" dirty="0" err="1"/>
              <a:t>Schulter</a:t>
            </a:r>
            <a:r>
              <a:rPr lang="en-US" dirty="0"/>
              <a:t> e </a:t>
            </a:r>
            <a:r>
              <a:rPr lang="en-US" dirty="0" err="1"/>
              <a:t>mediadora</a:t>
            </a:r>
            <a:r>
              <a:rPr lang="en-US" dirty="0"/>
              <a:t> a </a:t>
            </a:r>
            <a:r>
              <a:rPr lang="en-US" dirty="0" err="1"/>
              <a:t>coordenação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Terezinha Carvalho.  O </a:t>
            </a:r>
            <a:r>
              <a:rPr lang="en-US" dirty="0" err="1"/>
              <a:t>evento</a:t>
            </a:r>
            <a:r>
              <a:rPr lang="en-US" dirty="0"/>
              <a:t> </a:t>
            </a:r>
            <a:r>
              <a:rPr lang="en-US" dirty="0" err="1"/>
              <a:t>contou</a:t>
            </a:r>
            <a:r>
              <a:rPr lang="en-US" dirty="0"/>
              <a:t> cm 446 </a:t>
            </a:r>
            <a:r>
              <a:rPr lang="en-US" dirty="0" err="1"/>
              <a:t>participantes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13-02 </a:t>
            </a:r>
            <a:r>
              <a:rPr lang="en-US" dirty="0" err="1"/>
              <a:t>Participação</a:t>
            </a:r>
            <a:r>
              <a:rPr lang="en-US" dirty="0"/>
              <a:t> da </a:t>
            </a:r>
            <a:r>
              <a:rPr lang="en-US" dirty="0" err="1"/>
              <a:t>coordenadora</a:t>
            </a:r>
            <a:r>
              <a:rPr lang="en-US" dirty="0"/>
              <a:t> Terezinha Carvalho no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Imóveis</a:t>
            </a:r>
            <a:r>
              <a:rPr lang="en-US" dirty="0"/>
              <a:t> e </a:t>
            </a:r>
            <a:r>
              <a:rPr lang="en-US" dirty="0" err="1"/>
              <a:t>Negócios</a:t>
            </a:r>
            <a:r>
              <a:rPr lang="en-US" dirty="0"/>
              <a:t> do SBT  </a:t>
            </a:r>
            <a:r>
              <a:rPr lang="en-US" dirty="0" err="1"/>
              <a:t>ao</a:t>
            </a:r>
            <a:r>
              <a:rPr lang="en-US" dirty="0"/>
              <a:t> vivo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contabilidade</a:t>
            </a:r>
            <a:r>
              <a:rPr lang="en-US" dirty="0"/>
              <a:t> para </a:t>
            </a:r>
            <a:r>
              <a:rPr lang="en-US" dirty="0" err="1"/>
              <a:t>Incorporação</a:t>
            </a:r>
            <a:r>
              <a:rPr lang="en-US" dirty="0"/>
              <a:t> </a:t>
            </a:r>
            <a:r>
              <a:rPr lang="en-US" dirty="0" err="1"/>
              <a:t>Imobiliária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pt-BR" sz="1800" dirty="0"/>
          </a:p>
          <a:p>
            <a:endParaRPr lang="en-US" sz="1800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FB2B1A9-92E5-12FD-7E09-5A26EF9AB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3" r="3" b="3"/>
          <a:stretch/>
        </p:blipFill>
        <p:spPr>
          <a:xfrm>
            <a:off x="773199" y="4488910"/>
            <a:ext cx="3187804" cy="22819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F25943-DAA4-CBA2-9FCD-603CDF15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05" y="4404325"/>
            <a:ext cx="2196098" cy="24333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1887EB-CAB9-F38A-DCE1-7360AB64B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905" y="4488910"/>
            <a:ext cx="2197410" cy="2197410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F3380922-3450-473D-8B15-22E586026C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1907"/>
          <a:stretch/>
        </p:blipFill>
        <p:spPr>
          <a:xfrm>
            <a:off x="9624788" y="4488910"/>
            <a:ext cx="2115254" cy="20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48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8C3116-FFF5-9876-0582-56A0FA7B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                      </a:t>
            </a:r>
            <a:r>
              <a:rPr lang="pt-BR" sz="6000" dirty="0"/>
              <a:t>2021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055C99-DEC5-13B4-3B6F-92E621A75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17" y="1612197"/>
            <a:ext cx="12064983" cy="4351338"/>
          </a:xfrm>
        </p:spPr>
        <p:txBody>
          <a:bodyPr>
            <a:normAutofit fontScale="92500"/>
          </a:bodyPr>
          <a:lstStyle/>
          <a:p>
            <a:endParaRPr lang="en-US" sz="2800" dirty="0"/>
          </a:p>
          <a:p>
            <a:r>
              <a:rPr lang="en-US" sz="2600" dirty="0"/>
              <a:t>25/02 - </a:t>
            </a:r>
            <a:r>
              <a:rPr lang="en-US" sz="2600" dirty="0" err="1"/>
              <a:t>Participação</a:t>
            </a:r>
            <a:r>
              <a:rPr lang="en-US" sz="2600" dirty="0"/>
              <a:t> da </a:t>
            </a:r>
            <a:r>
              <a:rPr lang="en-US" sz="2600" dirty="0" err="1"/>
              <a:t>coordenadora</a:t>
            </a:r>
            <a:r>
              <a:rPr lang="en-US" sz="2600" dirty="0"/>
              <a:t> da </a:t>
            </a:r>
            <a:r>
              <a:rPr lang="en-US" sz="2600" dirty="0" err="1"/>
              <a:t>comissão</a:t>
            </a:r>
            <a:r>
              <a:rPr lang="en-US" sz="2600" dirty="0"/>
              <a:t> no </a:t>
            </a:r>
            <a:r>
              <a:rPr lang="en-US" sz="2600" dirty="0" err="1"/>
              <a:t>evento</a:t>
            </a:r>
            <a:r>
              <a:rPr lang="en-US" sz="2600" dirty="0"/>
              <a:t> </a:t>
            </a:r>
            <a:r>
              <a:rPr lang="en-US" sz="2600" dirty="0" err="1"/>
              <a:t>promovido</a:t>
            </a:r>
            <a:r>
              <a:rPr lang="en-US" sz="2600" dirty="0"/>
              <a:t> pela </a:t>
            </a:r>
            <a:r>
              <a:rPr lang="en-US" sz="2600" dirty="0" err="1"/>
              <a:t>Receita</a:t>
            </a:r>
            <a:r>
              <a:rPr lang="en-US" sz="2600" dirty="0"/>
              <a:t> Federal do </a:t>
            </a:r>
            <a:r>
              <a:rPr lang="en-US" sz="2600" dirty="0" err="1"/>
              <a:t>Brasil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parceria</a:t>
            </a:r>
            <a:r>
              <a:rPr lang="en-US" sz="2600" dirty="0"/>
              <a:t> com o CRC/PB. (722 </a:t>
            </a:r>
            <a:r>
              <a:rPr lang="en-US" sz="2600" dirty="0" err="1"/>
              <a:t>visualizações</a:t>
            </a:r>
            <a:r>
              <a:rPr lang="en-US" sz="2600" dirty="0"/>
              <a:t>)</a:t>
            </a:r>
          </a:p>
          <a:p>
            <a:r>
              <a:rPr lang="pt-BR" sz="2600" dirty="0"/>
              <a:t>Visita do CRC/PB na pessoa do presidente Bruno </a:t>
            </a:r>
            <a:r>
              <a:rPr lang="pt-BR" sz="2600" dirty="0" err="1"/>
              <a:t>Sitonio</a:t>
            </a:r>
            <a:r>
              <a:rPr lang="pt-BR" sz="2600" dirty="0"/>
              <a:t> com as comissões da mulher contabilista, voluntariado e tributário para discutir as ações em conjunto no ano de 2021.</a:t>
            </a:r>
          </a:p>
          <a:p>
            <a:r>
              <a:rPr lang="en-US" sz="2600" dirty="0"/>
              <a:t>08-03- </a:t>
            </a:r>
            <a:r>
              <a:rPr lang="en-US" sz="2600" dirty="0" err="1"/>
              <a:t>Evento</a:t>
            </a:r>
            <a:r>
              <a:rPr lang="en-US" sz="2600" dirty="0"/>
              <a:t> da </a:t>
            </a:r>
            <a:r>
              <a:rPr lang="en-US" sz="2600" dirty="0" err="1"/>
              <a:t>comissão</a:t>
            </a:r>
            <a:r>
              <a:rPr lang="en-US" sz="2600" dirty="0"/>
              <a:t> da </a:t>
            </a:r>
            <a:r>
              <a:rPr lang="en-US" sz="2600" dirty="0" err="1"/>
              <a:t>mulher</a:t>
            </a:r>
            <a:r>
              <a:rPr lang="en-US" sz="2600" dirty="0"/>
              <a:t> – </a:t>
            </a:r>
            <a:r>
              <a:rPr lang="en-US" sz="2600" dirty="0" err="1"/>
              <a:t>Empreendi</a:t>
            </a:r>
            <a:r>
              <a:rPr lang="en-US" sz="2600" dirty="0"/>
              <a:t> e </a:t>
            </a:r>
            <a:r>
              <a:rPr lang="en-US" sz="2600" dirty="0" err="1"/>
              <a:t>Venci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alusão</a:t>
            </a:r>
            <a:r>
              <a:rPr lang="en-US" sz="2600" dirty="0"/>
              <a:t>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dirty="0" err="1"/>
              <a:t>dia</a:t>
            </a:r>
            <a:r>
              <a:rPr lang="en-US" sz="2600" dirty="0"/>
              <a:t> </a:t>
            </a:r>
            <a:r>
              <a:rPr lang="en-US" sz="2600" dirty="0" err="1"/>
              <a:t>internacional</a:t>
            </a:r>
            <a:r>
              <a:rPr lang="en-US" sz="2600" dirty="0"/>
              <a:t> da </a:t>
            </a:r>
            <a:r>
              <a:rPr lang="en-US" sz="2600" dirty="0" err="1"/>
              <a:t>mulher</a:t>
            </a:r>
            <a:r>
              <a:rPr lang="en-US" sz="2600" dirty="0"/>
              <a:t>. </a:t>
            </a:r>
            <a:r>
              <a:rPr lang="en-US" sz="2600" dirty="0" err="1"/>
              <a:t>Evento</a:t>
            </a:r>
            <a:r>
              <a:rPr lang="en-US" sz="2600" dirty="0"/>
              <a:t> </a:t>
            </a:r>
            <a:r>
              <a:rPr lang="en-US" sz="2600" dirty="0" err="1"/>
              <a:t>hibrido</a:t>
            </a:r>
            <a:r>
              <a:rPr lang="en-US" sz="2600" dirty="0"/>
              <a:t> </a:t>
            </a:r>
            <a:r>
              <a:rPr lang="en-US" sz="2600" dirty="0" err="1"/>
              <a:t>realizado</a:t>
            </a:r>
            <a:r>
              <a:rPr lang="en-US" sz="2600" dirty="0"/>
              <a:t> na </a:t>
            </a:r>
            <a:r>
              <a:rPr lang="en-US" sz="2600" dirty="0" err="1"/>
              <a:t>cidade</a:t>
            </a:r>
            <a:r>
              <a:rPr lang="en-US" sz="2600" dirty="0"/>
              <a:t> de Campina Grande. </a:t>
            </a:r>
            <a:r>
              <a:rPr lang="en-US" sz="2600" dirty="0" err="1"/>
              <a:t>Houve</a:t>
            </a:r>
            <a:r>
              <a:rPr lang="en-US" sz="2600" dirty="0"/>
              <a:t> um talk show e logo </a:t>
            </a:r>
            <a:r>
              <a:rPr lang="en-US" sz="2600" dirty="0" err="1"/>
              <a:t>depois</a:t>
            </a:r>
            <a:r>
              <a:rPr lang="en-US" sz="2600" dirty="0"/>
              <a:t> as </a:t>
            </a:r>
            <a:r>
              <a:rPr lang="en-US" sz="2600" dirty="0" err="1"/>
              <a:t>homenagens</a:t>
            </a:r>
            <a:r>
              <a:rPr lang="en-US" sz="2600" dirty="0"/>
              <a:t> as </a:t>
            </a:r>
            <a:r>
              <a:rPr lang="en-US" sz="2600" dirty="0" err="1"/>
              <a:t>mulheres</a:t>
            </a:r>
            <a:r>
              <a:rPr lang="en-US" sz="2600" dirty="0"/>
              <a:t> que </a:t>
            </a:r>
            <a:r>
              <a:rPr lang="en-US" sz="2600" dirty="0" err="1"/>
              <a:t>tiveram</a:t>
            </a:r>
            <a:r>
              <a:rPr lang="en-US" sz="2600" dirty="0"/>
              <a:t> </a:t>
            </a:r>
            <a:r>
              <a:rPr lang="en-US" sz="2600" dirty="0" err="1"/>
              <a:t>seus</a:t>
            </a:r>
            <a:r>
              <a:rPr lang="en-US" sz="2600" dirty="0"/>
              <a:t> </a:t>
            </a:r>
            <a:r>
              <a:rPr lang="en-US" sz="2600" dirty="0" err="1"/>
              <a:t>nomes</a:t>
            </a:r>
            <a:r>
              <a:rPr lang="en-US" sz="2600" dirty="0"/>
              <a:t> </a:t>
            </a:r>
            <a:r>
              <a:rPr lang="en-US" sz="2600" dirty="0" err="1"/>
              <a:t>citados</a:t>
            </a:r>
            <a:r>
              <a:rPr lang="en-US" sz="2600" dirty="0"/>
              <a:t> na </a:t>
            </a:r>
            <a:r>
              <a:rPr lang="en-US" sz="2600" dirty="0" err="1"/>
              <a:t>pesquisa</a:t>
            </a:r>
            <a:r>
              <a:rPr lang="en-US" sz="2600" dirty="0"/>
              <a:t> anterior </a:t>
            </a:r>
            <a:r>
              <a:rPr lang="en-US" sz="2600" dirty="0" err="1"/>
              <a:t>ao</a:t>
            </a:r>
            <a:r>
              <a:rPr lang="en-US" sz="2600" dirty="0"/>
              <a:t> </a:t>
            </a:r>
            <a:r>
              <a:rPr lang="en-US" sz="2600" dirty="0" err="1"/>
              <a:t>evento</a:t>
            </a:r>
            <a:r>
              <a:rPr lang="en-US" sz="2600" dirty="0"/>
              <a:t> </a:t>
            </a:r>
            <a:r>
              <a:rPr lang="en-US" sz="2600" dirty="0" err="1"/>
              <a:t>sobre</a:t>
            </a:r>
            <a:r>
              <a:rPr lang="en-US" sz="2600" dirty="0"/>
              <a:t> </a:t>
            </a:r>
            <a:r>
              <a:rPr lang="en-US" sz="2600" dirty="0" err="1"/>
              <a:t>seu</a:t>
            </a:r>
            <a:r>
              <a:rPr lang="en-US" sz="2600" dirty="0"/>
              <a:t> </a:t>
            </a:r>
            <a:r>
              <a:rPr lang="en-US" sz="2600" dirty="0" err="1"/>
              <a:t>destaque</a:t>
            </a:r>
            <a:r>
              <a:rPr lang="en-US" sz="2600" dirty="0"/>
              <a:t> na </a:t>
            </a:r>
            <a:r>
              <a:rPr lang="en-US" sz="2600" dirty="0" err="1"/>
              <a:t>contabilidade</a:t>
            </a:r>
            <a:r>
              <a:rPr lang="en-US" sz="2600" dirty="0"/>
              <a:t>. O </a:t>
            </a:r>
            <a:r>
              <a:rPr lang="en-US" sz="2600" dirty="0" err="1"/>
              <a:t>evento</a:t>
            </a:r>
            <a:r>
              <a:rPr lang="en-US" sz="2600" dirty="0"/>
              <a:t> </a:t>
            </a:r>
            <a:r>
              <a:rPr lang="en-US" sz="2600" dirty="0" err="1"/>
              <a:t>teve</a:t>
            </a:r>
            <a:r>
              <a:rPr lang="en-US" sz="2600" dirty="0"/>
              <a:t> a </a:t>
            </a:r>
            <a:r>
              <a:rPr lang="en-US" sz="2600" dirty="0" err="1"/>
              <a:t>participanção</a:t>
            </a:r>
            <a:r>
              <a:rPr lang="en-US" sz="2600" dirty="0"/>
              <a:t> de 225 </a:t>
            </a:r>
            <a:r>
              <a:rPr lang="en-US" sz="2600" dirty="0" err="1"/>
              <a:t>pessoas</a:t>
            </a:r>
            <a:r>
              <a:rPr lang="en-US" sz="2600" dirty="0"/>
              <a:t>.</a:t>
            </a:r>
          </a:p>
          <a:p>
            <a:r>
              <a:rPr lang="en-US" sz="2600" dirty="0"/>
              <a:t>15-03 </a:t>
            </a:r>
            <a:r>
              <a:rPr lang="en-US" sz="2600" dirty="0" err="1"/>
              <a:t>Participação</a:t>
            </a:r>
            <a:r>
              <a:rPr lang="en-US" sz="2600" dirty="0"/>
              <a:t> da </a:t>
            </a:r>
            <a:r>
              <a:rPr lang="en-US" sz="2600" dirty="0" err="1"/>
              <a:t>coordenadora</a:t>
            </a:r>
            <a:r>
              <a:rPr lang="en-US" sz="2600" dirty="0"/>
              <a:t> Terezinha Carvalho na </a:t>
            </a:r>
            <a:r>
              <a:rPr lang="en-US" sz="2600" dirty="0" err="1"/>
              <a:t>preparação</a:t>
            </a:r>
            <a:r>
              <a:rPr lang="en-US" sz="2600" dirty="0"/>
              <a:t> e </a:t>
            </a:r>
            <a:r>
              <a:rPr lang="en-US" sz="2600" dirty="0" err="1"/>
              <a:t>coordenação</a:t>
            </a:r>
            <a:r>
              <a:rPr lang="en-US" sz="2600" dirty="0"/>
              <a:t> do Webinar </a:t>
            </a:r>
            <a:r>
              <a:rPr lang="en-US" sz="2600" dirty="0" err="1"/>
              <a:t>sobre</a:t>
            </a:r>
            <a:r>
              <a:rPr lang="en-US" sz="2600" dirty="0"/>
              <a:t> a </a:t>
            </a:r>
            <a:r>
              <a:rPr lang="en-US" sz="2600" dirty="0" err="1"/>
              <a:t>destinação</a:t>
            </a:r>
            <a:r>
              <a:rPr lang="en-US" sz="2600" dirty="0"/>
              <a:t> do IRPF. (246 </a:t>
            </a:r>
            <a:r>
              <a:rPr lang="en-US" sz="2600" dirty="0" err="1"/>
              <a:t>participantes</a:t>
            </a:r>
            <a:r>
              <a:rPr lang="en-US" sz="2600" dirty="0"/>
              <a:t>.)</a:t>
            </a:r>
          </a:p>
          <a:p>
            <a:endParaRPr lang="en-US" sz="2600" dirty="0"/>
          </a:p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63AEAFE-9F8C-C1F6-EF0B-172A45DE1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79" y="365125"/>
            <a:ext cx="2226915" cy="1247072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114EEA1E-9F36-E314-B0C9-7BA442D9D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93" y="237867"/>
            <a:ext cx="1849015" cy="184901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662C54-A4C4-DF00-E2B7-BC02DFE2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981" y="103396"/>
            <a:ext cx="3287138" cy="18490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FC6952-0377-7E5E-F2CC-C19117452B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69" r="2" b="5894"/>
          <a:stretch/>
        </p:blipFill>
        <p:spPr>
          <a:xfrm>
            <a:off x="9108135" y="5540188"/>
            <a:ext cx="1948319" cy="131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0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BF4E1-30F6-0B35-50F6-BBEA504A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969"/>
            <a:ext cx="10515600" cy="1027386"/>
          </a:xfrm>
        </p:spPr>
        <p:txBody>
          <a:bodyPr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EFA612-CA92-33D9-B5B6-13D863F8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43" y="982782"/>
            <a:ext cx="12084424" cy="4461669"/>
          </a:xfrm>
        </p:spPr>
        <p:txBody>
          <a:bodyPr/>
          <a:lstStyle/>
          <a:p>
            <a:r>
              <a:rPr lang="en-US" sz="2300" dirty="0"/>
              <a:t>25-03 Live </a:t>
            </a:r>
            <a:r>
              <a:rPr lang="en-US" sz="2300" dirty="0" err="1"/>
              <a:t>sobre</a:t>
            </a:r>
            <a:r>
              <a:rPr lang="en-US" sz="2300" dirty="0"/>
              <a:t> o </a:t>
            </a:r>
            <a:r>
              <a:rPr lang="en-US" sz="2300" dirty="0" err="1"/>
              <a:t>tema</a:t>
            </a:r>
            <a:r>
              <a:rPr lang="en-US" sz="2300" dirty="0"/>
              <a:t> IRPF 2021, com a </a:t>
            </a:r>
            <a:r>
              <a:rPr lang="en-US" sz="2300" dirty="0" err="1"/>
              <a:t>delegada</a:t>
            </a:r>
            <a:r>
              <a:rPr lang="en-US" sz="2300" dirty="0"/>
              <a:t> </a:t>
            </a:r>
            <a:r>
              <a:rPr lang="en-US" sz="2300" dirty="0" err="1"/>
              <a:t>adjunta</a:t>
            </a:r>
            <a:r>
              <a:rPr lang="en-US" sz="2300" dirty="0"/>
              <a:t> da </a:t>
            </a:r>
            <a:r>
              <a:rPr lang="en-US" sz="2300" dirty="0" err="1"/>
              <a:t>Receita</a:t>
            </a:r>
            <a:r>
              <a:rPr lang="en-US" sz="2300" dirty="0"/>
              <a:t> Federal  Fabiana Moura e com </a:t>
            </a:r>
            <a:r>
              <a:rPr lang="en-US" sz="2300" dirty="0" err="1"/>
              <a:t>mediação</a:t>
            </a:r>
            <a:r>
              <a:rPr lang="en-US" sz="2300" dirty="0"/>
              <a:t> da </a:t>
            </a:r>
            <a:r>
              <a:rPr lang="en-US" sz="2300" dirty="0" err="1"/>
              <a:t>membro</a:t>
            </a:r>
            <a:r>
              <a:rPr lang="en-US" sz="2300" dirty="0"/>
              <a:t> da </a:t>
            </a:r>
            <a:r>
              <a:rPr lang="en-US" sz="2300" dirty="0" err="1"/>
              <a:t>comissão</a:t>
            </a:r>
            <a:r>
              <a:rPr lang="en-US" sz="2300" dirty="0"/>
              <a:t> Tania </a:t>
            </a:r>
            <a:r>
              <a:rPr lang="en-US" sz="2300" dirty="0" err="1"/>
              <a:t>Negreiros</a:t>
            </a:r>
            <a:r>
              <a:rPr lang="en-US" sz="2300" dirty="0"/>
              <a:t>. (159 participações).</a:t>
            </a:r>
          </a:p>
          <a:p>
            <a:r>
              <a:rPr lang="en-US" sz="2300" dirty="0" err="1"/>
              <a:t>Participação</a:t>
            </a:r>
            <a:r>
              <a:rPr lang="en-US" sz="2300" dirty="0"/>
              <a:t> da </a:t>
            </a:r>
            <a:r>
              <a:rPr lang="en-US" sz="2300" dirty="0" err="1"/>
              <a:t>membro</a:t>
            </a:r>
            <a:r>
              <a:rPr lang="en-US" sz="2300" dirty="0"/>
              <a:t> da </a:t>
            </a:r>
            <a:r>
              <a:rPr lang="en-US" sz="2300" dirty="0" err="1"/>
              <a:t>comissão</a:t>
            </a:r>
            <a:r>
              <a:rPr lang="en-US" sz="2300" dirty="0"/>
              <a:t> Silvia Batista no </a:t>
            </a:r>
            <a:r>
              <a:rPr lang="en-US" sz="2300" dirty="0" err="1"/>
              <a:t>programa</a:t>
            </a:r>
            <a:r>
              <a:rPr lang="en-US" sz="2300" dirty="0"/>
              <a:t> Global JPB </a:t>
            </a:r>
            <a:r>
              <a:rPr lang="en-US" sz="2300" dirty="0" err="1"/>
              <a:t>em</a:t>
            </a:r>
            <a:r>
              <a:rPr lang="en-US" sz="2300" dirty="0"/>
              <a:t> 01/03 </a:t>
            </a:r>
            <a:r>
              <a:rPr lang="en-US" sz="2300" dirty="0" err="1"/>
              <a:t>esclarecendo</a:t>
            </a:r>
            <a:r>
              <a:rPr lang="en-US" sz="2300" dirty="0"/>
              <a:t> as </a:t>
            </a:r>
            <a:r>
              <a:rPr lang="en-US" sz="2300" dirty="0" err="1"/>
              <a:t>dúvidas</a:t>
            </a:r>
            <a:r>
              <a:rPr lang="en-US" sz="2300" dirty="0"/>
              <a:t> </a:t>
            </a:r>
            <a:r>
              <a:rPr lang="en-US" sz="2300" dirty="0" err="1"/>
              <a:t>sobre</a:t>
            </a:r>
            <a:r>
              <a:rPr lang="en-US" sz="2300" dirty="0"/>
              <a:t> o IRPF.</a:t>
            </a:r>
          </a:p>
          <a:p>
            <a:r>
              <a:rPr lang="en-US" sz="2300" dirty="0" err="1"/>
              <a:t>Participação</a:t>
            </a:r>
            <a:r>
              <a:rPr lang="en-US" sz="2300" dirty="0"/>
              <a:t> da </a:t>
            </a:r>
            <a:r>
              <a:rPr lang="en-US" sz="2300" dirty="0" err="1"/>
              <a:t>coordenadora</a:t>
            </a:r>
            <a:r>
              <a:rPr lang="en-US" sz="2300" dirty="0"/>
              <a:t> da </a:t>
            </a:r>
            <a:r>
              <a:rPr lang="en-US" sz="2300" dirty="0" err="1"/>
              <a:t>mulher</a:t>
            </a:r>
            <a:r>
              <a:rPr lang="en-US" sz="2300" dirty="0"/>
              <a:t> </a:t>
            </a:r>
            <a:r>
              <a:rPr lang="en-US" sz="2300" dirty="0" err="1"/>
              <a:t>contabilista</a:t>
            </a:r>
            <a:r>
              <a:rPr lang="en-US" sz="2300" dirty="0"/>
              <a:t> na </a:t>
            </a:r>
            <a:r>
              <a:rPr lang="en-US" sz="2300" dirty="0" err="1"/>
              <a:t>primeira</a:t>
            </a:r>
            <a:r>
              <a:rPr lang="en-US" sz="2300" dirty="0"/>
              <a:t> </a:t>
            </a:r>
            <a:r>
              <a:rPr lang="en-US" sz="2300" dirty="0" err="1"/>
              <a:t>reunião</a:t>
            </a:r>
            <a:r>
              <a:rPr lang="en-US" sz="2300" dirty="0"/>
              <a:t> do </a:t>
            </a:r>
            <a:r>
              <a:rPr lang="en-US" sz="2300" dirty="0" err="1"/>
              <a:t>ano</a:t>
            </a:r>
            <a:r>
              <a:rPr lang="en-US" sz="2300" dirty="0"/>
              <a:t> da </a:t>
            </a:r>
            <a:r>
              <a:rPr lang="en-US" sz="2300" dirty="0" err="1"/>
              <a:t>comissão</a:t>
            </a:r>
            <a:r>
              <a:rPr lang="en-US" sz="2300" dirty="0"/>
              <a:t> </a:t>
            </a:r>
            <a:r>
              <a:rPr lang="en-US" sz="2300" dirty="0" err="1"/>
              <a:t>nacional</a:t>
            </a:r>
            <a:r>
              <a:rPr lang="en-US" sz="2300" dirty="0"/>
              <a:t>, </a:t>
            </a:r>
            <a:r>
              <a:rPr lang="en-US" sz="2300" dirty="0" err="1"/>
              <a:t>aonde</a:t>
            </a:r>
            <a:r>
              <a:rPr lang="en-US" sz="2300" dirty="0"/>
              <a:t> </a:t>
            </a:r>
            <a:r>
              <a:rPr lang="en-US" sz="2300" dirty="0" err="1"/>
              <a:t>foi</a:t>
            </a:r>
            <a:r>
              <a:rPr lang="en-US" sz="2300" dirty="0"/>
              <a:t> </a:t>
            </a:r>
            <a:r>
              <a:rPr lang="en-US" sz="2300" dirty="0" err="1"/>
              <a:t>apresentado</a:t>
            </a:r>
            <a:r>
              <a:rPr lang="en-US" sz="2300" dirty="0"/>
              <a:t> </a:t>
            </a:r>
            <a:r>
              <a:rPr lang="en-US" sz="2300" dirty="0" err="1"/>
              <a:t>os</a:t>
            </a:r>
            <a:r>
              <a:rPr lang="en-US" sz="2300" dirty="0"/>
              <a:t> </a:t>
            </a:r>
            <a:r>
              <a:rPr lang="en-US" sz="2300" dirty="0" err="1"/>
              <a:t>projetos</a:t>
            </a:r>
            <a:r>
              <a:rPr lang="en-US" sz="2300" dirty="0"/>
              <a:t> para o </a:t>
            </a:r>
            <a:r>
              <a:rPr lang="en-US" sz="2300" dirty="0" err="1"/>
              <a:t>ano</a:t>
            </a:r>
            <a:r>
              <a:rPr lang="en-US" sz="2300" dirty="0"/>
              <a:t> de 2021. </a:t>
            </a:r>
            <a:r>
              <a:rPr lang="en-US" sz="2300" dirty="0" err="1"/>
              <a:t>Nesse</a:t>
            </a:r>
            <a:r>
              <a:rPr lang="en-US" sz="2300" dirty="0"/>
              <a:t> </a:t>
            </a:r>
            <a:r>
              <a:rPr lang="en-US" sz="2300" dirty="0" err="1"/>
              <a:t>momento</a:t>
            </a:r>
            <a:r>
              <a:rPr lang="en-US" sz="2300" dirty="0"/>
              <a:t> </a:t>
            </a:r>
            <a:r>
              <a:rPr lang="en-US" sz="2300" dirty="0" err="1"/>
              <a:t>foi</a:t>
            </a:r>
            <a:r>
              <a:rPr lang="en-US" sz="2300" dirty="0"/>
              <a:t> </a:t>
            </a:r>
            <a:r>
              <a:rPr lang="en-US" sz="2300" dirty="0" err="1"/>
              <a:t>apresentado</a:t>
            </a:r>
            <a:r>
              <a:rPr lang="en-US" sz="2300" dirty="0"/>
              <a:t> a nova logo </a:t>
            </a:r>
            <a:r>
              <a:rPr lang="en-US" sz="2300" dirty="0" err="1"/>
              <a:t>marca</a:t>
            </a:r>
            <a:r>
              <a:rPr lang="en-US" sz="2300" dirty="0"/>
              <a:t> da </a:t>
            </a:r>
            <a:r>
              <a:rPr lang="en-US" sz="2300" dirty="0" err="1"/>
              <a:t>comissão</a:t>
            </a:r>
            <a:r>
              <a:rPr lang="en-US" sz="2300" dirty="0"/>
              <a:t> da </a:t>
            </a:r>
            <a:r>
              <a:rPr lang="en-US" sz="2300" dirty="0" err="1"/>
              <a:t>mulher</a:t>
            </a:r>
            <a:r>
              <a:rPr lang="en-US" sz="2300" dirty="0"/>
              <a:t>. </a:t>
            </a:r>
          </a:p>
          <a:p>
            <a:r>
              <a:rPr lang="pt-BR" sz="2300" dirty="0"/>
              <a:t>Participação de Terezinha Carvalho, Luciana Dias, Maria Auxiliadora como convidadas da também membro Silvia Batista para participação de uma </a:t>
            </a:r>
            <a:r>
              <a:rPr lang="pt-BR" sz="2300" dirty="0" err="1"/>
              <a:t>live</a:t>
            </a:r>
            <a:r>
              <a:rPr lang="pt-BR" sz="2300" dirty="0"/>
              <a:t> sobre IRPF. Tivemos a presença de 152 participantes.</a:t>
            </a:r>
            <a:br>
              <a:rPr lang="pt-BR" sz="2300" dirty="0"/>
            </a:br>
            <a:endParaRPr lang="en-US" sz="2300" dirty="0"/>
          </a:p>
          <a:p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619A8B41-BD65-4418-17C3-01C6738CE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238" y="4529912"/>
            <a:ext cx="2328088" cy="2328088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55DD18-6FDB-1919-2CC9-8F5782880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9091" r="9780"/>
          <a:stretch/>
        </p:blipFill>
        <p:spPr>
          <a:xfrm>
            <a:off x="10165587" y="4329079"/>
            <a:ext cx="2026413" cy="2575959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48A2EF1C-875D-53DC-2003-CAA85D19E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029"/>
          <a:stretch/>
        </p:blipFill>
        <p:spPr>
          <a:xfrm>
            <a:off x="3470662" y="4529912"/>
            <a:ext cx="4309654" cy="18901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783E5A-7FD7-1EBE-2B07-6B1C70A9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902" y="4210904"/>
            <a:ext cx="1174099" cy="26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4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F1BD2-8E13-BA00-6F04-3008D317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                      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48C1B-9A8B-228D-A32C-CCFFE713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7" y="1306597"/>
            <a:ext cx="9735670" cy="4570713"/>
          </a:xfrm>
        </p:spPr>
        <p:txBody>
          <a:bodyPr/>
          <a:lstStyle/>
          <a:p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confecionado</a:t>
            </a:r>
            <a:r>
              <a:rPr lang="en-US" sz="2400" dirty="0"/>
              <a:t> um post com a </a:t>
            </a:r>
            <a:r>
              <a:rPr lang="en-US" sz="2400" dirty="0" err="1"/>
              <a:t>indicação</a:t>
            </a:r>
            <a:r>
              <a:rPr lang="en-US" sz="2400" dirty="0"/>
              <a:t> das </a:t>
            </a:r>
            <a:r>
              <a:rPr lang="en-US" sz="2400" dirty="0" err="1"/>
              <a:t>regiões</a:t>
            </a:r>
            <a:r>
              <a:rPr lang="en-US" sz="2400" dirty="0"/>
              <a:t> </a:t>
            </a:r>
            <a:r>
              <a:rPr lang="en-US" sz="2400" dirty="0" err="1"/>
              <a:t>aonde</a:t>
            </a:r>
            <a:r>
              <a:rPr lang="en-US" sz="2400" dirty="0"/>
              <a:t> as </a:t>
            </a: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atuam</a:t>
            </a:r>
            <a:r>
              <a:rPr lang="en-US" sz="2400" dirty="0"/>
              <a:t> no Estado da Paraiba. (109 </a:t>
            </a:r>
            <a:r>
              <a:rPr lang="en-US" sz="2400" dirty="0" err="1"/>
              <a:t>acessos</a:t>
            </a:r>
            <a:r>
              <a:rPr lang="en-US" sz="2400" dirty="0"/>
              <a:t>)</a:t>
            </a:r>
          </a:p>
          <a:p>
            <a:r>
              <a:rPr lang="en-US" sz="2400" dirty="0"/>
              <a:t>22-04  Live com a </a:t>
            </a:r>
            <a:r>
              <a:rPr lang="en-US" sz="2400" dirty="0" err="1"/>
              <a:t>mediadora</a:t>
            </a:r>
            <a:r>
              <a:rPr lang="en-US" sz="2400" dirty="0"/>
              <a:t> Silvia Batista e a </a:t>
            </a:r>
            <a:r>
              <a:rPr lang="en-US" sz="2400" dirty="0" err="1"/>
              <a:t>convidade</a:t>
            </a:r>
            <a:r>
              <a:rPr lang="en-US" sz="2400" dirty="0"/>
              <a:t> Dra.  Juliana Cabral com o </a:t>
            </a:r>
            <a:r>
              <a:rPr lang="en-US" sz="2400" dirty="0" err="1"/>
              <a:t>tema</a:t>
            </a:r>
            <a:r>
              <a:rPr lang="en-US" sz="2400" dirty="0"/>
              <a:t> LGPD E O SETOR CONTÁBIL. (199 </a:t>
            </a:r>
            <a:r>
              <a:rPr lang="en-US" sz="2400" dirty="0" err="1"/>
              <a:t>participantes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Participação</a:t>
            </a:r>
            <a:r>
              <a:rPr lang="en-US" sz="2400" dirty="0"/>
              <a:t> da </a:t>
            </a:r>
            <a:r>
              <a:rPr lang="en-US" sz="2400" dirty="0" err="1"/>
              <a:t>coordenadora</a:t>
            </a:r>
            <a:r>
              <a:rPr lang="en-US" sz="2400" dirty="0"/>
              <a:t> Terezinha Carvalho na </a:t>
            </a:r>
            <a:r>
              <a:rPr lang="en-US" sz="2400" dirty="0" err="1"/>
              <a:t>reunião</a:t>
            </a:r>
            <a:r>
              <a:rPr lang="en-US" sz="2400" dirty="0"/>
              <a:t> do </a:t>
            </a:r>
            <a:r>
              <a:rPr lang="en-US" sz="2400" dirty="0" err="1"/>
              <a:t>setor</a:t>
            </a:r>
            <a:r>
              <a:rPr lang="en-US" sz="2400" dirty="0"/>
              <a:t> </a:t>
            </a:r>
            <a:r>
              <a:rPr lang="en-US" sz="2400" dirty="0" err="1"/>
              <a:t>pessoal</a:t>
            </a:r>
            <a:r>
              <a:rPr lang="en-US" sz="2400" dirty="0"/>
              <a:t> do CRC/PB.</a:t>
            </a:r>
          </a:p>
          <a:p>
            <a:r>
              <a:rPr lang="en-US" sz="2400" dirty="0"/>
              <a:t>08-04 Live  com o </a:t>
            </a:r>
            <a:r>
              <a:rPr lang="en-US" sz="2400" dirty="0" err="1"/>
              <a:t>tema</a:t>
            </a:r>
            <a:r>
              <a:rPr lang="en-US" sz="2400" dirty="0"/>
              <a:t> a era das </a:t>
            </a: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empreendedoras</a:t>
            </a:r>
            <a:r>
              <a:rPr lang="en-US" sz="2400" dirty="0"/>
              <a:t>. </a:t>
            </a:r>
            <a:r>
              <a:rPr lang="en-US" sz="2400" dirty="0" err="1"/>
              <a:t>Mediada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 Luciana Dias e a </a:t>
            </a:r>
            <a:r>
              <a:rPr lang="en-US" sz="2400" dirty="0" err="1"/>
              <a:t>Convidade</a:t>
            </a:r>
            <a:r>
              <a:rPr lang="en-US" sz="2400" dirty="0"/>
              <a:t> Jacy Viana </a:t>
            </a:r>
            <a:r>
              <a:rPr lang="en-US" sz="2400" dirty="0" err="1"/>
              <a:t>gerente</a:t>
            </a:r>
            <a:r>
              <a:rPr lang="en-US" sz="2400" dirty="0"/>
              <a:t> do </a:t>
            </a:r>
            <a:r>
              <a:rPr lang="en-US" sz="2400" dirty="0" err="1"/>
              <a:t>Sebrae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Participação</a:t>
            </a:r>
            <a:r>
              <a:rPr lang="en-US" sz="2400" dirty="0"/>
              <a:t> da </a:t>
            </a:r>
            <a:r>
              <a:rPr lang="en-US" sz="2400" dirty="0" err="1"/>
              <a:t>coordenadora</a:t>
            </a:r>
            <a:r>
              <a:rPr lang="en-US" sz="2400" dirty="0"/>
              <a:t> da </a:t>
            </a:r>
            <a:r>
              <a:rPr lang="en-US" sz="2400" dirty="0" err="1"/>
              <a:t>comissão</a:t>
            </a:r>
            <a:r>
              <a:rPr lang="en-US" sz="2400" dirty="0"/>
              <a:t> da </a:t>
            </a:r>
            <a:r>
              <a:rPr lang="en-US" sz="2400" dirty="0" err="1"/>
              <a:t>mulher</a:t>
            </a:r>
            <a:r>
              <a:rPr lang="en-US" sz="2400" dirty="0"/>
              <a:t> </a:t>
            </a:r>
            <a:r>
              <a:rPr lang="en-US" sz="2400" dirty="0" err="1"/>
              <a:t>contabilista</a:t>
            </a:r>
            <a:r>
              <a:rPr lang="en-US" sz="2400" dirty="0"/>
              <a:t> na </a:t>
            </a:r>
            <a:r>
              <a:rPr lang="en-US" sz="2400" dirty="0" err="1"/>
              <a:t>reunião</a:t>
            </a:r>
            <a:r>
              <a:rPr lang="en-US" sz="2400" dirty="0"/>
              <a:t> </a:t>
            </a:r>
            <a:r>
              <a:rPr lang="en-US" sz="2400" dirty="0" err="1"/>
              <a:t>plenária</a:t>
            </a:r>
            <a:r>
              <a:rPr lang="en-US" sz="2400" dirty="0"/>
              <a:t> do CRC/PB </a:t>
            </a:r>
            <a:r>
              <a:rPr lang="en-US" sz="2400" dirty="0" err="1"/>
              <a:t>aonde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apresentado</a:t>
            </a:r>
            <a:r>
              <a:rPr lang="en-US" sz="2400" dirty="0"/>
              <a:t> o </a:t>
            </a:r>
            <a:r>
              <a:rPr lang="en-US" sz="2400" dirty="0" err="1"/>
              <a:t>relato</a:t>
            </a:r>
            <a:r>
              <a:rPr lang="en-US" sz="2400" dirty="0"/>
              <a:t> </a:t>
            </a:r>
            <a:r>
              <a:rPr lang="en-US" sz="2400" dirty="0" err="1"/>
              <a:t>integrado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800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59BC28-9193-D203-285E-999778040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435" y="1606250"/>
            <a:ext cx="2218767" cy="4886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61F59E-7AAA-C446-D997-70E462BE4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022" y="5172665"/>
            <a:ext cx="1630438" cy="1630438"/>
          </a:xfrm>
          <a:prstGeom prst="rect">
            <a:avLst/>
          </a:prstGeom>
        </p:spPr>
      </p:pic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92228440-0021-1583-7F56-31B6E0649E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" r="18676"/>
          <a:stretch/>
        </p:blipFill>
        <p:spPr>
          <a:xfrm>
            <a:off x="9843247" y="35074"/>
            <a:ext cx="1985542" cy="14213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F93630-242C-4B94-70F1-2F6B705203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8" r="20433" b="5"/>
          <a:stretch/>
        </p:blipFill>
        <p:spPr>
          <a:xfrm>
            <a:off x="6004180" y="5204557"/>
            <a:ext cx="1168903" cy="1630438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87F9CC9C-A1E6-D4B7-2443-0AFC2E4595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94" b="15134"/>
          <a:stretch/>
        </p:blipFill>
        <p:spPr>
          <a:xfrm>
            <a:off x="954454" y="5204557"/>
            <a:ext cx="3717478" cy="16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27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21BD8F-8A1D-4968-BD1D-C5181CD6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A História da mulher contabilista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FC871-B859-482B-9C58-BE198C47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6" y="142875"/>
            <a:ext cx="7772399" cy="6710831"/>
          </a:xfrm>
        </p:spPr>
        <p:txBody>
          <a:bodyPr anchor="ctr">
            <a:normAutofit/>
          </a:bodyPr>
          <a:lstStyle/>
          <a:p>
            <a:endParaRPr lang="pt-BR" sz="2200" dirty="0"/>
          </a:p>
          <a:p>
            <a:r>
              <a:rPr lang="pt-BR" sz="2200" dirty="0"/>
              <a:t>O I Encontro Nacional da Mulher Contabilista, que ocorreu, no ano de 1991, na cidade do Rio de Janeiro. Foi o marco para que milhares de mulheres contabilistas pudessem levar adiante o objetivo de promover o aprimoramento técnico-cultural, por meio de ações de incentivo a uma maior participação das contabilistas na vida social e política do País.</a:t>
            </a:r>
          </a:p>
          <a:p>
            <a:r>
              <a:rPr lang="pt-BR" sz="2200" dirty="0"/>
              <a:t>No ano de 1992, foi realizado na cidade de Salvador (BA), o II Encontro, que, com um número mais expressivo de participantes, definiu metas e estratégias para o papel da profissional.</a:t>
            </a:r>
          </a:p>
          <a:p>
            <a:r>
              <a:rPr lang="pt-BR" sz="2200" dirty="0"/>
              <a:t>Em 1999, Maceió (AL), o III Encontro da Mulher ganhou força e despertou a atenção das profissionais da categoria.</a:t>
            </a:r>
          </a:p>
          <a:p>
            <a:r>
              <a:rPr lang="pt-BR" sz="2200" dirty="0"/>
              <a:t>O IV Encontro, em 2003, em Belo Horizonte (MG). Durante três dias, foram debatidas questões como a desigualdade nos salários, a jornada múltipla e a competitividade.</a:t>
            </a:r>
          </a:p>
          <a:p>
            <a:endParaRPr lang="pt-BR" sz="2200" dirty="0"/>
          </a:p>
          <a:p>
            <a:endParaRPr lang="pt-BR" sz="2000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E8D51-C68E-63E2-94DD-30A628223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2021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78C251D-8B32-1573-496E-D8C749B52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5129" y="1690688"/>
            <a:ext cx="3621012" cy="5051051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73B0E28-A6A6-F3C4-78A9-8E356E6DCE98}"/>
              </a:ext>
            </a:extLst>
          </p:cNvPr>
          <p:cNvSpPr txBox="1"/>
          <p:nvPr/>
        </p:nvSpPr>
        <p:spPr>
          <a:xfrm>
            <a:off x="222193" y="2713196"/>
            <a:ext cx="8453737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pt-BR" sz="1000" b="0" i="0" u="none" strike="noStrike" baseline="0" dirty="0">
              <a:latin typeface="Trebuchet MS" panose="020B0603020202020204" pitchFamily="34" charset="0"/>
            </a:endParaRPr>
          </a:p>
          <a:p>
            <a:r>
              <a:rPr lang="pt-BR" sz="2000" i="0" u="none" strike="noStrike" baseline="0" dirty="0"/>
              <a:t>05 e 21/05/21 – Participação da coordenadora da comissão Terezinha Carvalho e a membro Silvia Batista no II Congresso Paraibano de Direito do Trabalho.(307 participantes)</a:t>
            </a:r>
          </a:p>
          <a:p>
            <a:endParaRPr lang="pt-BR" sz="2000" dirty="0"/>
          </a:p>
          <a:p>
            <a:r>
              <a:rPr lang="pt-BR" sz="2000" i="0" u="none" strike="noStrike" baseline="0" dirty="0"/>
              <a:t>Reconhecimento da comissão da mulher ao </a:t>
            </a:r>
            <a:r>
              <a:rPr lang="pt-BR" sz="2000" i="0" u="none" strike="noStrike" baseline="0" dirty="0" err="1"/>
              <a:t>diadas</a:t>
            </a:r>
            <a:r>
              <a:rPr lang="pt-BR" sz="2000" i="0" u="none" strike="noStrike" baseline="0" dirty="0"/>
              <a:t> mães. Foi feito um </a:t>
            </a:r>
            <a:r>
              <a:rPr lang="pt-BR" sz="2000" i="0" u="none" strike="noStrike" baseline="0" dirty="0" err="1"/>
              <a:t>video</a:t>
            </a:r>
            <a:r>
              <a:rPr lang="pt-BR" sz="2000" i="0" u="none" strike="noStrike" baseline="0" dirty="0"/>
              <a:t> com as profissionais do CRC/PB homenageando as mães contabilistas. (236 visualizações)</a:t>
            </a:r>
          </a:p>
          <a:p>
            <a:pPr algn="l"/>
            <a:endParaRPr lang="pt-BR" sz="2000" i="0" u="none" strike="noStrike" baseline="0" dirty="0"/>
          </a:p>
          <a:p>
            <a:r>
              <a:rPr lang="pt-BR" sz="2000" i="0" u="none" strike="noStrike" baseline="0" dirty="0"/>
              <a:t>13/05 </a:t>
            </a:r>
            <a:r>
              <a:rPr lang="pt-BR" sz="2000" i="0" u="none" strike="noStrike" baseline="0" dirty="0" err="1"/>
              <a:t>live</a:t>
            </a:r>
            <a:r>
              <a:rPr lang="pt-BR" sz="2000" i="0" u="none" strike="noStrike" baseline="0" dirty="0"/>
              <a:t> com o tema: MULHER EMPREENDEDORA, mediada por </a:t>
            </a:r>
            <a:r>
              <a:rPr lang="pt-BR" sz="2000" i="0" u="none" strike="noStrike" baseline="0" dirty="0" err="1"/>
              <a:t>Marcleide</a:t>
            </a:r>
            <a:r>
              <a:rPr lang="pt-BR" sz="2000" i="0" u="none" strike="noStrike" baseline="0" dirty="0"/>
              <a:t> Pederneiras tendo </a:t>
            </a:r>
            <a:r>
              <a:rPr lang="pt-BR" sz="2000" i="0" u="none" strike="noStrike" baseline="0" dirty="0" err="1"/>
              <a:t>comoconvida</a:t>
            </a:r>
            <a:r>
              <a:rPr lang="pt-BR" sz="2000" i="0" u="none" strike="noStrike" baseline="0" dirty="0"/>
              <a:t> Sra. Luciana Balbino, é empreendedora social, (Restaurante Vó Maria em Areia) com 293 visualizações.</a:t>
            </a:r>
          </a:p>
          <a:p>
            <a:endParaRPr lang="pt-BR" sz="2000" i="0" u="none" strike="noStrike" baseline="0" dirty="0"/>
          </a:p>
          <a:p>
            <a:endParaRPr lang="pt-BR" sz="1800" b="0" i="0" u="none" strike="noStrike" baseline="0" dirty="0">
              <a:solidFill>
                <a:srgbClr val="40404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DE08242-B3AD-B60D-1F7F-4267378E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0"/>
            <a:ext cx="2377870" cy="29986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E63645C-7DDA-D091-16E2-1C823999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70" y="233830"/>
            <a:ext cx="1232992" cy="273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3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35A92E-19BE-E985-08FA-2E77A2B5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365125"/>
            <a:ext cx="11057965" cy="1325563"/>
          </a:xfrm>
        </p:spPr>
        <p:txBody>
          <a:bodyPr/>
          <a:lstStyle/>
          <a:p>
            <a:r>
              <a:rPr lang="pt-BR" dirty="0"/>
              <a:t>2021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345FF22-46E6-FEED-98DD-0A7B4B039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151" y="158190"/>
            <a:ext cx="4356052" cy="4351338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6E4AAB-1F5C-54E0-6C43-47DE128B55BE}"/>
              </a:ext>
            </a:extLst>
          </p:cNvPr>
          <p:cNvSpPr txBox="1"/>
          <p:nvPr/>
        </p:nvSpPr>
        <p:spPr>
          <a:xfrm>
            <a:off x="529061" y="2026865"/>
            <a:ext cx="708139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endParaRPr lang="pt-BR" sz="1000" b="0" i="0" u="none" strike="noStrike" baseline="0" dirty="0">
              <a:latin typeface="Trebuchet MS" panose="020B0603020202020204" pitchFamily="34" charset="0"/>
            </a:endParaRPr>
          </a:p>
          <a:p>
            <a:endParaRPr lang="pt-BR" sz="1800" b="0" i="0" u="none" strike="noStrike" baseline="0" dirty="0">
              <a:solidFill>
                <a:srgbClr val="404040"/>
              </a:solidFill>
            </a:endParaRPr>
          </a:p>
          <a:p>
            <a:r>
              <a:rPr lang="pt-BR" sz="1800" b="0" i="0" u="none" strike="noStrike" baseline="0" dirty="0"/>
              <a:t>Participação da coordenadora Terezinha Carvalho como mediadora na Live do SESCON/PB no dia17/05 com a advogada Juliana Cabral sobrea Lei 14.151 Afastamento da emprega da gestante do trabalho presencial.</a:t>
            </a:r>
          </a:p>
          <a:p>
            <a:pPr algn="l"/>
            <a:endParaRPr lang="pt-BR" sz="1800" b="0" i="0" u="none" strike="noStrike" baseline="0" dirty="0"/>
          </a:p>
          <a:p>
            <a:r>
              <a:rPr lang="pt-BR" sz="1800" b="0" i="0" u="none" strike="noStrike" baseline="0" dirty="0"/>
              <a:t>Visita dos membros da comissão a cidade de Bananeiras para tratarmos do encontro estadual da mulher contabilista que será realizado em 09/09/21 de forma hibrida.</a:t>
            </a:r>
          </a:p>
          <a:p>
            <a:pPr algn="l"/>
            <a:endParaRPr lang="pt-BR" sz="1800" b="0" i="0" u="none" strike="noStrike" baseline="0" dirty="0"/>
          </a:p>
          <a:p>
            <a:r>
              <a:rPr lang="pt-BR" sz="1800" b="0" i="0" u="none" strike="noStrike" baseline="0" dirty="0"/>
              <a:t>Participação da membro da comissão Luciana Dias na radio correio da serra FM, no programa Correio debate, no dia 25/05/2021, falando sobre PIX e Finanças.</a:t>
            </a:r>
          </a:p>
          <a:p>
            <a:pPr algn="l"/>
            <a:endParaRPr lang="pt-BR" sz="1800" b="0" i="0" u="none" strike="noStrike" baseline="0" dirty="0"/>
          </a:p>
          <a:p>
            <a:r>
              <a:rPr lang="pt-BR" sz="1800" b="0" i="0" u="none" strike="noStrike" baseline="0" dirty="0"/>
              <a:t>13-05 Participação da coordenadora da comissão no </a:t>
            </a:r>
            <a:r>
              <a:rPr lang="pt-BR" sz="1800" b="0" i="0" u="none" strike="noStrike" baseline="0" dirty="0" err="1"/>
              <a:t>eventoda</a:t>
            </a:r>
            <a:r>
              <a:rPr lang="pt-BR" sz="1800" b="0" i="0" u="none" strike="noStrike" baseline="0" dirty="0"/>
              <a:t> UFPB sobre destinação do IR para projetos sociais.(Particição87 pessoas)</a:t>
            </a:r>
          </a:p>
          <a:p>
            <a:endParaRPr lang="pt-BR" sz="1800" b="0" i="0" u="none" strike="noStrike" baseline="0" dirty="0">
              <a:latin typeface="Trebuchet MS" panose="020B0603020202020204" pitchFamily="34" charset="0"/>
            </a:endParaRPr>
          </a:p>
          <a:p>
            <a:endParaRPr lang="pt-BR" sz="1800" b="0" i="0" u="none" strike="noStrike" baseline="0" dirty="0">
              <a:solidFill>
                <a:srgbClr val="40404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F6D1F1-6945-11EB-CBFD-A0B9242E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55" y="3270810"/>
            <a:ext cx="4581545" cy="3429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53005F4-0C53-4B51-B037-E4FB1F03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028" y="192323"/>
            <a:ext cx="2992539" cy="214153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C4C60D8-E336-AD13-1371-78B02620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424" y="158190"/>
            <a:ext cx="2321604" cy="23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54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283B7-45D5-1761-70F4-DB7A827D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828"/>
            <a:ext cx="10515600" cy="1325563"/>
          </a:xfrm>
        </p:spPr>
        <p:txBody>
          <a:bodyPr/>
          <a:lstStyle/>
          <a:p>
            <a:r>
              <a:rPr lang="pt-BR" dirty="0"/>
              <a:t>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D3CF3E-DB61-9B9C-22E0-E29AC25BF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08" y="1012885"/>
            <a:ext cx="8582638" cy="4351338"/>
          </a:xfrm>
        </p:spPr>
        <p:txBody>
          <a:bodyPr>
            <a:normAutofit/>
          </a:bodyPr>
          <a:lstStyle/>
          <a:p>
            <a:r>
              <a:rPr lang="pt-BR" sz="1800" b="0" i="0" u="none" strike="noStrike" baseline="0" dirty="0"/>
              <a:t>27/05/21 - Live com o tema: MULHERES E SUAS VERSÕES, mediada por Lourdinha Siqueira e a convidada Marcela Arnauld de Souza, mãe, esposa, empresária contábil, mestre em contabilidade e membro do conselho fiscal da FAP.</a:t>
            </a:r>
          </a:p>
          <a:p>
            <a:r>
              <a:rPr lang="pt-BR" sz="1800" b="0" i="0" u="none" strike="noStrike" baseline="0" dirty="0"/>
              <a:t>Participação de Luciana Dias no II simpósio de Gestão, com o tema: Comportamento de Consumo consciente e Sustentável, pela Faculdade Estácio.</a:t>
            </a:r>
          </a:p>
          <a:p>
            <a:r>
              <a:rPr lang="pt-BR" sz="1800" b="0" i="0" u="none" strike="noStrike" baseline="0" dirty="0"/>
              <a:t>Participação de Andressa Costa na </a:t>
            </a:r>
            <a:r>
              <a:rPr lang="pt-BR" sz="1800" b="0" i="0" u="none" strike="noStrike" baseline="0" dirty="0" err="1"/>
              <a:t>live</a:t>
            </a:r>
            <a:r>
              <a:rPr lang="pt-BR" sz="1800" b="0" i="0" u="none" strike="noStrike" baseline="0" dirty="0"/>
              <a:t> como usar a Gestão de Marketing para ter um negócio competitivo?</a:t>
            </a:r>
          </a:p>
          <a:p>
            <a:r>
              <a:rPr lang="pt-BR" sz="1800" b="0" i="0" u="none" strike="noStrike" baseline="0" dirty="0" err="1"/>
              <a:t>Entrevistaa</a:t>
            </a:r>
            <a:r>
              <a:rPr lang="pt-BR" sz="1800" b="0" i="0" u="none" strike="noStrike" baseline="0" dirty="0"/>
              <a:t> coordenadora da comissão ao Jornal Bom Dia Paraíba da Rede Globo sobrea </a:t>
            </a:r>
            <a:r>
              <a:rPr lang="pt-BR" sz="1800" b="0" i="0" u="none" strike="noStrike" baseline="0" dirty="0" err="1"/>
              <a:t>declaraçãodo</a:t>
            </a:r>
            <a:r>
              <a:rPr lang="pt-BR" sz="1800" b="0" i="0" u="none" strike="noStrike" baseline="0" dirty="0"/>
              <a:t> </a:t>
            </a:r>
            <a:r>
              <a:rPr lang="pt-BR" sz="1800" b="0" i="0" u="none" strike="noStrike" baseline="0" dirty="0" err="1"/>
              <a:t>impostode</a:t>
            </a:r>
            <a:r>
              <a:rPr lang="pt-BR" sz="1800" b="0" i="0" u="none" strike="noStrike" baseline="0" dirty="0"/>
              <a:t> Renda.</a:t>
            </a:r>
          </a:p>
          <a:p>
            <a:r>
              <a:rPr lang="pt-BR" sz="1800" b="0" i="0" u="none" strike="noStrike" baseline="0" dirty="0"/>
              <a:t>Participação de Silvia Batista no Jornal JPB no dia31/05 para falar sobre as implicações da entrega fora do prazo do imposto de Renda Pessoa Física.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17FDC4-2E03-6706-7C31-ED0B646E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39" y="109631"/>
            <a:ext cx="2661232" cy="2667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46C76F-318B-3EDA-A9EA-F1727106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746" y="3032245"/>
            <a:ext cx="2921325" cy="29213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6F67217-6A87-02AA-691F-532898B9B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740" y="4520067"/>
            <a:ext cx="1270747" cy="225910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3D4DA6F-CAA5-1639-3EAC-1C1FCB764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776" y="4608275"/>
            <a:ext cx="2821707" cy="23623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044DE73-0AC6-E761-69ED-9A987026B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780" y="4608275"/>
            <a:ext cx="1634867" cy="22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52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0ECF6-EB12-2873-6487-FAD3B856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    </a:t>
            </a:r>
            <a:r>
              <a:rPr lang="pt-BR" sz="5400" dirty="0"/>
              <a:t>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3CE5BC-11D0-7043-2048-2D73EA4B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8278"/>
            <a:ext cx="8346141" cy="4954215"/>
          </a:xfrm>
        </p:spPr>
        <p:txBody>
          <a:bodyPr>
            <a:normAutofit fontScale="92500" lnSpcReduction="20000"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r>
              <a:rPr lang="en-US" sz="2800" dirty="0" err="1"/>
              <a:t>Participação</a:t>
            </a:r>
            <a:r>
              <a:rPr lang="en-US" sz="2800" dirty="0"/>
              <a:t> da vice-</a:t>
            </a:r>
            <a:r>
              <a:rPr lang="en-US" sz="2800" dirty="0" err="1"/>
              <a:t>coordenadora</a:t>
            </a:r>
            <a:r>
              <a:rPr lang="en-US" sz="2800" dirty="0"/>
              <a:t> Maria </a:t>
            </a:r>
            <a:r>
              <a:rPr lang="en-US" sz="2800" dirty="0" err="1"/>
              <a:t>Auxiliadora</a:t>
            </a:r>
            <a:r>
              <a:rPr lang="en-US" sz="2800" dirty="0"/>
              <a:t> e da </a:t>
            </a:r>
            <a:r>
              <a:rPr lang="en-US" sz="2800" dirty="0" err="1"/>
              <a:t>membro</a:t>
            </a:r>
            <a:r>
              <a:rPr lang="en-US" sz="2800" dirty="0"/>
              <a:t> Luciana Dias no Bom </a:t>
            </a:r>
            <a:r>
              <a:rPr lang="en-US" sz="2800" dirty="0" err="1"/>
              <a:t>Dia</a:t>
            </a:r>
            <a:r>
              <a:rPr lang="en-US" sz="2800" dirty="0"/>
              <a:t> </a:t>
            </a:r>
            <a:r>
              <a:rPr lang="en-US" sz="2800" dirty="0" err="1"/>
              <a:t>Paraíba</a:t>
            </a:r>
            <a:r>
              <a:rPr lang="en-US" sz="2800" dirty="0"/>
              <a:t>, </a:t>
            </a:r>
            <a:r>
              <a:rPr lang="en-US" sz="2800" dirty="0" err="1"/>
              <a:t>falando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a </a:t>
            </a:r>
            <a:r>
              <a:rPr lang="en-US" sz="2800" dirty="0" err="1"/>
              <a:t>importancia</a:t>
            </a:r>
            <a:r>
              <a:rPr lang="en-US" sz="2800" dirty="0"/>
              <a:t> da </a:t>
            </a:r>
            <a:r>
              <a:rPr lang="en-US" sz="2800" dirty="0" err="1"/>
              <a:t>Educação</a:t>
            </a:r>
            <a:r>
              <a:rPr lang="en-US" sz="2800" dirty="0"/>
              <a:t> </a:t>
            </a:r>
            <a:r>
              <a:rPr lang="en-US" sz="2800" dirty="0" err="1"/>
              <a:t>Financeira</a:t>
            </a:r>
            <a:r>
              <a:rPr lang="en-US" sz="2800" dirty="0"/>
              <a:t> </a:t>
            </a:r>
          </a:p>
          <a:p>
            <a:r>
              <a:rPr lang="pt-BR" sz="2800" dirty="0"/>
              <a:t>Participação da coordenadora Terezinha Carvalho em </a:t>
            </a:r>
            <a:r>
              <a:rPr lang="pt-BR" sz="2800" dirty="0" err="1"/>
              <a:t>live</a:t>
            </a:r>
            <a:r>
              <a:rPr lang="pt-BR" sz="2800" dirty="0"/>
              <a:t> do SESCON/PB, tratando da substituição da DISO pelo SERO.</a:t>
            </a:r>
            <a:endParaRPr lang="en-US" sz="2800" dirty="0"/>
          </a:p>
          <a:p>
            <a:r>
              <a:rPr lang="pt-BR" dirty="0"/>
              <a:t>Participação da membro da Comissão Silvia Batista no Pensar Contabilidade.</a:t>
            </a:r>
          </a:p>
          <a:p>
            <a:r>
              <a:rPr lang="pt-BR" sz="2800" dirty="0"/>
              <a:t>Nomeação da membro Lourdinha Siqueira como delegada do CRC/PB representando a região  do Cariri  (Monteiro/PB)</a:t>
            </a:r>
          </a:p>
          <a:p>
            <a:endParaRPr lang="pt-BR" dirty="0"/>
          </a:p>
        </p:txBody>
      </p:sp>
      <p:pic>
        <p:nvPicPr>
          <p:cNvPr id="4" name="Espaço Reservado para Conteúdo 3" descr="Tela de computador&#10;&#10;Descrição gerada automaticamente">
            <a:extLst>
              <a:ext uri="{FF2B5EF4-FFF2-40B4-BE49-F238E27FC236}">
                <a16:creationId xmlns:a16="http://schemas.microsoft.com/office/drawing/2014/main" id="{7DCDD5CB-7545-3030-C9B9-9C5476D9DE8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793" t="26087" r="39887" b="38294"/>
          <a:stretch/>
        </p:blipFill>
        <p:spPr bwMode="auto">
          <a:xfrm>
            <a:off x="9604053" y="2200506"/>
            <a:ext cx="2055037" cy="246444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 descr="Tela de computador&#10;&#10;Descrição gerada automaticamente">
            <a:extLst>
              <a:ext uri="{FF2B5EF4-FFF2-40B4-BE49-F238E27FC236}">
                <a16:creationId xmlns:a16="http://schemas.microsoft.com/office/drawing/2014/main" id="{804C8814-CF32-42B3-BD4E-85C7FE327BD1}"/>
              </a:ext>
            </a:extLst>
          </p:cNvPr>
          <p:cNvPicPr/>
          <p:nvPr/>
        </p:nvPicPr>
        <p:blipFill rotWithShape="1">
          <a:blip r:embed="rId3"/>
          <a:srcRect l="39652" t="30853" r="39464" b="36538"/>
          <a:stretch/>
        </p:blipFill>
        <p:spPr bwMode="auto">
          <a:xfrm>
            <a:off x="9604053" y="125506"/>
            <a:ext cx="2362499" cy="2075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Espaço Reservado para Conteúdo 6">
            <a:extLst>
              <a:ext uri="{FF2B5EF4-FFF2-40B4-BE49-F238E27FC236}">
                <a16:creationId xmlns:a16="http://schemas.microsoft.com/office/drawing/2014/main" id="{95B69DE6-13AC-73D5-CA49-D33AE5FF5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4830" y="4507583"/>
            <a:ext cx="1301722" cy="2314174"/>
          </a:xfrm>
          <a:prstGeom prst="rect">
            <a:avLst/>
          </a:prstGeom>
        </p:spPr>
      </p:pic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9ACB2A45-5C9B-18DF-CCB4-99E7667C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757" y="4435392"/>
            <a:ext cx="1513207" cy="2613025"/>
          </a:xfrm>
          <a:prstGeom prst="rect">
            <a:avLst/>
          </a:prstGeom>
        </p:spPr>
      </p:pic>
      <p:pic>
        <p:nvPicPr>
          <p:cNvPr id="8" name="Imagem 7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B1E450E6-63CB-5B4F-9F1B-D38ABC2A52E2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27545" r="-1" b="13979"/>
          <a:stretch/>
        </p:blipFill>
        <p:spPr bwMode="auto">
          <a:xfrm>
            <a:off x="4398410" y="155841"/>
            <a:ext cx="2362499" cy="2613025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2827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64F9F-8E03-BA0F-C70A-FE906895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05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2021</a:t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DD34A0D-E010-8143-CCB3-B965B4E57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2706" y="209130"/>
            <a:ext cx="2963116" cy="29631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E60D891-49A5-974E-8553-6E52E2C656D1}"/>
              </a:ext>
            </a:extLst>
          </p:cNvPr>
          <p:cNvSpPr txBox="1"/>
          <p:nvPr/>
        </p:nvSpPr>
        <p:spPr>
          <a:xfrm>
            <a:off x="409845" y="806083"/>
            <a:ext cx="84148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10/06/21 - Live com </a:t>
            </a:r>
            <a:r>
              <a:rPr lang="en-US" dirty="0" err="1"/>
              <a:t>Zenaide</a:t>
            </a:r>
            <a:r>
              <a:rPr lang="en-US" dirty="0"/>
              <a:t> Carvalho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empreendedorismo</a:t>
            </a:r>
            <a:r>
              <a:rPr lang="en-US" dirty="0"/>
              <a:t> </a:t>
            </a:r>
            <a:r>
              <a:rPr lang="en-US" dirty="0" err="1"/>
              <a:t>Contábil</a:t>
            </a:r>
            <a:r>
              <a:rPr lang="en-US" dirty="0"/>
              <a:t> com a </a:t>
            </a:r>
            <a:r>
              <a:rPr lang="en-US" dirty="0" err="1"/>
              <a:t>mediação</a:t>
            </a:r>
            <a:r>
              <a:rPr lang="en-US" dirty="0"/>
              <a:t> de Andressa Shirley  (438 </a:t>
            </a:r>
            <a:r>
              <a:rPr lang="en-US" dirty="0" err="1"/>
              <a:t>participantes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08/07 - Live com as </a:t>
            </a:r>
            <a:r>
              <a:rPr lang="en-US" dirty="0" err="1"/>
              <a:t>delegadas</a:t>
            </a:r>
            <a:r>
              <a:rPr lang="en-US" dirty="0"/>
              <a:t> do CRC/PB  com a </a:t>
            </a:r>
            <a:r>
              <a:rPr lang="en-US" dirty="0" err="1"/>
              <a:t>mediação</a:t>
            </a:r>
            <a:r>
              <a:rPr lang="en-US" dirty="0"/>
              <a:t> da </a:t>
            </a:r>
            <a:r>
              <a:rPr lang="en-US" dirty="0" err="1"/>
              <a:t>coordenadora</a:t>
            </a:r>
            <a:r>
              <a:rPr lang="en-US" dirty="0"/>
              <a:t> Terezinha Carvalho (317 </a:t>
            </a:r>
            <a:r>
              <a:rPr lang="en-US" dirty="0" err="1"/>
              <a:t>participantes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Nomeação</a:t>
            </a:r>
            <a:r>
              <a:rPr lang="en-US" dirty="0"/>
              <a:t> da </a:t>
            </a:r>
            <a:r>
              <a:rPr lang="en-US" dirty="0" err="1"/>
              <a:t>coordenadora</a:t>
            </a:r>
            <a:r>
              <a:rPr lang="en-US" dirty="0"/>
              <a:t> Terezinha Carvalho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coordenadora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para </a:t>
            </a:r>
            <a:r>
              <a:rPr lang="en-US" dirty="0" err="1"/>
              <a:t>divulgação</a:t>
            </a:r>
            <a:r>
              <a:rPr lang="en-US" dirty="0"/>
              <a:t> e </a:t>
            </a:r>
            <a:r>
              <a:rPr lang="en-US" dirty="0" err="1"/>
              <a:t>organização</a:t>
            </a:r>
            <a:r>
              <a:rPr lang="en-US" dirty="0"/>
              <a:t> da VIII </a:t>
            </a:r>
            <a:r>
              <a:rPr lang="en-US" dirty="0" err="1"/>
              <a:t>convenção</a:t>
            </a:r>
            <a:r>
              <a:rPr lang="en-US" dirty="0"/>
              <a:t> </a:t>
            </a:r>
            <a:r>
              <a:rPr lang="en-US" dirty="0" err="1"/>
              <a:t>Paraibana</a:t>
            </a:r>
            <a:r>
              <a:rPr lang="en-US" dirty="0"/>
              <a:t> de </a:t>
            </a:r>
            <a:r>
              <a:rPr lang="en-US" dirty="0" err="1"/>
              <a:t>Contabilidade</a:t>
            </a:r>
            <a:r>
              <a:rPr lang="en-US" dirty="0"/>
              <a:t> do CRC/PB.</a:t>
            </a:r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7" name="Espaço Reservado para Conteúdo 3">
            <a:extLst>
              <a:ext uri="{FF2B5EF4-FFF2-40B4-BE49-F238E27FC236}">
                <a16:creationId xmlns:a16="http://schemas.microsoft.com/office/drawing/2014/main" id="{E429F184-F2F2-875B-A822-3EAEFC764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780" y="3353875"/>
            <a:ext cx="2707042" cy="2707042"/>
          </a:xfrm>
          <a:prstGeom prst="rect">
            <a:avLst/>
          </a:prstGeom>
        </p:spPr>
      </p:pic>
      <p:pic>
        <p:nvPicPr>
          <p:cNvPr id="8" name="Imagem 7" descr="Interface gráfica do usuário, Texto, Aplicativo, Word&#10;&#10;Descrição gerada automaticamente">
            <a:extLst>
              <a:ext uri="{FF2B5EF4-FFF2-40B4-BE49-F238E27FC236}">
                <a16:creationId xmlns:a16="http://schemas.microsoft.com/office/drawing/2014/main" id="{655F3363-8FE1-B45E-06B6-6BDB9530917F}"/>
              </a:ext>
            </a:extLst>
          </p:cNvPr>
          <p:cNvPicPr/>
          <p:nvPr/>
        </p:nvPicPr>
        <p:blipFill rotWithShape="1">
          <a:blip r:embed="rId4"/>
          <a:srcRect l="28365" t="14799" r="27328" b="10703"/>
          <a:stretch/>
        </p:blipFill>
        <p:spPr bwMode="auto">
          <a:xfrm>
            <a:off x="6288056" y="3244797"/>
            <a:ext cx="2963116" cy="281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0E7828-2952-A8AC-A32D-CD98BD61F24E}"/>
              </a:ext>
            </a:extLst>
          </p:cNvPr>
          <p:cNvSpPr txBox="1"/>
          <p:nvPr/>
        </p:nvSpPr>
        <p:spPr>
          <a:xfrm>
            <a:off x="343012" y="3129624"/>
            <a:ext cx="5819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19/07 - A </a:t>
            </a:r>
            <a:r>
              <a:rPr lang="en-US" dirty="0" err="1"/>
              <a:t>membro</a:t>
            </a:r>
            <a:r>
              <a:rPr lang="en-US" dirty="0"/>
              <a:t> da </a:t>
            </a:r>
            <a:r>
              <a:rPr lang="en-US" dirty="0" err="1"/>
              <a:t>comissão</a:t>
            </a:r>
            <a:r>
              <a:rPr lang="en-US" dirty="0"/>
              <a:t> Marilia </a:t>
            </a:r>
            <a:r>
              <a:rPr lang="en-US" dirty="0" err="1"/>
              <a:t>Raulino</a:t>
            </a:r>
            <a:r>
              <a:rPr lang="en-US" dirty="0"/>
              <a:t> </a:t>
            </a:r>
            <a:r>
              <a:rPr lang="en-US" dirty="0" err="1"/>
              <a:t>coordenou</a:t>
            </a:r>
            <a:r>
              <a:rPr lang="en-US" dirty="0"/>
              <a:t> a live dos </a:t>
            </a:r>
            <a:r>
              <a:rPr lang="en-US" dirty="0" err="1"/>
              <a:t>orgãos</a:t>
            </a:r>
            <a:r>
              <a:rPr lang="en-US" dirty="0"/>
              <a:t> SEBRAE/PB, SESCON/PB e o CRC/PB com o </a:t>
            </a:r>
            <a:r>
              <a:rPr lang="en-US" dirty="0" err="1"/>
              <a:t>tema</a:t>
            </a:r>
            <a:r>
              <a:rPr lang="en-US" dirty="0"/>
              <a:t> “O </a:t>
            </a:r>
            <a:r>
              <a:rPr lang="en-US" dirty="0" err="1"/>
              <a:t>marco</a:t>
            </a:r>
            <a:r>
              <a:rPr lang="en-US" dirty="0"/>
              <a:t> legal das Startups lei </a:t>
            </a:r>
            <a:r>
              <a:rPr lang="en-US" dirty="0" err="1"/>
              <a:t>complementar</a:t>
            </a:r>
            <a:r>
              <a:rPr lang="en-US" dirty="0"/>
              <a:t> 182/2021”(</a:t>
            </a:r>
            <a:r>
              <a:rPr lang="en-US" dirty="0" err="1"/>
              <a:t>Participação</a:t>
            </a:r>
            <a:r>
              <a:rPr lang="en-US" dirty="0"/>
              <a:t> de 228 </a:t>
            </a:r>
            <a:r>
              <a:rPr lang="en-US" dirty="0" err="1"/>
              <a:t>pessoas</a:t>
            </a:r>
            <a:r>
              <a:rPr lang="en-US" dirty="0"/>
              <a:t>)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4E19682-CF04-81D2-0687-4AF233C6E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70" y="4023431"/>
            <a:ext cx="1433464" cy="241935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61F79E-1F71-3262-FFFB-0DEF8159EF60}"/>
              </a:ext>
            </a:extLst>
          </p:cNvPr>
          <p:cNvSpPr txBox="1"/>
          <p:nvPr/>
        </p:nvSpPr>
        <p:spPr>
          <a:xfrm>
            <a:off x="409845" y="4350651"/>
            <a:ext cx="24318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12/08 Live  com o Tema Recursos Humanos com a convidada Penha Fernandes e mediada por Silvia Batista (158 participantes)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F2988F6-E3D3-C222-7F3D-67F3C77BD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683231"/>
            <a:ext cx="1954161" cy="19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6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5FCE1-AEF6-2A9E-8D71-3C744C7D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44588"/>
          </a:xfrm>
        </p:spPr>
        <p:txBody>
          <a:bodyPr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129C93-05D6-5870-1048-E192CB27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928" y="1144588"/>
            <a:ext cx="9430871" cy="5032375"/>
          </a:xfrm>
        </p:spPr>
        <p:txBody>
          <a:bodyPr/>
          <a:lstStyle/>
          <a:p>
            <a:r>
              <a:rPr lang="en-US" sz="2800" dirty="0"/>
              <a:t>20 e 21/08/21 - </a:t>
            </a:r>
            <a:r>
              <a:rPr lang="en-US" sz="2800" dirty="0" err="1"/>
              <a:t>Participação</a:t>
            </a:r>
            <a:r>
              <a:rPr lang="en-US" sz="2800" dirty="0"/>
              <a:t> da </a:t>
            </a:r>
            <a:r>
              <a:rPr lang="en-US" sz="2800" dirty="0" err="1"/>
              <a:t>coordenadora</a:t>
            </a:r>
            <a:r>
              <a:rPr lang="en-US" sz="2800" dirty="0"/>
              <a:t> Terezinha Carvalho e  </a:t>
            </a:r>
            <a:r>
              <a:rPr lang="en-US" sz="2800" dirty="0" err="1"/>
              <a:t>Lourdinha</a:t>
            </a:r>
            <a:r>
              <a:rPr lang="en-US" sz="2800" dirty="0"/>
              <a:t>  Siqueira no </a:t>
            </a:r>
            <a:r>
              <a:rPr lang="en-US" sz="2800" dirty="0" err="1"/>
              <a:t>Seminário</a:t>
            </a:r>
            <a:r>
              <a:rPr lang="en-US" sz="2800" dirty="0"/>
              <a:t> de </a:t>
            </a:r>
            <a:r>
              <a:rPr lang="en-US" sz="2800" dirty="0" err="1"/>
              <a:t>Delegados</a:t>
            </a:r>
            <a:r>
              <a:rPr lang="en-US" sz="2800" dirty="0"/>
              <a:t> </a:t>
            </a:r>
            <a:r>
              <a:rPr lang="en-US" sz="2800" dirty="0" err="1"/>
              <a:t>representantes</a:t>
            </a:r>
            <a:r>
              <a:rPr lang="en-US" sz="2800" dirty="0"/>
              <a:t> do CRC/PB (</a:t>
            </a:r>
            <a:r>
              <a:rPr lang="en-US" sz="2800" dirty="0" err="1"/>
              <a:t>participação</a:t>
            </a:r>
            <a:r>
              <a:rPr lang="en-US" sz="2800" dirty="0"/>
              <a:t> de 20 </a:t>
            </a:r>
            <a:r>
              <a:rPr lang="en-US" sz="2800" dirty="0" err="1"/>
              <a:t>pessoas</a:t>
            </a:r>
            <a:r>
              <a:rPr lang="en-US" dirty="0"/>
              <a:t>)</a:t>
            </a:r>
          </a:p>
          <a:p>
            <a:r>
              <a:rPr lang="en-US" sz="2800" dirty="0"/>
              <a:t>26/08/21 Live com o </a:t>
            </a:r>
            <a:r>
              <a:rPr lang="en-US" sz="2800" dirty="0" err="1"/>
              <a:t>tema</a:t>
            </a:r>
            <a:r>
              <a:rPr lang="en-US" sz="2800" dirty="0"/>
              <a:t>: 05 </a:t>
            </a:r>
            <a:r>
              <a:rPr lang="en-US" sz="2800" dirty="0" err="1"/>
              <a:t>Dicas</a:t>
            </a:r>
            <a:r>
              <a:rPr lang="en-US" sz="2800" dirty="0"/>
              <a:t> para </a:t>
            </a:r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errar</a:t>
            </a:r>
            <a:r>
              <a:rPr lang="en-US" sz="2800" dirty="0"/>
              <a:t> </a:t>
            </a:r>
            <a:r>
              <a:rPr lang="en-US" sz="2800" dirty="0" err="1"/>
              <a:t>nas</a:t>
            </a:r>
            <a:r>
              <a:rPr lang="en-US" sz="2800" dirty="0"/>
              <a:t> </a:t>
            </a:r>
            <a:r>
              <a:rPr lang="en-US" sz="2800" dirty="0" err="1"/>
              <a:t>rubricas</a:t>
            </a:r>
            <a:r>
              <a:rPr lang="en-US" sz="2800" dirty="0"/>
              <a:t> do </a:t>
            </a:r>
            <a:r>
              <a:rPr lang="en-US" sz="2800" dirty="0" err="1"/>
              <a:t>Esocial</a:t>
            </a:r>
            <a:r>
              <a:rPr lang="en-US" sz="2800" dirty="0"/>
              <a:t>, </a:t>
            </a:r>
            <a:r>
              <a:rPr lang="en-US" sz="2800" dirty="0" err="1"/>
              <a:t>tendo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convidada</a:t>
            </a:r>
            <a:r>
              <a:rPr lang="en-US" sz="2800" dirty="0"/>
              <a:t> a Prof. </a:t>
            </a:r>
            <a:r>
              <a:rPr lang="en-US" sz="2800" dirty="0" err="1"/>
              <a:t>Euza</a:t>
            </a:r>
            <a:r>
              <a:rPr lang="en-US" sz="2800" dirty="0"/>
              <a:t> Bisco e </a:t>
            </a:r>
            <a:r>
              <a:rPr lang="en-US" sz="2800" dirty="0" err="1"/>
              <a:t>mediada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Silvia Batista. (214 </a:t>
            </a:r>
            <a:r>
              <a:rPr lang="en-US" sz="2800" dirty="0" err="1"/>
              <a:t>participantes</a:t>
            </a:r>
            <a:r>
              <a:rPr lang="en-US" dirty="0"/>
              <a:t>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pt-BR" dirty="0"/>
          </a:p>
        </p:txBody>
      </p:sp>
      <p:pic>
        <p:nvPicPr>
          <p:cNvPr id="4" name="Espaço Reservado para Conteúdo 4" descr="Mesa com computadores&#10;&#10;Descrição gerada automaticamente com confiança média">
            <a:extLst>
              <a:ext uri="{FF2B5EF4-FFF2-40B4-BE49-F238E27FC236}">
                <a16:creationId xmlns:a16="http://schemas.microsoft.com/office/drawing/2014/main" id="{AF5F5F4D-B05F-A304-77D8-CFD30E7FA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823" r="6" b="19324"/>
          <a:stretch/>
        </p:blipFill>
        <p:spPr>
          <a:xfrm>
            <a:off x="1" y="2286001"/>
            <a:ext cx="2388151" cy="2288103"/>
          </a:xfrm>
          <a:custGeom>
            <a:avLst/>
            <a:gdLst/>
            <a:ahLst/>
            <a:cxnLst/>
            <a:rect l="l" t="t" r="r" b="b"/>
            <a:pathLst>
              <a:path w="2388151" h="2288103">
                <a:moveTo>
                  <a:pt x="0" y="0"/>
                </a:moveTo>
                <a:lnTo>
                  <a:pt x="2032191" y="0"/>
                </a:lnTo>
                <a:lnTo>
                  <a:pt x="2388151" y="2288103"/>
                </a:lnTo>
                <a:lnTo>
                  <a:pt x="95581" y="2288103"/>
                </a:lnTo>
                <a:lnTo>
                  <a:pt x="0" y="1717652"/>
                </a:lnTo>
                <a:close/>
              </a:path>
            </a:pathLst>
          </a:custGeom>
        </p:spPr>
      </p:pic>
      <p:pic>
        <p:nvPicPr>
          <p:cNvPr id="5" name="Imagem 4" descr="Homem sentado na cadeira&#10;&#10;Descrição gerada automaticamente com confiança baixa">
            <a:extLst>
              <a:ext uri="{FF2B5EF4-FFF2-40B4-BE49-F238E27FC236}">
                <a16:creationId xmlns:a16="http://schemas.microsoft.com/office/drawing/2014/main" id="{8B9E239F-2A5F-CCCE-E2DD-5018FF993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7034" r="1" b="28500"/>
          <a:stretch/>
        </p:blipFill>
        <p:spPr>
          <a:xfrm>
            <a:off x="95582" y="4574104"/>
            <a:ext cx="2648210" cy="2283897"/>
          </a:xfrm>
          <a:custGeom>
            <a:avLst/>
            <a:gdLst/>
            <a:ahLst/>
            <a:cxnLst/>
            <a:rect l="l" t="t" r="r" b="b"/>
            <a:pathLst>
              <a:path w="2648210" h="2283897">
                <a:moveTo>
                  <a:pt x="0" y="0"/>
                </a:moveTo>
                <a:lnTo>
                  <a:pt x="2292570" y="0"/>
                </a:lnTo>
                <a:lnTo>
                  <a:pt x="2630980" y="2175293"/>
                </a:lnTo>
                <a:lnTo>
                  <a:pt x="2631314" y="2175293"/>
                </a:lnTo>
                <a:lnTo>
                  <a:pt x="2648210" y="2283897"/>
                </a:lnTo>
                <a:lnTo>
                  <a:pt x="382674" y="2283897"/>
                </a:lnTo>
                <a:close/>
              </a:path>
            </a:pathLst>
          </a:custGeom>
        </p:spPr>
      </p:pic>
      <p:pic>
        <p:nvPicPr>
          <p:cNvPr id="6" name="Imagem 5" descr="Balcão de loja&#10;&#10;Descrição gerada automaticamente com confiança baixa">
            <a:extLst>
              <a:ext uri="{FF2B5EF4-FFF2-40B4-BE49-F238E27FC236}">
                <a16:creationId xmlns:a16="http://schemas.microsoft.com/office/drawing/2014/main" id="{ACA3F6A6-C67E-2028-4E46-9D310CEA5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36725"/>
          <a:stretch/>
        </p:blipFill>
        <p:spPr>
          <a:xfrm>
            <a:off x="1" y="10"/>
            <a:ext cx="2032191" cy="2285990"/>
          </a:xfrm>
          <a:custGeom>
            <a:avLst/>
            <a:gdLst/>
            <a:ahLst/>
            <a:cxnLst/>
            <a:rect l="l" t="t" r="r" b="b"/>
            <a:pathLst>
              <a:path w="2032191" h="2286000">
                <a:moveTo>
                  <a:pt x="0" y="0"/>
                </a:moveTo>
                <a:lnTo>
                  <a:pt x="1676558" y="0"/>
                </a:lnTo>
                <a:lnTo>
                  <a:pt x="2032191" y="2286000"/>
                </a:lnTo>
                <a:lnTo>
                  <a:pt x="0" y="2286000"/>
                </a:ln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DEEB1F-9BC6-C682-07B7-AAAC4F0BB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901" y="4283483"/>
            <a:ext cx="2574517" cy="2574517"/>
          </a:xfrm>
          <a:prstGeom prst="rect">
            <a:avLst/>
          </a:prstGeom>
        </p:spPr>
      </p:pic>
      <p:pic>
        <p:nvPicPr>
          <p:cNvPr id="8" name="Espaço Reservado para Conteúdo 4">
            <a:extLst>
              <a:ext uri="{FF2B5EF4-FFF2-40B4-BE49-F238E27FC236}">
                <a16:creationId xmlns:a16="http://schemas.microsoft.com/office/drawing/2014/main" id="{BFEB516E-311C-EC73-6286-EE42EAF6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737" y="3746593"/>
            <a:ext cx="3176538" cy="31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77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8B0A17-4A53-4CE7-BA98-7A72AC78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447741"/>
            <a:ext cx="4278623" cy="1645919"/>
          </a:xfrm>
        </p:spPr>
        <p:txBody>
          <a:bodyPr>
            <a:normAutofit/>
          </a:bodyPr>
          <a:lstStyle/>
          <a:p>
            <a:endParaRPr lang="pt-BR" sz="4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AD93FD3-7DF2-4DC8-BD55-8B2EB5F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579"/>
            <a:ext cx="8109718" cy="4604421"/>
          </a:xfrm>
          <a:custGeom>
            <a:avLst/>
            <a:gdLst>
              <a:gd name="connsiteX0" fmla="*/ 7381313 w 8109718"/>
              <a:gd name="connsiteY0" fmla="*/ 1839459 h 4604421"/>
              <a:gd name="connsiteX1" fmla="*/ 7381313 w 8109718"/>
              <a:gd name="connsiteY1" fmla="*/ 1853646 h 4604421"/>
              <a:gd name="connsiteX2" fmla="*/ 7379359 w 8109718"/>
              <a:gd name="connsiteY2" fmla="*/ 1846552 h 4604421"/>
              <a:gd name="connsiteX3" fmla="*/ 1321854 w 8109718"/>
              <a:gd name="connsiteY3" fmla="*/ 0 h 4604421"/>
              <a:gd name="connsiteX4" fmla="*/ 5365317 w 8109718"/>
              <a:gd name="connsiteY4" fmla="*/ 0 h 4604421"/>
              <a:gd name="connsiteX5" fmla="*/ 5985373 w 8109718"/>
              <a:gd name="connsiteY5" fmla="*/ 365439 h 4604421"/>
              <a:gd name="connsiteX6" fmla="*/ 8011470 w 8109718"/>
              <a:gd name="connsiteY6" fmla="*/ 3854515 h 4604421"/>
              <a:gd name="connsiteX7" fmla="*/ 8011470 w 8109718"/>
              <a:gd name="connsiteY7" fmla="*/ 4567993 h 4604421"/>
              <a:gd name="connsiteX8" fmla="*/ 7998115 w 8109718"/>
              <a:gd name="connsiteY8" fmla="*/ 4590992 h 4604421"/>
              <a:gd name="connsiteX9" fmla="*/ 7990317 w 8109718"/>
              <a:gd name="connsiteY9" fmla="*/ 4604421 h 4604421"/>
              <a:gd name="connsiteX10" fmla="*/ 0 w 8109718"/>
              <a:gd name="connsiteY10" fmla="*/ 4604421 h 4604421"/>
              <a:gd name="connsiteX11" fmla="*/ 0 w 8109718"/>
              <a:gd name="connsiteY11" fmla="*/ 1564110 h 4604421"/>
              <a:gd name="connsiteX12" fmla="*/ 27177 w 8109718"/>
              <a:gd name="connsiteY12" fmla="*/ 1517107 h 4604421"/>
              <a:gd name="connsiteX13" fmla="*/ 693065 w 8109718"/>
              <a:gd name="connsiteY13" fmla="*/ 365439 h 4604421"/>
              <a:gd name="connsiteX14" fmla="*/ 1321854 w 8109718"/>
              <a:gd name="connsiteY14" fmla="*/ 0 h 460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604421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98115" y="4590992"/>
                </a:cubicBezTo>
                <a:lnTo>
                  <a:pt x="7990317" y="4604421"/>
                </a:lnTo>
                <a:lnTo>
                  <a:pt x="0" y="4604421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56571CF-1434-4180-A385-D4AC63B6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827416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D0EF7D-8D7F-4A18-A68B-92E2D448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825104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70F868-28FE-4B38-8FC7-E9C841B83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567451"/>
            <a:ext cx="1128382" cy="847206"/>
            <a:chOff x="5307830" y="325570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E5BF88F-B1F5-4A09-887A-B5CA246CA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8984A5C-991A-40D3-A4C9-7E0DCA2A7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8FE92D-AD1B-4D9D-A1C6-709717B1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912937"/>
            <a:ext cx="4741917" cy="3093546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Obrigada.</a:t>
            </a:r>
          </a:p>
        </p:txBody>
      </p:sp>
      <p:pic>
        <p:nvPicPr>
          <p:cNvPr id="11" name="Imagem 10" descr="Uma imagem contendo desenho&#10;&#10;Descrição gerada automaticamente">
            <a:extLst>
              <a:ext uri="{FF2B5EF4-FFF2-40B4-BE49-F238E27FC236}">
                <a16:creationId xmlns:a16="http://schemas.microsoft.com/office/drawing/2014/main" id="{4433FCCE-528C-4FB9-B9BF-2B28D3B2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774" y="3502361"/>
            <a:ext cx="3600479" cy="756100"/>
          </a:xfrm>
          <a:custGeom>
            <a:avLst/>
            <a:gdLst/>
            <a:ahLst/>
            <a:cxnLst/>
            <a:rect l="l" t="t" r="r" b="b"/>
            <a:pathLst>
              <a:path w="9143998" h="2473607">
                <a:moveTo>
                  <a:pt x="64634" y="0"/>
                </a:moveTo>
                <a:lnTo>
                  <a:pt x="9079363" y="0"/>
                </a:lnTo>
                <a:cubicBezTo>
                  <a:pt x="9115060" y="0"/>
                  <a:pt x="9143998" y="28938"/>
                  <a:pt x="9143998" y="64635"/>
                </a:cubicBezTo>
                <a:lnTo>
                  <a:pt x="9143998" y="2408972"/>
                </a:lnTo>
                <a:cubicBezTo>
                  <a:pt x="9143998" y="2444669"/>
                  <a:pt x="9115060" y="2473607"/>
                  <a:pt x="9079363" y="2473607"/>
                </a:cubicBezTo>
                <a:lnTo>
                  <a:pt x="64634" y="2473607"/>
                </a:lnTo>
                <a:cubicBezTo>
                  <a:pt x="46786" y="2473607"/>
                  <a:pt x="30627" y="2466373"/>
                  <a:pt x="18930" y="2454676"/>
                </a:cubicBezTo>
                <a:lnTo>
                  <a:pt x="0" y="2408974"/>
                </a:lnTo>
                <a:lnTo>
                  <a:pt x="0" y="64633"/>
                </a:lnTo>
                <a:lnTo>
                  <a:pt x="18930" y="18931"/>
                </a:lnTo>
                <a:cubicBezTo>
                  <a:pt x="30627" y="7235"/>
                  <a:pt x="46786" y="0"/>
                  <a:pt x="646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940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21BD8F-8A1D-4968-BD1D-C5181CD6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A História da mulher contabilista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FC871-B859-482B-9C58-BE198C47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6" y="142875"/>
            <a:ext cx="7762874" cy="6710831"/>
          </a:xfrm>
        </p:spPr>
        <p:txBody>
          <a:bodyPr anchor="ctr">
            <a:normAutofit/>
          </a:bodyPr>
          <a:lstStyle/>
          <a:p>
            <a:endParaRPr lang="pt-BR" sz="2200" dirty="0"/>
          </a:p>
          <a:p>
            <a:r>
              <a:rPr lang="pt-BR" sz="2200" dirty="0"/>
              <a:t>Mas foi no V Encontro, realizado em Aracaju (SE), que mais de 1,3 mil contabilistas discutiram e definiram assuntos que iam desde políticas públicas a qualidade de vida. A abertura oficial do evento aconteceu no dia 19 de maio de 2005, no Teatro Tobias Barreto. </a:t>
            </a:r>
          </a:p>
          <a:p>
            <a:r>
              <a:rPr lang="pt-BR" sz="2200" dirty="0"/>
              <a:t>O VI Encontro Nacional da Mulher Contabilista realizado de 7 a 9 de junho de 2007 em Florianópolis, superou todas as expectativas. O número de inscritos somou 2.103 participantes, lotando o auditório do Centro sul</a:t>
            </a:r>
          </a:p>
          <a:p>
            <a:r>
              <a:rPr lang="pt-BR" sz="2200" dirty="0"/>
              <a:t>O VII Encontro, realizado de 7 a 9 de maio de 2009, em Vitória - ES teve como lema: “A força da união: ação, conquista e vitória!” </a:t>
            </a:r>
          </a:p>
          <a:p>
            <a:r>
              <a:rPr lang="pt-BR" sz="2200" dirty="0"/>
              <a:t>Em 2011 a oitava edição do evento foi realizada de 19 a 21 de maio em Caldas Novas-GO e teve como lema : </a:t>
            </a:r>
            <a:r>
              <a:rPr lang="pt-BR" sz="2200" b="1" dirty="0"/>
              <a:t>Mulher: conhecimento, Criatividade e Leveza</a:t>
            </a:r>
            <a:r>
              <a:rPr lang="pt-BR" sz="2200" dirty="0"/>
              <a:t>. 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sz="2000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21BD8F-8A1D-4968-BD1D-C5181CD6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A História da mulher contabilista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FC871-B859-482B-9C58-BE198C47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6" y="142875"/>
            <a:ext cx="7686674" cy="6710831"/>
          </a:xfrm>
        </p:spPr>
        <p:txBody>
          <a:bodyPr anchor="ctr">
            <a:normAutofit/>
          </a:bodyPr>
          <a:lstStyle/>
          <a:p>
            <a:endParaRPr lang="pt-BR" sz="2200" dirty="0"/>
          </a:p>
          <a:p>
            <a:r>
              <a:rPr lang="pt-BR" sz="2400" dirty="0"/>
              <a:t>Em 2013, o sonho de realizar, pela primeira vez, o Encontro Nacional da Mulher Contabilista a bordo de um navio credenciou São Paulo a receber contabilistas do País inteiro no IX Encontro Nacional da Mulher Contabilista, que foi realizado no período de 27 a 30 de novembro de 2013, à bordo do navio MSC </a:t>
            </a:r>
            <a:r>
              <a:rPr lang="pt-BR" sz="2400" dirty="0" err="1"/>
              <a:t>Preziosa</a:t>
            </a:r>
            <a:r>
              <a:rPr lang="pt-BR" sz="2400" dirty="0"/>
              <a:t>. </a:t>
            </a:r>
          </a:p>
          <a:p>
            <a:r>
              <a:rPr lang="pt-BR" sz="2400" dirty="0"/>
              <a:t>Em 2015, o evento foi realizado na cidade de Foz do Iguaçu – Paraná. Mais de dois mil profissionais da contabilidade discutiram, em três dias de debates – 12 a 14 de agosto -, os desafios e oportunidades do mercado contábil. </a:t>
            </a:r>
          </a:p>
          <a:p>
            <a:endParaRPr lang="pt-BR" sz="2000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21BD8F-8A1D-4968-BD1D-C5181CD6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A História da mulher contabilista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FC871-B859-482B-9C58-BE198C474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7" y="142875"/>
            <a:ext cx="7395208" cy="6710831"/>
          </a:xfrm>
        </p:spPr>
        <p:txBody>
          <a:bodyPr anchor="ctr">
            <a:normAutofit/>
          </a:bodyPr>
          <a:lstStyle/>
          <a:p>
            <a:r>
              <a:rPr lang="pt-BR" dirty="0"/>
              <a:t>Considerado um dos mais importantes eventos da classe contábil brasileira, a 11ª Edição do Encontro Nacional da Mulher Contabilista (XI ENMC) aconteceu em 13 a 15 de setembro de 2017, no Serra Park, em Gramado (RS). </a:t>
            </a:r>
          </a:p>
          <a:p>
            <a:endParaRPr lang="pt-BR" dirty="0"/>
          </a:p>
          <a:p>
            <a:r>
              <a:rPr lang="pt-BR" dirty="0"/>
              <a:t>O XII Encontro Nacional da Mulher Contabilista, que, dessa vez, aconteceu na paradisíaca praia de Porto de Galinhas, no Estado de Pernambuco, no período de 11 a 13 de setembro de 2019.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BC1D10-025E-40DC-B064-EBDEE56F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6514" y="643467"/>
            <a:ext cx="481897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13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06B81-5B53-3C91-2E74-514376AD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PARAÍBA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19ABEF-5D17-6F51-D6DD-6CD107EC7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 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Comissão da Mulher Contabilista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tem como objetivo realizar ações que elevem os propósitos da mulher profissional da contabilidade e promover o aprimoramento técnico–cultural por meio de incentivo a uma maior participação das mulheres contabilistas na vida social e política do país, além de impulsioná-las ao empreendedorismo.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978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EDDC2-0F81-9559-64D0-1B6D3513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2012/2013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9DE46F-9C64-19BE-EFF1-3A46CB8A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2" y="1317812"/>
            <a:ext cx="11779624" cy="5419163"/>
          </a:xfrm>
        </p:spPr>
        <p:txBody>
          <a:bodyPr>
            <a:noAutofit/>
          </a:bodyPr>
          <a:lstStyle/>
          <a:p>
            <a:pPr algn="l"/>
            <a:r>
              <a:rPr lang="pt-BR" sz="3200" b="0" i="0" u="none" strike="noStrike" baseline="0" dirty="0">
                <a:latin typeface="Arial Narrow" panose="020B0606020202030204" pitchFamily="34" charset="0"/>
              </a:rPr>
              <a:t>O presidente </a:t>
            </a:r>
            <a:r>
              <a:rPr lang="pt-BR" sz="3200" dirty="0" err="1">
                <a:latin typeface="Arial Narrow" panose="020B0606020202030204" pitchFamily="34" charset="0"/>
              </a:rPr>
              <a:t>Gilsandro</a:t>
            </a:r>
            <a:r>
              <a:rPr lang="pt-BR" sz="3200" dirty="0">
                <a:latin typeface="Arial Narrow" panose="020B0606020202030204" pitchFamily="34" charset="0"/>
              </a:rPr>
              <a:t> Costa de Macedo nomeia a comissão da mulher contabilista, tendo 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Terezinha Carvalho</a:t>
            </a:r>
          </a:p>
          <a:p>
            <a:pPr algn="l"/>
            <a:r>
              <a:rPr lang="pt-BR" sz="3200" b="0" i="0" u="none" strike="noStrike" baseline="0" dirty="0">
                <a:latin typeface="Arial Narrow" panose="020B0606020202030204" pitchFamily="34" charset="0"/>
              </a:rPr>
              <a:t>Fernandes Como coordenadora e subcoordenadora a contadora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Candida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F.S. Medeiros e os seguintes membros: 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Adilis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Oliveira da Rocha;  Andresa Shirley Costa Pereira; Fernanda Maria Silva:, Joseane Fabricio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Targino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Fernandes</a:t>
            </a:r>
          </a:p>
          <a:p>
            <a:pPr algn="l"/>
            <a:r>
              <a:rPr lang="pt-BR" sz="3200" b="0" i="0" u="none" strike="noStrike" baseline="0" dirty="0">
                <a:latin typeface="Arial Narrow" panose="020B0606020202030204" pitchFamily="34" charset="0"/>
              </a:rPr>
              <a:t>Maria Leda de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Araujo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; Hayley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Hidelzuith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H.Misael</a:t>
            </a:r>
            <a:r>
              <a:rPr lang="pt-BR" sz="3200" dirty="0">
                <a:latin typeface="Arial Narrow" panose="020B0606020202030204" pitchFamily="34" charset="0"/>
              </a:rPr>
              <a:t>;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Maria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Edineide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Costa; Maria Auxiliadora Fernandes da Silva; Silvia da Silva Batista;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Edirlea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 Alessandra Pereira Mas Melo e Vanessa M. Góis </a:t>
            </a:r>
            <a:r>
              <a:rPr lang="pt-BR" sz="3200" b="0" i="0" u="none" strike="noStrike" baseline="0" dirty="0" err="1">
                <a:latin typeface="Arial Narrow" panose="020B0606020202030204" pitchFamily="34" charset="0"/>
              </a:rPr>
              <a:t>C.Barbosa</a:t>
            </a:r>
            <a:r>
              <a:rPr lang="pt-BR" sz="3200" b="0" i="0" u="none" strike="noStrike" baseline="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3553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3917</Words>
  <Application>Microsoft Office PowerPoint</Application>
  <PresentationFormat>Widescreen</PresentationFormat>
  <Paragraphs>187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Arial</vt:lpstr>
      <vt:lpstr>Arial Narrow</vt:lpstr>
      <vt:lpstr>Bell MT</vt:lpstr>
      <vt:lpstr>Calibri</vt:lpstr>
      <vt:lpstr>Calibri Light</vt:lpstr>
      <vt:lpstr>inherit</vt:lpstr>
      <vt:lpstr>Roboto</vt:lpstr>
      <vt:lpstr>Times New Roman</vt:lpstr>
      <vt:lpstr>Trebuchet MS</vt:lpstr>
      <vt:lpstr>Tema do Office</vt:lpstr>
      <vt:lpstr>Comissão da mulher Contabilista paraibana</vt:lpstr>
      <vt:lpstr>Apresentação do PowerPoint</vt:lpstr>
      <vt:lpstr>A História da mulher contabilista</vt:lpstr>
      <vt:lpstr>A História da mulher contabilista</vt:lpstr>
      <vt:lpstr>A História da mulher contabilista</vt:lpstr>
      <vt:lpstr>A História da mulher contabilista</vt:lpstr>
      <vt:lpstr>Apresentação do PowerPoint</vt:lpstr>
      <vt:lpstr>PARAÍBA</vt:lpstr>
      <vt:lpstr>2012/2013 </vt:lpstr>
      <vt:lpstr>2014/2017</vt:lpstr>
      <vt:lpstr>2013 </vt:lpstr>
      <vt:lpstr>2014/2015</vt:lpstr>
      <vt:lpstr>2018/2019</vt:lpstr>
      <vt:lpstr>Comissão 2020/2022</vt:lpstr>
      <vt:lpstr>2020</vt:lpstr>
      <vt:lpstr>Apresentação do PowerPoint</vt:lpstr>
      <vt:lpstr>2020 </vt:lpstr>
      <vt:lpstr>2020 </vt:lpstr>
      <vt:lpstr>Apresentação do PowerPoint</vt:lpstr>
      <vt:lpstr>   2020</vt:lpstr>
      <vt:lpstr>2020</vt:lpstr>
      <vt:lpstr>2020 </vt:lpstr>
      <vt:lpstr>2020</vt:lpstr>
      <vt:lpstr>2020</vt:lpstr>
      <vt:lpstr>2020</vt:lpstr>
      <vt:lpstr>2021</vt:lpstr>
      <vt:lpstr>                          2021</vt:lpstr>
      <vt:lpstr>2021</vt:lpstr>
      <vt:lpstr>                          2021</vt:lpstr>
      <vt:lpstr>2021</vt:lpstr>
      <vt:lpstr>2021</vt:lpstr>
      <vt:lpstr>2021</vt:lpstr>
      <vt:lpstr>        2021</vt:lpstr>
      <vt:lpstr>2021 </vt:lpstr>
      <vt:lpstr>2021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Comissão da mulher Contabilista paraibana</dc:title>
  <dc:creator>terezinha</dc:creator>
  <cp:lastModifiedBy>Stanley morais</cp:lastModifiedBy>
  <cp:revision>39</cp:revision>
  <dcterms:created xsi:type="dcterms:W3CDTF">2020-02-20T18:32:46Z</dcterms:created>
  <dcterms:modified xsi:type="dcterms:W3CDTF">2022-08-02T21:08:33Z</dcterms:modified>
</cp:coreProperties>
</file>